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383" r:id="rId4"/>
    <p:sldId id="377" r:id="rId5"/>
    <p:sldId id="355" r:id="rId6"/>
    <p:sldId id="370" r:id="rId7"/>
    <p:sldId id="356" r:id="rId8"/>
    <p:sldId id="357" r:id="rId9"/>
    <p:sldId id="358" r:id="rId10"/>
    <p:sldId id="382" r:id="rId11"/>
    <p:sldId id="359" r:id="rId12"/>
    <p:sldId id="360" r:id="rId13"/>
    <p:sldId id="361" r:id="rId14"/>
    <p:sldId id="371" r:id="rId15"/>
    <p:sldId id="376" r:id="rId16"/>
    <p:sldId id="379" r:id="rId17"/>
    <p:sldId id="373" r:id="rId18"/>
    <p:sldId id="374" r:id="rId19"/>
    <p:sldId id="375" r:id="rId20"/>
    <p:sldId id="380" r:id="rId21"/>
    <p:sldId id="362" r:id="rId22"/>
    <p:sldId id="363" r:id="rId23"/>
    <p:sldId id="364" r:id="rId24"/>
    <p:sldId id="365" r:id="rId25"/>
    <p:sldId id="381" r:id="rId26"/>
    <p:sldId id="366" r:id="rId27"/>
    <p:sldId id="367" r:id="rId28"/>
    <p:sldId id="372"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88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1882" autoAdjust="0"/>
  </p:normalViewPr>
  <p:slideViewPr>
    <p:cSldViewPr>
      <p:cViewPr varScale="1">
        <p:scale>
          <a:sx n="58" d="100"/>
          <a:sy n="58" d="100"/>
        </p:scale>
        <p:origin x="1324" y="40"/>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11/15/2022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11/15/2022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take a quick look at heat transfer following Chapter 11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3209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0523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separation of variables to solve the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65832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67822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51502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3114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the time evolution.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81036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486284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oscillatory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404506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69731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02535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235389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initial value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03955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Green’s functions to analyze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001509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281764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half space boundary.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40329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862895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102309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solution at various times.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587060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9677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2293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95042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Enthalpy as a measure of heat of a system at constant pressure in terms of the heat capacity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82978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notations and concepts from thermodynamics.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68426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how the enthalpy of a system may change in time.   The temperature may change, there may be heat flux,   and there may be a source or sink for heat flow.</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13819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relate these quantities, we need to know how enthalpy is related to temperature and we will use the empirical relations based on observation that heat flux is proportional to the gradient of temperature.   The Thermal diffusivity coefficient is highly dependent on the material as seen in this short list taken from the internet.</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18172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boundary value problem which we will solve in the case that the source term is zero.</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9292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11/16/2022</a:t>
            </a:r>
            <a:endParaRPr lang="en-US" dirty="0"/>
          </a:p>
        </p:txBody>
      </p:sp>
      <p:sp>
        <p:nvSpPr>
          <p:cNvPr id="5" name="Footer Placeholder 4"/>
          <p:cNvSpPr>
            <a:spLocks noGrp="1"/>
          </p:cNvSpPr>
          <p:nvPr>
            <p:ph type="ftr" sz="quarter" idx="11"/>
          </p:nvPr>
        </p:nvSpPr>
        <p:spPr/>
        <p:txBody>
          <a:bodyPr/>
          <a:lstStyle/>
          <a:p>
            <a:r>
              <a:rPr lang="en-US"/>
              <a:t>PHY 711  Fall 2022 --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11/16/2022</a:t>
            </a:r>
            <a:endParaRPr lang="en-US" dirty="0"/>
          </a:p>
        </p:txBody>
      </p:sp>
      <p:sp>
        <p:nvSpPr>
          <p:cNvPr id="5" name="Footer Placeholder 4"/>
          <p:cNvSpPr>
            <a:spLocks noGrp="1"/>
          </p:cNvSpPr>
          <p:nvPr>
            <p:ph type="ftr" sz="quarter" idx="11"/>
          </p:nvPr>
        </p:nvSpPr>
        <p:spPr/>
        <p:txBody>
          <a:bodyPr/>
          <a:lstStyle/>
          <a:p>
            <a:r>
              <a:rPr lang="en-US"/>
              <a:t>PHY 711  Fall 2022 --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11/16/2022</a:t>
            </a:r>
            <a:endParaRPr lang="en-US" dirty="0"/>
          </a:p>
        </p:txBody>
      </p:sp>
      <p:sp>
        <p:nvSpPr>
          <p:cNvPr id="5" name="Footer Placeholder 4"/>
          <p:cNvSpPr>
            <a:spLocks noGrp="1"/>
          </p:cNvSpPr>
          <p:nvPr>
            <p:ph type="ftr" sz="quarter" idx="11"/>
          </p:nvPr>
        </p:nvSpPr>
        <p:spPr/>
        <p:txBody>
          <a:bodyPr/>
          <a:lstStyle/>
          <a:p>
            <a:r>
              <a:rPr lang="en-US"/>
              <a:t>PHY 711  Fall 2022 --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11/16/2022</a:t>
            </a:r>
            <a:endParaRPr lang="en-US" dirty="0"/>
          </a:p>
        </p:txBody>
      </p:sp>
      <p:sp>
        <p:nvSpPr>
          <p:cNvPr id="5" name="Footer Placeholder 4"/>
          <p:cNvSpPr>
            <a:spLocks noGrp="1"/>
          </p:cNvSpPr>
          <p:nvPr>
            <p:ph type="ftr" sz="quarter" idx="11"/>
          </p:nvPr>
        </p:nvSpPr>
        <p:spPr/>
        <p:txBody>
          <a:bodyPr/>
          <a:lstStyle/>
          <a:p>
            <a:r>
              <a:rPr lang="en-US"/>
              <a:t>PHY 711  Fall 2022 --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11/16/2022</a:t>
            </a:r>
            <a:endParaRPr lang="en-US" dirty="0"/>
          </a:p>
        </p:txBody>
      </p:sp>
      <p:sp>
        <p:nvSpPr>
          <p:cNvPr id="5" name="Footer Placeholder 4"/>
          <p:cNvSpPr>
            <a:spLocks noGrp="1"/>
          </p:cNvSpPr>
          <p:nvPr>
            <p:ph type="ftr" sz="quarter" idx="11"/>
          </p:nvPr>
        </p:nvSpPr>
        <p:spPr/>
        <p:txBody>
          <a:bodyPr/>
          <a:lstStyle/>
          <a:p>
            <a:r>
              <a:rPr lang="en-US"/>
              <a:t>PHY 711  Fall 2022 --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11/16/2022</a:t>
            </a:r>
            <a:endParaRPr lang="en-US" dirty="0"/>
          </a:p>
        </p:txBody>
      </p:sp>
      <p:sp>
        <p:nvSpPr>
          <p:cNvPr id="6" name="Footer Placeholder 5"/>
          <p:cNvSpPr>
            <a:spLocks noGrp="1"/>
          </p:cNvSpPr>
          <p:nvPr>
            <p:ph type="ftr" sz="quarter" idx="11"/>
          </p:nvPr>
        </p:nvSpPr>
        <p:spPr/>
        <p:txBody>
          <a:bodyPr/>
          <a:lstStyle/>
          <a:p>
            <a:r>
              <a:rPr lang="en-US"/>
              <a:t>PHY 711  Fall 2022 --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11/16/2022</a:t>
            </a:r>
            <a:endParaRPr lang="en-US" dirty="0"/>
          </a:p>
        </p:txBody>
      </p:sp>
      <p:sp>
        <p:nvSpPr>
          <p:cNvPr id="8" name="Footer Placeholder 7"/>
          <p:cNvSpPr>
            <a:spLocks noGrp="1"/>
          </p:cNvSpPr>
          <p:nvPr>
            <p:ph type="ftr" sz="quarter" idx="11"/>
          </p:nvPr>
        </p:nvSpPr>
        <p:spPr/>
        <p:txBody>
          <a:bodyPr/>
          <a:lstStyle/>
          <a:p>
            <a:r>
              <a:rPr lang="en-US"/>
              <a:t>PHY 711  Fall 2022 -- Lecture 35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11/16/2022</a:t>
            </a:r>
            <a:endParaRPr lang="en-US" dirty="0"/>
          </a:p>
        </p:txBody>
      </p:sp>
      <p:sp>
        <p:nvSpPr>
          <p:cNvPr id="4" name="Footer Placeholder 3"/>
          <p:cNvSpPr>
            <a:spLocks noGrp="1"/>
          </p:cNvSpPr>
          <p:nvPr>
            <p:ph type="ftr" sz="quarter" idx="11"/>
          </p:nvPr>
        </p:nvSpPr>
        <p:spPr/>
        <p:txBody>
          <a:bodyPr/>
          <a:lstStyle/>
          <a:p>
            <a:r>
              <a:rPr lang="en-US"/>
              <a:t>PHY 711  Fall 2022 -- Lecture 35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11/16/2022</a:t>
            </a:r>
            <a:endParaRPr lang="en-US" dirty="0"/>
          </a:p>
        </p:txBody>
      </p:sp>
      <p:sp>
        <p:nvSpPr>
          <p:cNvPr id="6" name="Footer Placeholder 5"/>
          <p:cNvSpPr>
            <a:spLocks noGrp="1"/>
          </p:cNvSpPr>
          <p:nvPr>
            <p:ph type="ftr" sz="quarter" idx="11"/>
          </p:nvPr>
        </p:nvSpPr>
        <p:spPr/>
        <p:txBody>
          <a:bodyPr/>
          <a:lstStyle/>
          <a:p>
            <a:r>
              <a:rPr lang="en-US"/>
              <a:t>PHY 711  Fall 2022 --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11/16/2022</a:t>
            </a:r>
            <a:endParaRPr lang="en-US" dirty="0"/>
          </a:p>
        </p:txBody>
      </p:sp>
      <p:sp>
        <p:nvSpPr>
          <p:cNvPr id="6" name="Footer Placeholder 5"/>
          <p:cNvSpPr>
            <a:spLocks noGrp="1"/>
          </p:cNvSpPr>
          <p:nvPr>
            <p:ph type="ftr" sz="quarter" idx="11"/>
          </p:nvPr>
        </p:nvSpPr>
        <p:spPr/>
        <p:txBody>
          <a:bodyPr/>
          <a:lstStyle/>
          <a:p>
            <a:r>
              <a:rPr lang="en-US"/>
              <a:t>PHY 711  Fall 2022 --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11/16/2022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35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17.wmf"/><Relationship Id="rId10" Type="http://schemas.openxmlformats.org/officeDocument/2006/relationships/image" Target="../media/image20.wmf"/><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4.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1.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1.bin"/><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hyperlink" Target="https://dlmf.nist.gov/7"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3.bin"/><Relationship Id="rId10" Type="http://schemas.openxmlformats.org/officeDocument/2006/relationships/image" Target="../media/image42.wmf"/><Relationship Id="rId4" Type="http://schemas.openxmlformats.org/officeDocument/2006/relationships/image" Target="../media/image40.wmf"/><Relationship Id="rId9"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engineersedge.com/heat_transfer/thermal_diffusivity_table_13953.htm" TargetMode="Externa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04800" y="266308"/>
            <a:ext cx="86868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3200" b="1" dirty="0"/>
          </a:p>
          <a:p>
            <a:pPr algn="ctr"/>
            <a:r>
              <a:rPr lang="en-US" sz="3200" b="1" dirty="0"/>
              <a:t>Notes on Lecture 35: Chap. 11 in F&amp;W</a:t>
            </a:r>
            <a:r>
              <a:rPr lang="en-US" sz="3200" b="1" dirty="0">
                <a:solidFill>
                  <a:schemeClr val="folHlink"/>
                </a:solidFill>
              </a:rPr>
              <a:t>    </a:t>
            </a:r>
          </a:p>
          <a:p>
            <a:pPr marL="457200" lvl="2" algn="ctr">
              <a:spcBef>
                <a:spcPct val="50000"/>
              </a:spcBef>
            </a:pPr>
            <a:r>
              <a:rPr lang="en-US" sz="3200" b="1" dirty="0">
                <a:solidFill>
                  <a:schemeClr val="folHlink"/>
                </a:solidFill>
              </a:rPr>
              <a:t>Heat conduction</a:t>
            </a:r>
          </a:p>
          <a:p>
            <a:pPr marL="971550" lvl="2" indent="-514350">
              <a:spcBef>
                <a:spcPct val="50000"/>
              </a:spcBef>
              <a:buFont typeface="+mj-lt"/>
              <a:buAutoNum type="arabicPeriod"/>
            </a:pPr>
            <a:r>
              <a:rPr lang="en-US" sz="3200" b="1" dirty="0">
                <a:solidFill>
                  <a:schemeClr val="folHlink"/>
                </a:solidFill>
              </a:rPr>
              <a:t>Basic equations</a:t>
            </a:r>
          </a:p>
          <a:p>
            <a:pPr marL="971550" lvl="2" indent="-514350">
              <a:spcBef>
                <a:spcPct val="50000"/>
              </a:spcBef>
              <a:buFont typeface="+mj-lt"/>
              <a:buAutoNum type="arabicPeriod"/>
            </a:pPr>
            <a:r>
              <a:rPr lang="en-US" sz="3200" b="1" dirty="0">
                <a:solidFill>
                  <a:schemeClr val="folHlink"/>
                </a:solidFill>
              </a:rPr>
              <a:t>Boundary value problems</a:t>
            </a:r>
          </a:p>
          <a:p>
            <a:pPr marL="457200" lvl="2">
              <a:spcBef>
                <a:spcPct val="50000"/>
              </a:spcBef>
            </a:pPr>
            <a:r>
              <a:rPr lang="en-US" sz="3200" b="1" dirty="0">
                <a:solidFill>
                  <a:schemeClr val="folHlink"/>
                </a:solidFill>
              </a:rPr>
              <a:t>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554C7-74A6-457B-B4B8-41828E7FF837}"/>
              </a:ext>
            </a:extLst>
          </p:cNvPr>
          <p:cNvSpPr>
            <a:spLocks noGrp="1"/>
          </p:cNvSpPr>
          <p:nvPr>
            <p:ph type="dt" sz="half" idx="10"/>
          </p:nvPr>
        </p:nvSpPr>
        <p:spPr/>
        <p:txBody>
          <a:bodyPr/>
          <a:lstStyle/>
          <a:p>
            <a:r>
              <a:rPr lang="en-US"/>
              <a:t>11/16/2022</a:t>
            </a:r>
            <a:endParaRPr lang="en-US" dirty="0"/>
          </a:p>
        </p:txBody>
      </p:sp>
      <p:sp>
        <p:nvSpPr>
          <p:cNvPr id="3" name="Footer Placeholder 2">
            <a:extLst>
              <a:ext uri="{FF2B5EF4-FFF2-40B4-BE49-F238E27FC236}">
                <a16:creationId xmlns:a16="http://schemas.microsoft.com/office/drawing/2014/main" id="{198DA896-BF91-40B0-98B3-485065DDBCCB}"/>
              </a:ext>
            </a:extLst>
          </p:cNvPr>
          <p:cNvSpPr>
            <a:spLocks noGrp="1"/>
          </p:cNvSpPr>
          <p:nvPr>
            <p:ph type="ftr" sz="quarter" idx="11"/>
          </p:nvPr>
        </p:nvSpPr>
        <p:spPr/>
        <p:txBody>
          <a:bodyPr/>
          <a:lstStyle/>
          <a:p>
            <a:r>
              <a:rPr lang="en-US"/>
              <a:t>PHY 711  Fall 2022 -- Lecture 35</a:t>
            </a:r>
            <a:endParaRPr lang="en-US" dirty="0"/>
          </a:p>
        </p:txBody>
      </p:sp>
      <p:sp>
        <p:nvSpPr>
          <p:cNvPr id="4" name="Slide Number Placeholder 3">
            <a:extLst>
              <a:ext uri="{FF2B5EF4-FFF2-40B4-BE49-F238E27FC236}">
                <a16:creationId xmlns:a16="http://schemas.microsoft.com/office/drawing/2014/main" id="{094F8E87-C173-4CA1-A046-812DA5A94602}"/>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96BAB7F1-1E04-4ED9-8EB2-1BB63FA50D5D}"/>
              </a:ext>
            </a:extLst>
          </p:cNvPr>
          <p:cNvSpPr txBox="1"/>
          <p:nvPr/>
        </p:nvSpPr>
        <p:spPr>
          <a:xfrm>
            <a:off x="457200" y="228600"/>
            <a:ext cx="8077200" cy="830997"/>
          </a:xfrm>
          <a:prstGeom prst="rect">
            <a:avLst/>
          </a:prstGeom>
          <a:noFill/>
        </p:spPr>
        <p:txBody>
          <a:bodyPr wrap="square" rtlCol="0">
            <a:spAutoFit/>
          </a:bodyPr>
          <a:lstStyle/>
          <a:p>
            <a:r>
              <a:rPr lang="en-US" sz="2400" dirty="0">
                <a:latin typeface="+mj-lt"/>
              </a:rPr>
              <a:t>Have you ever encountered the following equation in other contexts and if so where?</a:t>
            </a:r>
          </a:p>
        </p:txBody>
      </p:sp>
      <p:graphicFrame>
        <p:nvGraphicFramePr>
          <p:cNvPr id="6" name="Object 5">
            <a:extLst>
              <a:ext uri="{FF2B5EF4-FFF2-40B4-BE49-F238E27FC236}">
                <a16:creationId xmlns:a16="http://schemas.microsoft.com/office/drawing/2014/main" id="{E2165F38-B377-4A12-9E09-74F04CDF38FD}"/>
              </a:ext>
            </a:extLst>
          </p:cNvPr>
          <p:cNvGraphicFramePr>
            <a:graphicFrameLocks noChangeAspect="1"/>
          </p:cNvGraphicFramePr>
          <p:nvPr>
            <p:extLst>
              <p:ext uri="{D42A27DB-BD31-4B8C-83A1-F6EECF244321}">
                <p14:modId xmlns:p14="http://schemas.microsoft.com/office/powerpoint/2010/main" val="898718367"/>
              </p:ext>
            </p:extLst>
          </p:nvPr>
        </p:nvGraphicFramePr>
        <p:xfrm>
          <a:off x="1295400" y="1143000"/>
          <a:ext cx="6719888" cy="1295400"/>
        </p:xfrm>
        <a:graphic>
          <a:graphicData uri="http://schemas.openxmlformats.org/presentationml/2006/ole">
            <mc:AlternateContent xmlns:mc="http://schemas.openxmlformats.org/markup-compatibility/2006">
              <mc:Choice xmlns:v="urn:schemas-microsoft-com:vml" Requires="v">
                <p:oleObj name="Equation" r:id="rId3" imgW="3162240" imgH="609480" progId="Equation.DSMT4">
                  <p:embed/>
                </p:oleObj>
              </mc:Choice>
              <mc:Fallback>
                <p:oleObj name="Equation" r:id="rId3" imgW="3162240" imgH="609480" progId="Equation.DSMT4">
                  <p:embed/>
                  <p:pic>
                    <p:nvPicPr>
                      <p:cNvPr id="0" name=""/>
                      <p:cNvPicPr/>
                      <p:nvPr/>
                    </p:nvPicPr>
                    <p:blipFill>
                      <a:blip r:embed="rId4"/>
                      <a:stretch>
                        <a:fillRect/>
                      </a:stretch>
                    </p:blipFill>
                    <p:spPr>
                      <a:xfrm>
                        <a:off x="1295400" y="1143000"/>
                        <a:ext cx="6719888" cy="1295400"/>
                      </a:xfrm>
                      <a:prstGeom prst="rect">
                        <a:avLst/>
                      </a:prstGeom>
                    </p:spPr>
                  </p:pic>
                </p:oleObj>
              </mc:Fallback>
            </mc:AlternateContent>
          </a:graphicData>
        </a:graphic>
      </p:graphicFrame>
    </p:spTree>
    <p:extLst>
      <p:ext uri="{BB962C8B-B14F-4D97-AF65-F5344CB8AC3E}">
        <p14:creationId xmlns:p14="http://schemas.microsoft.com/office/powerpoint/2010/main" val="119768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2" name="Group 11"/>
          <p:cNvGrpSpPr>
            <a:grpSpLocks noChangeAspect="1"/>
          </p:cNvGrpSpPr>
          <p:nvPr/>
        </p:nvGrpSpPr>
        <p:grpSpPr>
          <a:xfrm>
            <a:off x="5334000" y="842665"/>
            <a:ext cx="2893138" cy="1752600"/>
            <a:chOff x="1219200" y="914400"/>
            <a:chExt cx="5786276" cy="3505200"/>
          </a:xfrm>
        </p:grpSpPr>
        <p:sp>
          <p:nvSpPr>
            <p:cNvPr id="13" name="TextBox 12"/>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4" name="TextBox 13"/>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5" name="Group 14"/>
            <p:cNvGrpSpPr/>
            <p:nvPr/>
          </p:nvGrpSpPr>
          <p:grpSpPr>
            <a:xfrm>
              <a:off x="1219200" y="1376065"/>
              <a:ext cx="5543262" cy="2510135"/>
              <a:chOff x="1219200" y="1376065"/>
              <a:chExt cx="5543262" cy="2510135"/>
            </a:xfrm>
          </p:grpSpPr>
          <p:sp>
            <p:nvSpPr>
              <p:cNvPr id="16" name="Cube 1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8" name="TextBox 17"/>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9" name="Straight Arrow Connector 18"/>
              <p:cNvCxnSpPr>
                <a:stCxn id="14"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21" name="Object 20"/>
          <p:cNvGraphicFramePr>
            <a:graphicFrameLocks noChangeAspect="1"/>
          </p:cNvGraphicFramePr>
          <p:nvPr>
            <p:extLst>
              <p:ext uri="{D42A27DB-BD31-4B8C-83A1-F6EECF244321}">
                <p14:modId xmlns:p14="http://schemas.microsoft.com/office/powerpoint/2010/main" val="3428888576"/>
              </p:ext>
            </p:extLst>
          </p:nvPr>
        </p:nvGraphicFramePr>
        <p:xfrm>
          <a:off x="737101" y="822582"/>
          <a:ext cx="4491037" cy="3854582"/>
        </p:xfrm>
        <a:graphic>
          <a:graphicData uri="http://schemas.openxmlformats.org/presentationml/2006/ole">
            <mc:AlternateContent xmlns:mc="http://schemas.openxmlformats.org/markup-compatibility/2006">
              <mc:Choice xmlns:v="urn:schemas-microsoft-com:vml" Requires="v">
                <p:oleObj name="Equation" r:id="rId3" imgW="2946240" imgH="2641320" progId="Equation.DSMT4">
                  <p:embed/>
                </p:oleObj>
              </mc:Choice>
              <mc:Fallback>
                <p:oleObj name="Equation" r:id="rId3" imgW="2946240" imgH="2641320" progId="Equation.DSMT4">
                  <p:embed/>
                  <p:pic>
                    <p:nvPicPr>
                      <p:cNvPr id="0" name="Object 15"/>
                      <p:cNvPicPr>
                        <a:picLocks noChangeAspect="1" noChangeArrowheads="1"/>
                      </p:cNvPicPr>
                      <p:nvPr/>
                    </p:nvPicPr>
                    <p:blipFill>
                      <a:blip r:embed="rId4"/>
                      <a:srcRect/>
                      <a:stretch>
                        <a:fillRect/>
                      </a:stretch>
                    </p:blipFill>
                    <p:spPr bwMode="auto">
                      <a:xfrm>
                        <a:off x="737101" y="822582"/>
                        <a:ext cx="4491037" cy="3854582"/>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6407686"/>
              </p:ext>
            </p:extLst>
          </p:nvPr>
        </p:nvGraphicFramePr>
        <p:xfrm>
          <a:off x="792163" y="4125913"/>
          <a:ext cx="7872412" cy="1966912"/>
        </p:xfrm>
        <a:graphic>
          <a:graphicData uri="http://schemas.openxmlformats.org/presentationml/2006/ole">
            <mc:AlternateContent xmlns:mc="http://schemas.openxmlformats.org/markup-compatibility/2006">
              <mc:Choice xmlns:v="urn:schemas-microsoft-com:vml" Requires="v">
                <p:oleObj name="数式" r:id="rId5" imgW="3644640" imgH="952200" progId="Equation.3">
                  <p:embed/>
                </p:oleObj>
              </mc:Choice>
              <mc:Fallback>
                <p:oleObj name="数式" r:id="rId5" imgW="3644640" imgH="952200" progId="Equation.3">
                  <p:embed/>
                  <p:pic>
                    <p:nvPicPr>
                      <p:cNvPr id="0" name="Object 20"/>
                      <p:cNvPicPr>
                        <a:picLocks noChangeAspect="1" noChangeArrowheads="1"/>
                      </p:cNvPicPr>
                      <p:nvPr/>
                    </p:nvPicPr>
                    <p:blipFill>
                      <a:blip r:embed="rId6"/>
                      <a:srcRect/>
                      <a:stretch>
                        <a:fillRect/>
                      </a:stretch>
                    </p:blipFill>
                    <p:spPr bwMode="auto">
                      <a:xfrm>
                        <a:off x="792163" y="4125913"/>
                        <a:ext cx="7872412"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ight Brace 5"/>
          <p:cNvSpPr/>
          <p:nvPr/>
        </p:nvSpPr>
        <p:spPr>
          <a:xfrm>
            <a:off x="5410200" y="2667000"/>
            <a:ext cx="254294" cy="1219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787249" y="3037424"/>
            <a:ext cx="2979237" cy="646331"/>
          </a:xfrm>
          <a:prstGeom prst="rect">
            <a:avLst/>
          </a:prstGeom>
          <a:noFill/>
        </p:spPr>
        <p:txBody>
          <a:bodyPr wrap="square" rtlCol="0">
            <a:spAutoFit/>
          </a:bodyPr>
          <a:lstStyle/>
          <a:p>
            <a:r>
              <a:rPr lang="en-US" dirty="0">
                <a:latin typeface="+mj-lt"/>
              </a:rPr>
              <a:t>Assuming thermally insulated boundaries</a:t>
            </a:r>
          </a:p>
        </p:txBody>
      </p:sp>
      <p:cxnSp>
        <p:nvCxnSpPr>
          <p:cNvPr id="23" name="Straight Arrow Connector 22">
            <a:extLst>
              <a:ext uri="{FF2B5EF4-FFF2-40B4-BE49-F238E27FC236}">
                <a16:creationId xmlns:a16="http://schemas.microsoft.com/office/drawing/2014/main" id="{A69C32DF-4F5F-42C4-90A0-22F3838D100F}"/>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0913B9-10C6-4482-93FC-78C5833CD045}"/>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8944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319665713"/>
              </p:ext>
            </p:extLst>
          </p:nvPr>
        </p:nvGraphicFramePr>
        <p:xfrm>
          <a:off x="450850" y="1998682"/>
          <a:ext cx="5873750" cy="4249718"/>
        </p:xfrm>
        <a:graphic>
          <a:graphicData uri="http://schemas.openxmlformats.org/presentationml/2006/ole">
            <mc:AlternateContent xmlns:mc="http://schemas.openxmlformats.org/markup-compatibility/2006">
              <mc:Choice xmlns:v="urn:schemas-microsoft-com:vml" Requires="v">
                <p:oleObj name="Equation" r:id="rId3" imgW="4279680" imgH="3238200" progId="Equation.DSMT4">
                  <p:embed/>
                </p:oleObj>
              </mc:Choice>
              <mc:Fallback>
                <p:oleObj name="Equation" r:id="rId3" imgW="4279680" imgH="3238200" progId="Equation.DSMT4">
                  <p:embed/>
                  <p:pic>
                    <p:nvPicPr>
                      <p:cNvPr id="0" name="Object 21"/>
                      <p:cNvPicPr>
                        <a:picLocks noChangeAspect="1" noChangeArrowheads="1"/>
                      </p:cNvPicPr>
                      <p:nvPr/>
                    </p:nvPicPr>
                    <p:blipFill>
                      <a:blip r:embed="rId4"/>
                      <a:srcRect/>
                      <a:stretch>
                        <a:fillRect/>
                      </a:stretch>
                    </p:blipFill>
                    <p:spPr bwMode="auto">
                      <a:xfrm>
                        <a:off x="450850" y="1998682"/>
                        <a:ext cx="5873750" cy="4249718"/>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62AC1AA1-97CD-4061-94FD-7422CE0C58D9}"/>
              </a:ext>
            </a:extLst>
          </p:cNvPr>
          <p:cNvCxnSpPr/>
          <p:nvPr/>
        </p:nvCxnSpPr>
        <p:spPr>
          <a:xfrm>
            <a:off x="7696200" y="2494140"/>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E36444-9E98-461C-A0ED-87F469E898F6}"/>
              </a:ext>
            </a:extLst>
          </p:cNvPr>
          <p:cNvSpPr txBox="1"/>
          <p:nvPr/>
        </p:nvSpPr>
        <p:spPr>
          <a:xfrm>
            <a:off x="8476722" y="2281535"/>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00909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4200254026"/>
              </p:ext>
            </p:extLst>
          </p:nvPr>
        </p:nvGraphicFramePr>
        <p:xfrm>
          <a:off x="152400" y="3200400"/>
          <a:ext cx="8832992" cy="2549525"/>
        </p:xfrm>
        <a:graphic>
          <a:graphicData uri="http://schemas.openxmlformats.org/presentationml/2006/ole">
            <mc:AlternateContent xmlns:mc="http://schemas.openxmlformats.org/markup-compatibility/2006">
              <mc:Choice xmlns:v="urn:schemas-microsoft-com:vml" Requires="v">
                <p:oleObj name="Equation" r:id="rId3" imgW="5892480" imgH="1777680" progId="Equation.DSMT4">
                  <p:embed/>
                </p:oleObj>
              </mc:Choice>
              <mc:Fallback>
                <p:oleObj name="Equation" r:id="rId3" imgW="5892480" imgH="1777680" progId="Equation.DSMT4">
                  <p:embed/>
                  <p:pic>
                    <p:nvPicPr>
                      <p:cNvPr id="0" name=""/>
                      <p:cNvPicPr>
                        <a:picLocks noChangeAspect="1" noChangeArrowheads="1"/>
                      </p:cNvPicPr>
                      <p:nvPr/>
                    </p:nvPicPr>
                    <p:blipFill>
                      <a:blip r:embed="rId4"/>
                      <a:srcRect/>
                      <a:stretch>
                        <a:fillRect/>
                      </a:stretch>
                    </p:blipFill>
                    <p:spPr bwMode="auto">
                      <a:xfrm>
                        <a:off x="152400" y="3200400"/>
                        <a:ext cx="8832992" cy="2549525"/>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8329753B-C0C8-48D7-BD64-180E02B843AE}"/>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3D5F01-79D4-41A6-89F5-DB98022D396B}"/>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2444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152400" y="1437481"/>
            <a:ext cx="4648200" cy="4629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66695278"/>
              </p:ext>
            </p:extLst>
          </p:nvPr>
        </p:nvGraphicFramePr>
        <p:xfrm>
          <a:off x="165100" y="152400"/>
          <a:ext cx="8813800" cy="1403350"/>
        </p:xfrm>
        <a:graphic>
          <a:graphicData uri="http://schemas.openxmlformats.org/presentationml/2006/ole">
            <mc:AlternateContent xmlns:mc="http://schemas.openxmlformats.org/markup-compatibility/2006">
              <mc:Choice xmlns:v="urn:schemas-microsoft-com:vml" Requires="v">
                <p:oleObj name="Equation" r:id="rId4" imgW="5879880" imgH="977760" progId="Equation.DSMT4">
                  <p:embed/>
                </p:oleObj>
              </mc:Choice>
              <mc:Fallback>
                <p:oleObj name="Equation" r:id="rId4" imgW="5879880" imgH="977760" progId="Equation.DSMT4">
                  <p:embed/>
                  <p:pic>
                    <p:nvPicPr>
                      <p:cNvPr id="0" name=""/>
                      <p:cNvPicPr>
                        <a:picLocks noChangeAspect="1" noChangeArrowheads="1"/>
                      </p:cNvPicPr>
                      <p:nvPr/>
                    </p:nvPicPr>
                    <p:blipFill>
                      <a:blip r:embed="rId5"/>
                      <a:srcRect/>
                      <a:stretch>
                        <a:fillRect/>
                      </a:stretch>
                    </p:blipFill>
                    <p:spPr bwMode="auto">
                      <a:xfrm>
                        <a:off x="165100" y="152400"/>
                        <a:ext cx="8813800" cy="140335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8825426"/>
              </p:ext>
            </p:extLst>
          </p:nvPr>
        </p:nvGraphicFramePr>
        <p:xfrm>
          <a:off x="1009650" y="5562600"/>
          <a:ext cx="2628900" cy="438150"/>
        </p:xfrm>
        <a:graphic>
          <a:graphicData uri="http://schemas.openxmlformats.org/presentationml/2006/ole">
            <mc:AlternateContent xmlns:mc="http://schemas.openxmlformats.org/markup-compatibility/2006">
              <mc:Choice xmlns:v="urn:schemas-microsoft-com:vml" Requires="v">
                <p:oleObj name="Equation" r:id="rId6" imgW="1600200" imgH="266400" progId="Equation.DSMT4">
                  <p:embed/>
                </p:oleObj>
              </mc:Choice>
              <mc:Fallback>
                <p:oleObj name="Equation" r:id="rId6" imgW="1600200" imgH="266400" progId="Equation.DSMT4">
                  <p:embed/>
                  <p:pic>
                    <p:nvPicPr>
                      <p:cNvPr id="0" name=""/>
                      <p:cNvPicPr/>
                      <p:nvPr/>
                    </p:nvPicPr>
                    <p:blipFill>
                      <a:blip r:embed="rId7"/>
                      <a:stretch>
                        <a:fillRect/>
                      </a:stretch>
                    </p:blipFill>
                    <p:spPr>
                      <a:xfrm>
                        <a:off x="1009650" y="5562600"/>
                        <a:ext cx="2628900" cy="438150"/>
                      </a:xfrm>
                      <a:prstGeom prst="rect">
                        <a:avLst/>
                      </a:prstGeom>
                    </p:spPr>
                  </p:pic>
                </p:oleObj>
              </mc:Fallback>
            </mc:AlternateContent>
          </a:graphicData>
        </a:graphic>
      </p:graphicFrame>
      <p:pic>
        <p:nvPicPr>
          <p:cNvPr id="8" name="Picture 7"/>
          <p:cNvPicPr>
            <a:picLocks noChangeAspect="1"/>
          </p:cNvPicPr>
          <p:nvPr/>
        </p:nvPicPr>
        <p:blipFill>
          <a:blip r:embed="rId8"/>
          <a:stretch>
            <a:fillRect/>
          </a:stretch>
        </p:blipFill>
        <p:spPr>
          <a:xfrm>
            <a:off x="4396685" y="1420916"/>
            <a:ext cx="4648200" cy="452437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71551397"/>
              </p:ext>
            </p:extLst>
          </p:nvPr>
        </p:nvGraphicFramePr>
        <p:xfrm>
          <a:off x="5915025" y="5638800"/>
          <a:ext cx="2568575" cy="438150"/>
        </p:xfrm>
        <a:graphic>
          <a:graphicData uri="http://schemas.openxmlformats.org/presentationml/2006/ole">
            <mc:AlternateContent xmlns:mc="http://schemas.openxmlformats.org/markup-compatibility/2006">
              <mc:Choice xmlns:v="urn:schemas-microsoft-com:vml" Requires="v">
                <p:oleObj name="Equation" r:id="rId9" imgW="1562040" imgH="266400" progId="Equation.DSMT4">
                  <p:embed/>
                </p:oleObj>
              </mc:Choice>
              <mc:Fallback>
                <p:oleObj name="Equation" r:id="rId9" imgW="1562040" imgH="266400" progId="Equation.DSMT4">
                  <p:embed/>
                  <p:pic>
                    <p:nvPicPr>
                      <p:cNvPr id="0" name=""/>
                      <p:cNvPicPr/>
                      <p:nvPr/>
                    </p:nvPicPr>
                    <p:blipFill>
                      <a:blip r:embed="rId10"/>
                      <a:stretch>
                        <a:fillRect/>
                      </a:stretch>
                    </p:blipFill>
                    <p:spPr>
                      <a:xfrm>
                        <a:off x="5915025" y="5638800"/>
                        <a:ext cx="2568575" cy="438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AA8F452-A5A6-45C8-93FD-315601E1C907}"/>
              </a:ext>
            </a:extLst>
          </p:cNvPr>
          <p:cNvSpPr txBox="1"/>
          <p:nvPr/>
        </p:nvSpPr>
        <p:spPr>
          <a:xfrm>
            <a:off x="1480793" y="5144888"/>
            <a:ext cx="533400" cy="523220"/>
          </a:xfrm>
          <a:prstGeom prst="rect">
            <a:avLst/>
          </a:prstGeom>
          <a:noFill/>
        </p:spPr>
        <p:txBody>
          <a:bodyPr wrap="square" rtlCol="0">
            <a:spAutoFit/>
          </a:bodyPr>
          <a:lstStyle/>
          <a:p>
            <a:r>
              <a:rPr lang="en-US" sz="2800" dirty="0">
                <a:latin typeface="+mj-lt"/>
              </a:rPr>
              <a:t>/b</a:t>
            </a:r>
          </a:p>
        </p:txBody>
      </p:sp>
      <p:sp>
        <p:nvSpPr>
          <p:cNvPr id="12" name="TextBox 11">
            <a:extLst>
              <a:ext uri="{FF2B5EF4-FFF2-40B4-BE49-F238E27FC236}">
                <a16:creationId xmlns:a16="http://schemas.microsoft.com/office/drawing/2014/main" id="{6FC632DA-B067-4354-8E44-9225D9EAC5DE}"/>
              </a:ext>
            </a:extLst>
          </p:cNvPr>
          <p:cNvSpPr txBox="1"/>
          <p:nvPr/>
        </p:nvSpPr>
        <p:spPr>
          <a:xfrm>
            <a:off x="6096000" y="5267980"/>
            <a:ext cx="533400" cy="523220"/>
          </a:xfrm>
          <a:prstGeom prst="rect">
            <a:avLst/>
          </a:prstGeom>
          <a:noFill/>
        </p:spPr>
        <p:txBody>
          <a:bodyPr wrap="square" rtlCol="0">
            <a:spAutoFit/>
          </a:bodyPr>
          <a:lstStyle/>
          <a:p>
            <a:r>
              <a:rPr lang="en-US" sz="2800" dirty="0">
                <a:latin typeface="+mj-lt"/>
              </a:rPr>
              <a:t>/b</a:t>
            </a:r>
          </a:p>
        </p:txBody>
      </p:sp>
      <p:sp>
        <p:nvSpPr>
          <p:cNvPr id="13" name="TextBox 12">
            <a:extLst>
              <a:ext uri="{FF2B5EF4-FFF2-40B4-BE49-F238E27FC236}">
                <a16:creationId xmlns:a16="http://schemas.microsoft.com/office/drawing/2014/main" id="{08AC0A38-F3D9-459D-ADA8-4C4461BD77F3}"/>
              </a:ext>
            </a:extLst>
          </p:cNvPr>
          <p:cNvSpPr txBox="1"/>
          <p:nvPr/>
        </p:nvSpPr>
        <p:spPr>
          <a:xfrm>
            <a:off x="3124200" y="5105400"/>
            <a:ext cx="533400" cy="523220"/>
          </a:xfrm>
          <a:prstGeom prst="rect">
            <a:avLst/>
          </a:prstGeom>
          <a:noFill/>
        </p:spPr>
        <p:txBody>
          <a:bodyPr wrap="square" rtlCol="0">
            <a:spAutoFit/>
          </a:bodyPr>
          <a:lstStyle/>
          <a:p>
            <a:r>
              <a:rPr lang="en-US" sz="2800" dirty="0">
                <a:latin typeface="+mj-lt"/>
              </a:rPr>
              <a:t>/a</a:t>
            </a:r>
          </a:p>
        </p:txBody>
      </p:sp>
      <p:sp>
        <p:nvSpPr>
          <p:cNvPr id="14" name="TextBox 13">
            <a:extLst>
              <a:ext uri="{FF2B5EF4-FFF2-40B4-BE49-F238E27FC236}">
                <a16:creationId xmlns:a16="http://schemas.microsoft.com/office/drawing/2014/main" id="{4ED70A73-F1CD-49DD-BD56-C709B99488E4}"/>
              </a:ext>
            </a:extLst>
          </p:cNvPr>
          <p:cNvSpPr txBox="1"/>
          <p:nvPr/>
        </p:nvSpPr>
        <p:spPr>
          <a:xfrm>
            <a:off x="7772400" y="5181600"/>
            <a:ext cx="533400" cy="523220"/>
          </a:xfrm>
          <a:prstGeom prst="rect">
            <a:avLst/>
          </a:prstGeom>
          <a:noFill/>
        </p:spPr>
        <p:txBody>
          <a:bodyPr wrap="square" rtlCol="0">
            <a:spAutoFit/>
          </a:bodyPr>
          <a:lstStyle/>
          <a:p>
            <a:r>
              <a:rPr lang="en-US" sz="2800" dirty="0">
                <a:latin typeface="+mj-lt"/>
              </a:rPr>
              <a:t>/a</a:t>
            </a:r>
          </a:p>
        </p:txBody>
      </p:sp>
      <p:sp>
        <p:nvSpPr>
          <p:cNvPr id="10" name="TextBox 9">
            <a:extLst>
              <a:ext uri="{FF2B5EF4-FFF2-40B4-BE49-F238E27FC236}">
                <a16:creationId xmlns:a16="http://schemas.microsoft.com/office/drawing/2014/main" id="{99D65672-33BD-4227-8AE2-FB8AC78F2A8D}"/>
              </a:ext>
            </a:extLst>
          </p:cNvPr>
          <p:cNvSpPr txBox="1"/>
          <p:nvPr/>
        </p:nvSpPr>
        <p:spPr>
          <a:xfrm>
            <a:off x="165100" y="1555750"/>
            <a:ext cx="8813800" cy="461665"/>
          </a:xfrm>
          <a:prstGeom prst="rect">
            <a:avLst/>
          </a:prstGeom>
          <a:noFill/>
        </p:spPr>
        <p:txBody>
          <a:bodyPr wrap="square" rtlCol="0">
            <a:spAutoFit/>
          </a:bodyPr>
          <a:lstStyle/>
          <a:p>
            <a:r>
              <a:rPr lang="en-US" sz="2400" dirty="0">
                <a:latin typeface="+mj-lt"/>
              </a:rPr>
              <a:t>At t=0,z=0</a:t>
            </a:r>
          </a:p>
        </p:txBody>
      </p:sp>
    </p:spTree>
    <p:extLst>
      <p:ext uri="{BB962C8B-B14F-4D97-AF65-F5344CB8AC3E}">
        <p14:creationId xmlns:p14="http://schemas.microsoft.com/office/powerpoint/2010/main" val="417998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61F759-E60F-497A-9819-0204A32B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95250"/>
            <a:ext cx="6667500" cy="6667500"/>
          </a:xfrm>
          <a:prstGeom prst="rect">
            <a:avLst/>
          </a:prstGeom>
        </p:spPr>
      </p:pic>
      <p:sp>
        <p:nvSpPr>
          <p:cNvPr id="2" name="Date Placeholder 1">
            <a:extLst>
              <a:ext uri="{FF2B5EF4-FFF2-40B4-BE49-F238E27FC236}">
                <a16:creationId xmlns:a16="http://schemas.microsoft.com/office/drawing/2014/main" id="{4C21DB7D-0622-4DBF-8B27-38AA4D2B89B5}"/>
              </a:ext>
            </a:extLst>
          </p:cNvPr>
          <p:cNvSpPr>
            <a:spLocks noGrp="1"/>
          </p:cNvSpPr>
          <p:nvPr>
            <p:ph type="dt" sz="half" idx="10"/>
          </p:nvPr>
        </p:nvSpPr>
        <p:spPr/>
        <p:txBody>
          <a:bodyPr/>
          <a:lstStyle/>
          <a:p>
            <a:r>
              <a:rPr lang="en-US"/>
              <a:t>11/16/2022</a:t>
            </a:r>
            <a:endParaRPr lang="en-US" dirty="0"/>
          </a:p>
        </p:txBody>
      </p:sp>
      <p:sp>
        <p:nvSpPr>
          <p:cNvPr id="3" name="Footer Placeholder 2">
            <a:extLst>
              <a:ext uri="{FF2B5EF4-FFF2-40B4-BE49-F238E27FC236}">
                <a16:creationId xmlns:a16="http://schemas.microsoft.com/office/drawing/2014/main" id="{350252B9-06B5-46A9-A35C-A7335F769CB1}"/>
              </a:ext>
            </a:extLst>
          </p:cNvPr>
          <p:cNvSpPr>
            <a:spLocks noGrp="1"/>
          </p:cNvSpPr>
          <p:nvPr>
            <p:ph type="ftr" sz="quarter" idx="11"/>
          </p:nvPr>
        </p:nvSpPr>
        <p:spPr/>
        <p:txBody>
          <a:bodyPr/>
          <a:lstStyle/>
          <a:p>
            <a:r>
              <a:rPr lang="en-US"/>
              <a:t>PHY 711  Fall 2022 -- Lecture 35</a:t>
            </a:r>
            <a:endParaRPr lang="en-US" dirty="0"/>
          </a:p>
        </p:txBody>
      </p:sp>
      <p:sp>
        <p:nvSpPr>
          <p:cNvPr id="4" name="Slide Number Placeholder 3">
            <a:extLst>
              <a:ext uri="{FF2B5EF4-FFF2-40B4-BE49-F238E27FC236}">
                <a16:creationId xmlns:a16="http://schemas.microsoft.com/office/drawing/2014/main" id="{21855A9E-B7B3-4382-87E6-331C528E56F1}"/>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7" name="Object 6">
            <a:extLst>
              <a:ext uri="{FF2B5EF4-FFF2-40B4-BE49-F238E27FC236}">
                <a16:creationId xmlns:a16="http://schemas.microsoft.com/office/drawing/2014/main" id="{09999A01-4CDA-498A-AEF5-82F3F5F60EB5}"/>
              </a:ext>
            </a:extLst>
          </p:cNvPr>
          <p:cNvGraphicFramePr>
            <a:graphicFrameLocks noChangeAspect="1"/>
          </p:cNvGraphicFramePr>
          <p:nvPr>
            <p:extLst>
              <p:ext uri="{D42A27DB-BD31-4B8C-83A1-F6EECF244321}">
                <p14:modId xmlns:p14="http://schemas.microsoft.com/office/powerpoint/2010/main" val="631354027"/>
              </p:ext>
            </p:extLst>
          </p:nvPr>
        </p:nvGraphicFramePr>
        <p:xfrm>
          <a:off x="165100" y="95250"/>
          <a:ext cx="8813800" cy="1403350"/>
        </p:xfrm>
        <a:graphic>
          <a:graphicData uri="http://schemas.openxmlformats.org/presentationml/2006/ole">
            <mc:AlternateContent xmlns:mc="http://schemas.openxmlformats.org/markup-compatibility/2006">
              <mc:Choice xmlns:v="urn:schemas-microsoft-com:vml" Requires="v">
                <p:oleObj name="Equation" r:id="rId4" imgW="5879880" imgH="977760" progId="Equation.DSMT4">
                  <p:embed/>
                </p:oleObj>
              </mc:Choice>
              <mc:Fallback>
                <p:oleObj name="Equation" r:id="rId4" imgW="5879880" imgH="977760" progId="Equation.DSMT4">
                  <p:embed/>
                  <p:pic>
                    <p:nvPicPr>
                      <p:cNvPr id="6" name="Object 5"/>
                      <p:cNvPicPr>
                        <a:picLocks noChangeAspect="1" noChangeArrowheads="1"/>
                      </p:cNvPicPr>
                      <p:nvPr/>
                    </p:nvPicPr>
                    <p:blipFill>
                      <a:blip r:embed="rId5"/>
                      <a:srcRect/>
                      <a:stretch>
                        <a:fillRect/>
                      </a:stretch>
                    </p:blipFill>
                    <p:spPr bwMode="auto">
                      <a:xfrm>
                        <a:off x="165100" y="95250"/>
                        <a:ext cx="8813800" cy="1403350"/>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A2D0611C-CA82-449C-86B8-A0AEF9029668}"/>
              </a:ext>
            </a:extLst>
          </p:cNvPr>
          <p:cNvSpPr txBox="1"/>
          <p:nvPr/>
        </p:nvSpPr>
        <p:spPr>
          <a:xfrm>
            <a:off x="165100" y="1498600"/>
            <a:ext cx="2578100" cy="1200329"/>
          </a:xfrm>
          <a:prstGeom prst="rect">
            <a:avLst/>
          </a:prstGeom>
          <a:noFill/>
        </p:spPr>
        <p:txBody>
          <a:bodyPr wrap="square" rtlCol="0">
            <a:spAutoFit/>
          </a:bodyPr>
          <a:lstStyle/>
          <a:p>
            <a:r>
              <a:rPr lang="en-US" sz="2400" dirty="0">
                <a:latin typeface="+mj-lt"/>
              </a:rPr>
              <a:t>Time evolution</a:t>
            </a:r>
          </a:p>
          <a:p>
            <a:r>
              <a:rPr lang="en-US" sz="2400" i="1" dirty="0" err="1">
                <a:latin typeface="+mj-lt"/>
              </a:rPr>
              <a:t>nmp</a:t>
            </a:r>
            <a:r>
              <a:rPr lang="en-US" sz="2400" i="1" dirty="0">
                <a:latin typeface="+mj-lt"/>
              </a:rPr>
              <a:t>=100</a:t>
            </a:r>
          </a:p>
          <a:p>
            <a:r>
              <a:rPr lang="en-US" sz="2400" dirty="0">
                <a:latin typeface="+mj-lt"/>
              </a:rPr>
              <a:t>at</a:t>
            </a:r>
            <a:r>
              <a:rPr lang="en-US" sz="2400" i="1" dirty="0">
                <a:latin typeface="+mj-lt"/>
              </a:rPr>
              <a:t> z=0</a:t>
            </a:r>
          </a:p>
        </p:txBody>
      </p:sp>
    </p:spTree>
    <p:extLst>
      <p:ext uri="{BB962C8B-B14F-4D97-AF65-F5344CB8AC3E}">
        <p14:creationId xmlns:p14="http://schemas.microsoft.com/office/powerpoint/2010/main" val="151508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E6B54-8989-4DA8-9593-06801A1BBD80}"/>
              </a:ext>
            </a:extLst>
          </p:cNvPr>
          <p:cNvSpPr>
            <a:spLocks noGrp="1"/>
          </p:cNvSpPr>
          <p:nvPr>
            <p:ph type="dt" sz="half" idx="10"/>
          </p:nvPr>
        </p:nvSpPr>
        <p:spPr/>
        <p:txBody>
          <a:bodyPr/>
          <a:lstStyle/>
          <a:p>
            <a:r>
              <a:rPr lang="en-US"/>
              <a:t>11/16/2022</a:t>
            </a:r>
            <a:endParaRPr lang="en-US" dirty="0"/>
          </a:p>
        </p:txBody>
      </p:sp>
      <p:sp>
        <p:nvSpPr>
          <p:cNvPr id="3" name="Footer Placeholder 2">
            <a:extLst>
              <a:ext uri="{FF2B5EF4-FFF2-40B4-BE49-F238E27FC236}">
                <a16:creationId xmlns:a16="http://schemas.microsoft.com/office/drawing/2014/main" id="{4208544F-69AE-46BB-A961-CBDDC45364DB}"/>
              </a:ext>
            </a:extLst>
          </p:cNvPr>
          <p:cNvSpPr>
            <a:spLocks noGrp="1"/>
          </p:cNvSpPr>
          <p:nvPr>
            <p:ph type="ftr" sz="quarter" idx="11"/>
          </p:nvPr>
        </p:nvSpPr>
        <p:spPr/>
        <p:txBody>
          <a:bodyPr/>
          <a:lstStyle/>
          <a:p>
            <a:r>
              <a:rPr lang="en-US"/>
              <a:t>PHY 711  Fall 2022 -- Lecture 35</a:t>
            </a:r>
            <a:endParaRPr lang="en-US" dirty="0"/>
          </a:p>
        </p:txBody>
      </p:sp>
      <p:sp>
        <p:nvSpPr>
          <p:cNvPr id="4" name="Slide Number Placeholder 3">
            <a:extLst>
              <a:ext uri="{FF2B5EF4-FFF2-40B4-BE49-F238E27FC236}">
                <a16:creationId xmlns:a16="http://schemas.microsoft.com/office/drawing/2014/main" id="{64073E4E-D459-4569-A0F6-CBA0FFFC0DC8}"/>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78F34C31-565B-4173-A92A-4E282FEC067D}"/>
              </a:ext>
            </a:extLst>
          </p:cNvPr>
          <p:cNvSpPr txBox="1"/>
          <p:nvPr/>
        </p:nvSpPr>
        <p:spPr>
          <a:xfrm>
            <a:off x="457200" y="381000"/>
            <a:ext cx="8153400" cy="3046988"/>
          </a:xfrm>
          <a:prstGeom prst="rect">
            <a:avLst/>
          </a:prstGeom>
          <a:noFill/>
        </p:spPr>
        <p:txBody>
          <a:bodyPr wrap="square" rtlCol="0">
            <a:spAutoFit/>
          </a:bodyPr>
          <a:lstStyle/>
          <a:p>
            <a:r>
              <a:rPr lang="en-US" sz="2400" dirty="0">
                <a:latin typeface="+mj-lt"/>
              </a:rPr>
              <a:t>What real system could have such a temperature distribution?</a:t>
            </a:r>
          </a:p>
          <a:p>
            <a:endParaRPr lang="en-US" sz="2400" dirty="0">
              <a:latin typeface="+mj-lt"/>
            </a:endParaRPr>
          </a:p>
          <a:p>
            <a:r>
              <a:rPr lang="en-US" sz="2400" dirty="0">
                <a:latin typeface="+mj-lt"/>
              </a:rPr>
              <a:t>Comment – While one can imagine that the boundary conditions can be readily realized, the single normal mode patterns are much harder.   On the other hand, we see that the smallest values of lambda have the longest time constants.</a:t>
            </a:r>
          </a:p>
        </p:txBody>
      </p:sp>
    </p:spTree>
    <p:extLst>
      <p:ext uri="{BB962C8B-B14F-4D97-AF65-F5344CB8AC3E}">
        <p14:creationId xmlns:p14="http://schemas.microsoft.com/office/powerpoint/2010/main" val="346328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09600" y="304800"/>
            <a:ext cx="5486400" cy="461665"/>
          </a:xfrm>
          <a:prstGeom prst="rect">
            <a:avLst/>
          </a:prstGeom>
          <a:noFill/>
        </p:spPr>
        <p:txBody>
          <a:bodyPr wrap="square" rtlCol="0">
            <a:spAutoFit/>
          </a:bodyPr>
          <a:lstStyle/>
          <a:p>
            <a:r>
              <a:rPr lang="en-US" sz="2400" dirty="0">
                <a:latin typeface="+mj-lt"/>
              </a:rPr>
              <a:t>Oscillatory thermal behavior</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name="Equation" r:id="rId3" imgW="2120760" imgH="393480" progId="Equation.DSMT4">
                  <p:embed/>
                </p:oleObj>
              </mc:Choice>
              <mc:Fallback>
                <p:oleObj name="Equation" r:id="rId3" imgW="2120760" imgH="393480" progId="Equation.DSMT4">
                  <p:embed/>
                  <p:pic>
                    <p:nvPicPr>
                      <p:cNvPr id="0" name=""/>
                      <p:cNvPicPr/>
                      <p:nvPr/>
                    </p:nvPicPr>
                    <p:blipFill>
                      <a:blip r:embed="rId4"/>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674358308"/>
              </p:ext>
            </p:extLst>
          </p:nvPr>
        </p:nvGraphicFramePr>
        <p:xfrm>
          <a:off x="390525" y="4032384"/>
          <a:ext cx="4181475" cy="2439988"/>
        </p:xfrm>
        <a:graphic>
          <a:graphicData uri="http://schemas.openxmlformats.org/presentationml/2006/ole">
            <mc:AlternateContent xmlns:mc="http://schemas.openxmlformats.org/markup-compatibility/2006">
              <mc:Choice xmlns:v="urn:schemas-microsoft-com:vml" Requires="v">
                <p:oleObj name="Equation" r:id="rId5" imgW="2895480" imgH="1688760" progId="Equation.DSMT4">
                  <p:embed/>
                </p:oleObj>
              </mc:Choice>
              <mc:Fallback>
                <p:oleObj name="Equation" r:id="rId5" imgW="2895480" imgH="1688760" progId="Equation.DSMT4">
                  <p:embed/>
                  <p:pic>
                    <p:nvPicPr>
                      <p:cNvPr id="0" name=""/>
                      <p:cNvPicPr/>
                      <p:nvPr/>
                    </p:nvPicPr>
                    <p:blipFill>
                      <a:blip r:embed="rId6"/>
                      <a:stretch>
                        <a:fillRect/>
                      </a:stretch>
                    </p:blipFill>
                    <p:spPr>
                      <a:xfrm>
                        <a:off x="390525" y="4032384"/>
                        <a:ext cx="4181475" cy="243998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90549904"/>
              </p:ext>
            </p:extLst>
          </p:nvPr>
        </p:nvGraphicFramePr>
        <p:xfrm>
          <a:off x="5441950" y="4148138"/>
          <a:ext cx="2751138" cy="2328862"/>
        </p:xfrm>
        <a:graphic>
          <a:graphicData uri="http://schemas.openxmlformats.org/presentationml/2006/ole">
            <mc:AlternateContent xmlns:mc="http://schemas.openxmlformats.org/markup-compatibility/2006">
              <mc:Choice xmlns:v="urn:schemas-microsoft-com:vml" Requires="v">
                <p:oleObj name="Equation" r:id="rId7" imgW="1904760" imgH="1612800" progId="Equation.DSMT4">
                  <p:embed/>
                </p:oleObj>
              </mc:Choice>
              <mc:Fallback>
                <p:oleObj name="Equation" r:id="rId7" imgW="1904760" imgH="1612800" progId="Equation.DSMT4">
                  <p:embed/>
                  <p:pic>
                    <p:nvPicPr>
                      <p:cNvPr id="0" name=""/>
                      <p:cNvPicPr/>
                      <p:nvPr/>
                    </p:nvPicPr>
                    <p:blipFill>
                      <a:blip r:embed="rId8"/>
                      <a:stretch>
                        <a:fillRect/>
                      </a:stretch>
                    </p:blipFill>
                    <p:spPr>
                      <a:xfrm>
                        <a:off x="5441950" y="4148138"/>
                        <a:ext cx="2751138" cy="23288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36644CF-5076-4ECB-8DA5-E0F6149C6F67}"/>
              </a:ext>
            </a:extLst>
          </p:cNvPr>
          <p:cNvSpPr txBox="1"/>
          <p:nvPr/>
        </p:nvSpPr>
        <p:spPr>
          <a:xfrm>
            <a:off x="5105400" y="152400"/>
            <a:ext cx="3810000" cy="830997"/>
          </a:xfrm>
          <a:prstGeom prst="rect">
            <a:avLst/>
          </a:prstGeom>
          <a:noFill/>
        </p:spPr>
        <p:txBody>
          <a:bodyPr wrap="square" rtlCol="0">
            <a:spAutoFit/>
          </a:bodyPr>
          <a:lstStyle/>
          <a:p>
            <a:r>
              <a:rPr lang="en-US" sz="2400" dirty="0">
                <a:latin typeface="+mj-lt"/>
              </a:rPr>
              <a:t>Here we assume that the spatial variation is along z</a:t>
            </a:r>
          </a:p>
        </p:txBody>
      </p:sp>
    </p:spTree>
    <p:extLst>
      <p:ext uri="{BB962C8B-B14F-4D97-AF65-F5344CB8AC3E}">
        <p14:creationId xmlns:p14="http://schemas.microsoft.com/office/powerpoint/2010/main" val="333982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609600" y="304800"/>
            <a:ext cx="7467600" cy="461665"/>
          </a:xfrm>
          <a:prstGeom prst="rect">
            <a:avLst/>
          </a:prstGeom>
          <a:noFill/>
        </p:spPr>
        <p:txBody>
          <a:bodyPr wrap="square" rtlCol="0">
            <a:spAutoFit/>
          </a:bodyPr>
          <a:lstStyle/>
          <a:p>
            <a:r>
              <a:rPr lang="en-US" sz="2400" dirty="0">
                <a:latin typeface="+mj-lt"/>
              </a:rPr>
              <a:t>Oscillatory thermal behavior -- continued</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name="Equation" r:id="rId3" imgW="2120760" imgH="393480" progId="Equation.DSMT4">
                  <p:embed/>
                </p:oleObj>
              </mc:Choice>
              <mc:Fallback>
                <p:oleObj name="Equation" r:id="rId3" imgW="2120760" imgH="393480" progId="Equation.DSMT4">
                  <p:embed/>
                  <p:pic>
                    <p:nvPicPr>
                      <p:cNvPr id="0" name=""/>
                      <p:cNvPicPr/>
                      <p:nvPr/>
                    </p:nvPicPr>
                    <p:blipFill>
                      <a:blip r:embed="rId4"/>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140883676"/>
              </p:ext>
            </p:extLst>
          </p:nvPr>
        </p:nvGraphicFramePr>
        <p:xfrm>
          <a:off x="1162650" y="3977615"/>
          <a:ext cx="6565901" cy="2549525"/>
        </p:xfrm>
        <a:graphic>
          <a:graphicData uri="http://schemas.openxmlformats.org/presentationml/2006/ole">
            <mc:AlternateContent xmlns:mc="http://schemas.openxmlformats.org/markup-compatibility/2006">
              <mc:Choice xmlns:v="urn:schemas-microsoft-com:vml" Requires="v">
                <p:oleObj name="Equation" r:id="rId5" imgW="4546440" imgH="1765080" progId="Equation.DSMT4">
                  <p:embed/>
                </p:oleObj>
              </mc:Choice>
              <mc:Fallback>
                <p:oleObj name="Equation" r:id="rId5" imgW="4546440" imgH="1765080" progId="Equation.DSMT4">
                  <p:embed/>
                  <p:pic>
                    <p:nvPicPr>
                      <p:cNvPr id="0" name=""/>
                      <p:cNvPicPr/>
                      <p:nvPr/>
                    </p:nvPicPr>
                    <p:blipFill>
                      <a:blip r:embed="rId6"/>
                      <a:stretch>
                        <a:fillRect/>
                      </a:stretch>
                    </p:blipFill>
                    <p:spPr>
                      <a:xfrm>
                        <a:off x="1162650" y="3977615"/>
                        <a:ext cx="6565901" cy="2549525"/>
                      </a:xfrm>
                      <a:prstGeom prst="rect">
                        <a:avLst/>
                      </a:prstGeom>
                    </p:spPr>
                  </p:pic>
                </p:oleObj>
              </mc:Fallback>
            </mc:AlternateContent>
          </a:graphicData>
        </a:graphic>
      </p:graphicFrame>
    </p:spTree>
    <p:extLst>
      <p:ext uri="{BB962C8B-B14F-4D97-AF65-F5344CB8AC3E}">
        <p14:creationId xmlns:p14="http://schemas.microsoft.com/office/powerpoint/2010/main" val="1355610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 y="1171575"/>
            <a:ext cx="8591550" cy="45148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25937448"/>
              </p:ext>
            </p:extLst>
          </p:nvPr>
        </p:nvGraphicFramePr>
        <p:xfrm>
          <a:off x="2438400" y="273049"/>
          <a:ext cx="3889375" cy="898526"/>
        </p:xfrm>
        <a:graphic>
          <a:graphicData uri="http://schemas.openxmlformats.org/presentationml/2006/ole">
            <mc:AlternateContent xmlns:mc="http://schemas.openxmlformats.org/markup-compatibility/2006">
              <mc:Choice xmlns:v="urn:schemas-microsoft-com:vml" Requires="v">
                <p:oleObj name="Equation" r:id="rId4" imgW="2692080" imgH="622080" progId="Equation.DSMT4">
                  <p:embed/>
                </p:oleObj>
              </mc:Choice>
              <mc:Fallback>
                <p:oleObj name="Equation" r:id="rId4" imgW="2692080" imgH="622080" progId="Equation.DSMT4">
                  <p:embed/>
                  <p:pic>
                    <p:nvPicPr>
                      <p:cNvPr id="0" name=""/>
                      <p:cNvPicPr/>
                      <p:nvPr/>
                    </p:nvPicPr>
                    <p:blipFill>
                      <a:blip r:embed="rId5"/>
                      <a:stretch>
                        <a:fillRect/>
                      </a:stretch>
                    </p:blipFill>
                    <p:spPr>
                      <a:xfrm>
                        <a:off x="2438400" y="273049"/>
                        <a:ext cx="3889375" cy="89852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D3696C0-8B5F-4F2D-ABB7-96851514780A}"/>
              </a:ext>
            </a:extLst>
          </p:cNvPr>
          <p:cNvSpPr txBox="1"/>
          <p:nvPr/>
        </p:nvSpPr>
        <p:spPr>
          <a:xfrm>
            <a:off x="6400800" y="4267200"/>
            <a:ext cx="838200" cy="461665"/>
          </a:xfrm>
          <a:prstGeom prst="rect">
            <a:avLst/>
          </a:prstGeom>
          <a:noFill/>
        </p:spPr>
        <p:txBody>
          <a:bodyPr wrap="square" rtlCol="0">
            <a:spAutoFit/>
          </a:bodyPr>
          <a:lstStyle/>
          <a:p>
            <a:r>
              <a:rPr lang="en-US" sz="2400" i="1" dirty="0">
                <a:latin typeface="+mj-lt"/>
              </a:rPr>
              <a:t>z</a:t>
            </a:r>
          </a:p>
        </p:txBody>
      </p:sp>
    </p:spTree>
    <p:extLst>
      <p:ext uri="{BB962C8B-B14F-4D97-AF65-F5344CB8AC3E}">
        <p14:creationId xmlns:p14="http://schemas.microsoft.com/office/powerpoint/2010/main" val="250074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126921" y="307646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D8D058F-C3BE-2648-972E-33290AF3F2DA}"/>
              </a:ext>
            </a:extLst>
          </p:cNvPr>
          <p:cNvPicPr>
            <a:picLocks noChangeAspect="1"/>
          </p:cNvPicPr>
          <p:nvPr/>
        </p:nvPicPr>
        <p:blipFill>
          <a:blip r:embed="rId3"/>
          <a:stretch>
            <a:fillRect/>
          </a:stretch>
        </p:blipFill>
        <p:spPr>
          <a:xfrm>
            <a:off x="707834" y="1143000"/>
            <a:ext cx="8309245" cy="5029200"/>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33FC5-4CC7-4676-A367-C794F94CEA52}"/>
              </a:ext>
            </a:extLst>
          </p:cNvPr>
          <p:cNvSpPr>
            <a:spLocks noGrp="1"/>
          </p:cNvSpPr>
          <p:nvPr>
            <p:ph type="dt" sz="half" idx="10"/>
          </p:nvPr>
        </p:nvSpPr>
        <p:spPr/>
        <p:txBody>
          <a:bodyPr/>
          <a:lstStyle/>
          <a:p>
            <a:r>
              <a:rPr lang="en-US"/>
              <a:t>11/16/2022</a:t>
            </a:r>
            <a:endParaRPr lang="en-US" dirty="0"/>
          </a:p>
        </p:txBody>
      </p:sp>
      <p:sp>
        <p:nvSpPr>
          <p:cNvPr id="3" name="Footer Placeholder 2">
            <a:extLst>
              <a:ext uri="{FF2B5EF4-FFF2-40B4-BE49-F238E27FC236}">
                <a16:creationId xmlns:a16="http://schemas.microsoft.com/office/drawing/2014/main" id="{1F2E873C-4514-46A7-AF0C-836CC083F675}"/>
              </a:ext>
            </a:extLst>
          </p:cNvPr>
          <p:cNvSpPr>
            <a:spLocks noGrp="1"/>
          </p:cNvSpPr>
          <p:nvPr>
            <p:ph type="ftr" sz="quarter" idx="11"/>
          </p:nvPr>
        </p:nvSpPr>
        <p:spPr/>
        <p:txBody>
          <a:bodyPr/>
          <a:lstStyle/>
          <a:p>
            <a:r>
              <a:rPr lang="en-US"/>
              <a:t>PHY 711  Fall 2022 -- Lecture 35</a:t>
            </a:r>
            <a:endParaRPr lang="en-US" dirty="0"/>
          </a:p>
        </p:txBody>
      </p:sp>
      <p:sp>
        <p:nvSpPr>
          <p:cNvPr id="4" name="Slide Number Placeholder 3">
            <a:extLst>
              <a:ext uri="{FF2B5EF4-FFF2-40B4-BE49-F238E27FC236}">
                <a16:creationId xmlns:a16="http://schemas.microsoft.com/office/drawing/2014/main" id="{AD3AB93D-84C4-4F52-B1B5-1E423320392F}"/>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B96ECF99-4892-43D4-AE16-33437FE50577}"/>
              </a:ext>
            </a:extLst>
          </p:cNvPr>
          <p:cNvSpPr txBox="1"/>
          <p:nvPr/>
        </p:nvSpPr>
        <p:spPr>
          <a:xfrm>
            <a:off x="457200" y="304800"/>
            <a:ext cx="8229600" cy="3416320"/>
          </a:xfrm>
          <a:prstGeom prst="rect">
            <a:avLst/>
          </a:prstGeom>
          <a:noFill/>
        </p:spPr>
        <p:txBody>
          <a:bodyPr wrap="square" rtlCol="0">
            <a:spAutoFit/>
          </a:bodyPr>
          <a:lstStyle/>
          <a:p>
            <a:r>
              <a:rPr lang="en-US" sz="2400" dirty="0"/>
              <a:t>Does this expression say the temperature transmits along the z axis?</a:t>
            </a:r>
          </a:p>
          <a:p>
            <a:endParaRPr lang="en-US" sz="2400" dirty="0"/>
          </a:p>
          <a:p>
            <a:r>
              <a:rPr lang="en-US" sz="2400" dirty="0"/>
              <a:t>Comment – In this case, our setup approximates trivial variation in the x-y plane so that all variation is along z. Given the oscillating boundary condition at z=0, the spatial form along z  is a result of the form of the heat equation.</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176992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3408975774"/>
              </p:ext>
            </p:extLst>
          </p:nvPr>
        </p:nvGraphicFramePr>
        <p:xfrm>
          <a:off x="715963" y="830263"/>
          <a:ext cx="4332287" cy="3990975"/>
        </p:xfrm>
        <a:graphic>
          <a:graphicData uri="http://schemas.openxmlformats.org/presentationml/2006/ole">
            <mc:AlternateContent xmlns:mc="http://schemas.openxmlformats.org/markup-compatibility/2006">
              <mc:Choice xmlns:v="urn:schemas-microsoft-com:vml" Requires="v">
                <p:oleObj name="Equation" r:id="rId3" imgW="2006280" imgH="1930320" progId="Equation.DSMT4">
                  <p:embed/>
                </p:oleObj>
              </mc:Choice>
              <mc:Fallback>
                <p:oleObj name="Equation" r:id="rId3" imgW="2006280" imgH="1930320" progId="Equation.DSMT4">
                  <p:embed/>
                  <p:pic>
                    <p:nvPicPr>
                      <p:cNvPr id="0" name="Object 20"/>
                      <p:cNvPicPr>
                        <a:picLocks noChangeAspect="1" noChangeArrowheads="1"/>
                      </p:cNvPicPr>
                      <p:nvPr/>
                    </p:nvPicPr>
                    <p:blipFill>
                      <a:blip r:embed="rId4"/>
                      <a:srcRect/>
                      <a:stretch>
                        <a:fillRect/>
                      </a:stretch>
                    </p:blipFill>
                    <p:spPr bwMode="auto">
                      <a:xfrm>
                        <a:off x="715963" y="830263"/>
                        <a:ext cx="43322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4045229"/>
              </p:ext>
            </p:extLst>
          </p:nvPr>
        </p:nvGraphicFramePr>
        <p:xfrm>
          <a:off x="1035050" y="4953000"/>
          <a:ext cx="6321425" cy="1211263"/>
        </p:xfrm>
        <a:graphic>
          <a:graphicData uri="http://schemas.openxmlformats.org/presentationml/2006/ole">
            <mc:AlternateContent xmlns:mc="http://schemas.openxmlformats.org/markup-compatibility/2006">
              <mc:Choice xmlns:v="urn:schemas-microsoft-com:vml" Requires="v">
                <p:oleObj name="数式" r:id="rId5" imgW="1269720" imgH="253800" progId="Equation.3">
                  <p:embed/>
                </p:oleObj>
              </mc:Choice>
              <mc:Fallback>
                <p:oleObj name="数式" r:id="rId5" imgW="1269720" imgH="253800" progId="Equation.3">
                  <p:embed/>
                  <p:pic>
                    <p:nvPicPr>
                      <p:cNvPr id="0" name="Object 5"/>
                      <p:cNvPicPr>
                        <a:picLocks noChangeAspect="1" noChangeArrowheads="1"/>
                      </p:cNvPicPr>
                      <p:nvPr/>
                    </p:nvPicPr>
                    <p:blipFill>
                      <a:blip r:embed="rId6"/>
                      <a:srcRect/>
                      <a:stretch>
                        <a:fillRect/>
                      </a:stretch>
                    </p:blipFill>
                    <p:spPr bwMode="auto">
                      <a:xfrm>
                        <a:off x="1035050" y="4953000"/>
                        <a:ext cx="6321425" cy="1211263"/>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62395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2168277040"/>
              </p:ext>
            </p:extLst>
          </p:nvPr>
        </p:nvGraphicFramePr>
        <p:xfrm>
          <a:off x="445293" y="1066800"/>
          <a:ext cx="8253413" cy="892175"/>
        </p:xfrm>
        <a:graphic>
          <a:graphicData uri="http://schemas.openxmlformats.org/presentationml/2006/ole">
            <mc:AlternateContent xmlns:mc="http://schemas.openxmlformats.org/markup-compatibility/2006">
              <mc:Choice xmlns:v="urn:schemas-microsoft-com:vml" Requires="v">
                <p:oleObj name="数式" r:id="rId3" imgW="3822480" imgH="431640" progId="Equation.3">
                  <p:embed/>
                </p:oleObj>
              </mc:Choice>
              <mc:Fallback>
                <p:oleObj name="数式" r:id="rId3" imgW="3822480" imgH="431640" progId="Equation.3">
                  <p:embed/>
                  <p:pic>
                    <p:nvPicPr>
                      <p:cNvPr id="0" name=""/>
                      <p:cNvPicPr>
                        <a:picLocks noChangeAspect="1" noChangeArrowheads="1"/>
                      </p:cNvPicPr>
                      <p:nvPr/>
                    </p:nvPicPr>
                    <p:blipFill>
                      <a:blip r:embed="rId4"/>
                      <a:srcRect/>
                      <a:stretch>
                        <a:fillRect/>
                      </a:stretch>
                    </p:blipFill>
                    <p:spPr bwMode="auto">
                      <a:xfrm>
                        <a:off x="445293" y="1066800"/>
                        <a:ext cx="82534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11744787"/>
              </p:ext>
            </p:extLst>
          </p:nvPr>
        </p:nvGraphicFramePr>
        <p:xfrm>
          <a:off x="1066800" y="2057400"/>
          <a:ext cx="3200399" cy="613236"/>
        </p:xfrm>
        <a:graphic>
          <a:graphicData uri="http://schemas.openxmlformats.org/presentationml/2006/ole">
            <mc:AlternateContent xmlns:mc="http://schemas.openxmlformats.org/markup-compatibility/2006">
              <mc:Choice xmlns:v="urn:schemas-microsoft-com:vml" Requires="v">
                <p:oleObj name="数式" r:id="rId5" imgW="1269720" imgH="253800" progId="Equation.3">
                  <p:embed/>
                </p:oleObj>
              </mc:Choice>
              <mc:Fallback>
                <p:oleObj name="数式" r:id="rId5" imgW="1269720" imgH="253800" progId="Equation.3">
                  <p:embed/>
                  <p:pic>
                    <p:nvPicPr>
                      <p:cNvPr id="0" name=""/>
                      <p:cNvPicPr>
                        <a:picLocks noChangeAspect="1" noChangeArrowheads="1"/>
                      </p:cNvPicPr>
                      <p:nvPr/>
                    </p:nvPicPr>
                    <p:blipFill>
                      <a:blip r:embed="rId6"/>
                      <a:srcRect/>
                      <a:stretch>
                        <a:fillRect/>
                      </a:stretch>
                    </p:blipFill>
                    <p:spPr bwMode="auto">
                      <a:xfrm>
                        <a:off x="1066800" y="2057400"/>
                        <a:ext cx="3200399" cy="61323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6584295"/>
              </p:ext>
            </p:extLst>
          </p:nvPr>
        </p:nvGraphicFramePr>
        <p:xfrm>
          <a:off x="1066800" y="2895600"/>
          <a:ext cx="4662487" cy="892175"/>
        </p:xfrm>
        <a:graphic>
          <a:graphicData uri="http://schemas.openxmlformats.org/presentationml/2006/ole">
            <mc:AlternateContent xmlns:mc="http://schemas.openxmlformats.org/markup-compatibility/2006">
              <mc:Choice xmlns:v="urn:schemas-microsoft-com:vml" Requires="v">
                <p:oleObj name="数式" r:id="rId7" imgW="2158920" imgH="431640" progId="Equation.3">
                  <p:embed/>
                </p:oleObj>
              </mc:Choice>
              <mc:Fallback>
                <p:oleObj name="数式" r:id="rId7" imgW="2158920" imgH="431640" progId="Equation.3">
                  <p:embed/>
                  <p:pic>
                    <p:nvPicPr>
                      <p:cNvPr id="0" name="Object 5"/>
                      <p:cNvPicPr>
                        <a:picLocks noChangeAspect="1" noChangeArrowheads="1"/>
                      </p:cNvPicPr>
                      <p:nvPr/>
                    </p:nvPicPr>
                    <p:blipFill>
                      <a:blip r:embed="rId8"/>
                      <a:srcRect/>
                      <a:stretch>
                        <a:fillRect/>
                      </a:stretch>
                    </p:blipFill>
                    <p:spPr bwMode="auto">
                      <a:xfrm>
                        <a:off x="1066800" y="2895600"/>
                        <a:ext cx="4662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72408260"/>
              </p:ext>
            </p:extLst>
          </p:nvPr>
        </p:nvGraphicFramePr>
        <p:xfrm>
          <a:off x="1143000" y="3962400"/>
          <a:ext cx="4030662" cy="577850"/>
        </p:xfrm>
        <a:graphic>
          <a:graphicData uri="http://schemas.openxmlformats.org/presentationml/2006/ole">
            <mc:AlternateContent xmlns:mc="http://schemas.openxmlformats.org/markup-compatibility/2006">
              <mc:Choice xmlns:v="urn:schemas-microsoft-com:vml" Requires="v">
                <p:oleObj name="数式" r:id="rId9" imgW="1866600" imgH="279360" progId="Equation.3">
                  <p:embed/>
                </p:oleObj>
              </mc:Choice>
              <mc:Fallback>
                <p:oleObj name="数式" r:id="rId9" imgW="1866600" imgH="279360" progId="Equation.3">
                  <p:embed/>
                  <p:pic>
                    <p:nvPicPr>
                      <p:cNvPr id="0" name="Object 5"/>
                      <p:cNvPicPr>
                        <a:picLocks noChangeAspect="1" noChangeArrowheads="1"/>
                      </p:cNvPicPr>
                      <p:nvPr/>
                    </p:nvPicPr>
                    <p:blipFill>
                      <a:blip r:embed="rId10"/>
                      <a:srcRect/>
                      <a:stretch>
                        <a:fillRect/>
                      </a:stretch>
                    </p:blipFill>
                    <p:spPr bwMode="auto">
                      <a:xfrm>
                        <a:off x="1143000" y="3962400"/>
                        <a:ext cx="40306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9206232"/>
              </p:ext>
            </p:extLst>
          </p:nvPr>
        </p:nvGraphicFramePr>
        <p:xfrm>
          <a:off x="1235075" y="4721225"/>
          <a:ext cx="5622925" cy="1679575"/>
        </p:xfrm>
        <a:graphic>
          <a:graphicData uri="http://schemas.openxmlformats.org/presentationml/2006/ole">
            <mc:AlternateContent xmlns:mc="http://schemas.openxmlformats.org/markup-compatibility/2006">
              <mc:Choice xmlns:v="urn:schemas-microsoft-com:vml" Requires="v">
                <p:oleObj name="数式" r:id="rId11" imgW="2603160" imgH="812520" progId="Equation.3">
                  <p:embed/>
                </p:oleObj>
              </mc:Choice>
              <mc:Fallback>
                <p:oleObj name="数式" r:id="rId11" imgW="2603160" imgH="812520" progId="Equation.3">
                  <p:embed/>
                  <p:pic>
                    <p:nvPicPr>
                      <p:cNvPr id="0" name="Object 7"/>
                      <p:cNvPicPr>
                        <a:picLocks noChangeAspect="1" noChangeArrowheads="1"/>
                      </p:cNvPicPr>
                      <p:nvPr/>
                    </p:nvPicPr>
                    <p:blipFill>
                      <a:blip r:embed="rId12"/>
                      <a:srcRect/>
                      <a:stretch>
                        <a:fillRect/>
                      </a:stretch>
                    </p:blipFill>
                    <p:spPr bwMode="auto">
                      <a:xfrm>
                        <a:off x="1235075" y="4721225"/>
                        <a:ext cx="56229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4719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1049907764"/>
              </p:ext>
            </p:extLst>
          </p:nvPr>
        </p:nvGraphicFramePr>
        <p:xfrm>
          <a:off x="1066800" y="1371600"/>
          <a:ext cx="7400996" cy="3352800"/>
        </p:xfrm>
        <a:graphic>
          <a:graphicData uri="http://schemas.openxmlformats.org/presentationml/2006/ole">
            <mc:AlternateContent xmlns:mc="http://schemas.openxmlformats.org/markup-compatibility/2006">
              <mc:Choice xmlns:v="urn:schemas-microsoft-com:vml" Requires="v">
                <p:oleObj name="数式" r:id="rId3" imgW="2628720" imgH="1244520" progId="Equation.3">
                  <p:embed/>
                </p:oleObj>
              </mc:Choice>
              <mc:Fallback>
                <p:oleObj name="数式" r:id="rId3" imgW="2628720" imgH="1244520" progId="Equation.3">
                  <p:embed/>
                  <p:pic>
                    <p:nvPicPr>
                      <p:cNvPr id="0" name="Object 9"/>
                      <p:cNvPicPr>
                        <a:picLocks noChangeAspect="1" noChangeArrowheads="1"/>
                      </p:cNvPicPr>
                      <p:nvPr/>
                    </p:nvPicPr>
                    <p:blipFill>
                      <a:blip r:embed="rId4"/>
                      <a:srcRect/>
                      <a:stretch>
                        <a:fillRect/>
                      </a:stretch>
                    </p:blipFill>
                    <p:spPr bwMode="auto">
                      <a:xfrm>
                        <a:off x="1066800" y="1371600"/>
                        <a:ext cx="740099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373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533400" y="457200"/>
            <a:ext cx="6400800" cy="461665"/>
          </a:xfrm>
          <a:prstGeom prst="rect">
            <a:avLst/>
          </a:prstGeom>
          <a:noFill/>
        </p:spPr>
        <p:txBody>
          <a:bodyPr wrap="square" rtlCol="0">
            <a:spAutoFit/>
          </a:bodyPr>
          <a:lstStyle/>
          <a:p>
            <a:r>
              <a:rPr lang="en-US" sz="2400" dirty="0">
                <a:latin typeface="+mj-lt"/>
              </a:rPr>
              <a:t>Heat equation in half-space</a:t>
            </a:r>
          </a:p>
        </p:txBody>
      </p:sp>
      <p:graphicFrame>
        <p:nvGraphicFramePr>
          <p:cNvPr id="6" name="Object 5"/>
          <p:cNvGraphicFramePr>
            <a:graphicFrameLocks noChangeAspect="1"/>
          </p:cNvGraphicFramePr>
          <p:nvPr>
            <p:extLst>
              <p:ext uri="{D42A27DB-BD31-4B8C-83A1-F6EECF244321}">
                <p14:modId xmlns:p14="http://schemas.microsoft.com/office/powerpoint/2010/main" val="3144971905"/>
              </p:ext>
            </p:extLst>
          </p:nvPr>
        </p:nvGraphicFramePr>
        <p:xfrm>
          <a:off x="1219200" y="1066800"/>
          <a:ext cx="6477000" cy="3098800"/>
        </p:xfrm>
        <a:graphic>
          <a:graphicData uri="http://schemas.openxmlformats.org/presentationml/2006/ole">
            <mc:AlternateContent xmlns:mc="http://schemas.openxmlformats.org/markup-compatibility/2006">
              <mc:Choice xmlns:v="urn:schemas-microsoft-com:vml" Requires="v">
                <p:oleObj name="数式" r:id="rId3" imgW="3085920" imgH="1498320" progId="Equation.3">
                  <p:embed/>
                </p:oleObj>
              </mc:Choice>
              <mc:Fallback>
                <p:oleObj name="数式" r:id="rId3" imgW="3085920" imgH="1498320" progId="Equation.3">
                  <p:embed/>
                  <p:pic>
                    <p:nvPicPr>
                      <p:cNvPr id="0" name="Object 5"/>
                      <p:cNvPicPr>
                        <a:picLocks noChangeAspect="1" noChangeArrowheads="1"/>
                      </p:cNvPicPr>
                      <p:nvPr/>
                    </p:nvPicPr>
                    <p:blipFill>
                      <a:blip r:embed="rId4"/>
                      <a:srcRect/>
                      <a:stretch>
                        <a:fillRect/>
                      </a:stretch>
                    </p:blipFill>
                    <p:spPr bwMode="auto">
                      <a:xfrm>
                        <a:off x="1219200" y="1066800"/>
                        <a:ext cx="6477000" cy="3098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5980908"/>
              </p:ext>
            </p:extLst>
          </p:nvPr>
        </p:nvGraphicFramePr>
        <p:xfrm>
          <a:off x="2286000" y="3886200"/>
          <a:ext cx="4168775" cy="1941513"/>
        </p:xfrm>
        <a:graphic>
          <a:graphicData uri="http://schemas.openxmlformats.org/presentationml/2006/ole">
            <mc:AlternateContent xmlns:mc="http://schemas.openxmlformats.org/markup-compatibility/2006">
              <mc:Choice xmlns:v="urn:schemas-microsoft-com:vml" Requires="v">
                <p:oleObj name="数式" r:id="rId5" imgW="1930320" imgH="939600" progId="Equation.3">
                  <p:embed/>
                </p:oleObj>
              </mc:Choice>
              <mc:Fallback>
                <p:oleObj name="数式" r:id="rId5" imgW="1930320" imgH="939600" progId="Equation.3">
                  <p:embed/>
                  <p:pic>
                    <p:nvPicPr>
                      <p:cNvPr id="0" name="Object 5"/>
                      <p:cNvPicPr>
                        <a:picLocks noChangeAspect="1" noChangeArrowheads="1"/>
                      </p:cNvPicPr>
                      <p:nvPr/>
                    </p:nvPicPr>
                    <p:blipFill>
                      <a:blip r:embed="rId6"/>
                      <a:srcRect/>
                      <a:stretch>
                        <a:fillRect/>
                      </a:stretch>
                    </p:blipFill>
                    <p:spPr bwMode="auto">
                      <a:xfrm>
                        <a:off x="2286000" y="38862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2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8AF7A-3E59-4D80-8C37-BAD08DCE3BF6}"/>
              </a:ext>
            </a:extLst>
          </p:cNvPr>
          <p:cNvSpPr>
            <a:spLocks noGrp="1"/>
          </p:cNvSpPr>
          <p:nvPr>
            <p:ph type="dt" sz="half" idx="10"/>
          </p:nvPr>
        </p:nvSpPr>
        <p:spPr/>
        <p:txBody>
          <a:bodyPr/>
          <a:lstStyle/>
          <a:p>
            <a:r>
              <a:rPr lang="en-US"/>
              <a:t>11/16/2022</a:t>
            </a:r>
            <a:endParaRPr lang="en-US" dirty="0"/>
          </a:p>
        </p:txBody>
      </p:sp>
      <p:sp>
        <p:nvSpPr>
          <p:cNvPr id="3" name="Footer Placeholder 2">
            <a:extLst>
              <a:ext uri="{FF2B5EF4-FFF2-40B4-BE49-F238E27FC236}">
                <a16:creationId xmlns:a16="http://schemas.microsoft.com/office/drawing/2014/main" id="{8262B21C-24F9-4EC1-BDAC-2F1EB472585A}"/>
              </a:ext>
            </a:extLst>
          </p:cNvPr>
          <p:cNvSpPr>
            <a:spLocks noGrp="1"/>
          </p:cNvSpPr>
          <p:nvPr>
            <p:ph type="ftr" sz="quarter" idx="11"/>
          </p:nvPr>
        </p:nvSpPr>
        <p:spPr/>
        <p:txBody>
          <a:bodyPr/>
          <a:lstStyle/>
          <a:p>
            <a:r>
              <a:rPr lang="en-US"/>
              <a:t>PHY 711  Fall 2022 -- Lecture 35</a:t>
            </a:r>
            <a:endParaRPr lang="en-US" dirty="0"/>
          </a:p>
        </p:txBody>
      </p:sp>
      <p:sp>
        <p:nvSpPr>
          <p:cNvPr id="4" name="Slide Number Placeholder 3">
            <a:extLst>
              <a:ext uri="{FF2B5EF4-FFF2-40B4-BE49-F238E27FC236}">
                <a16:creationId xmlns:a16="http://schemas.microsoft.com/office/drawing/2014/main" id="{280348A4-E260-43DB-A1A0-9F952097DD0C}"/>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B5C28405-917D-47B3-8277-724D9FC0A0A4}"/>
              </a:ext>
            </a:extLst>
          </p:cNvPr>
          <p:cNvSpPr txBox="1"/>
          <p:nvPr/>
        </p:nvSpPr>
        <p:spPr>
          <a:xfrm>
            <a:off x="304800" y="66675"/>
            <a:ext cx="8229600" cy="830997"/>
          </a:xfrm>
          <a:prstGeom prst="rect">
            <a:avLst/>
          </a:prstGeom>
          <a:noFill/>
        </p:spPr>
        <p:txBody>
          <a:bodyPr wrap="square" rtlCol="0">
            <a:spAutoFit/>
          </a:bodyPr>
          <a:lstStyle/>
          <a:p>
            <a:r>
              <a:rPr lang="en-US" sz="2400" dirty="0">
                <a:latin typeface="+mj-lt"/>
              </a:rPr>
              <a:t>More details about the error function --</a:t>
            </a:r>
            <a:r>
              <a:rPr lang="en-US" sz="2400" dirty="0"/>
              <a:t>         </a:t>
            </a:r>
            <a:r>
              <a:rPr lang="en-US" sz="2400" dirty="0">
                <a:hlinkClick r:id="rId3"/>
              </a:rPr>
              <a:t>https://dlmf.nist.gov/7</a:t>
            </a:r>
            <a:endParaRPr lang="en-US" sz="2400" dirty="0"/>
          </a:p>
        </p:txBody>
      </p:sp>
      <p:pic>
        <p:nvPicPr>
          <p:cNvPr id="6" name="Picture 5">
            <a:extLst>
              <a:ext uri="{FF2B5EF4-FFF2-40B4-BE49-F238E27FC236}">
                <a16:creationId xmlns:a16="http://schemas.microsoft.com/office/drawing/2014/main" id="{BFCCF454-6EAE-4D0C-BA1E-656BDD4B00EB}"/>
              </a:ext>
            </a:extLst>
          </p:cNvPr>
          <p:cNvPicPr>
            <a:picLocks noChangeAspect="1"/>
          </p:cNvPicPr>
          <p:nvPr/>
        </p:nvPicPr>
        <p:blipFill>
          <a:blip r:embed="rId4"/>
          <a:stretch>
            <a:fillRect/>
          </a:stretch>
        </p:blipFill>
        <p:spPr>
          <a:xfrm>
            <a:off x="480646" y="1777017"/>
            <a:ext cx="7515225" cy="2219325"/>
          </a:xfrm>
          <a:prstGeom prst="rect">
            <a:avLst/>
          </a:prstGeom>
        </p:spPr>
      </p:pic>
      <p:pic>
        <p:nvPicPr>
          <p:cNvPr id="7" name="Picture 6">
            <a:extLst>
              <a:ext uri="{FF2B5EF4-FFF2-40B4-BE49-F238E27FC236}">
                <a16:creationId xmlns:a16="http://schemas.microsoft.com/office/drawing/2014/main" id="{F419C589-ED8D-4A6D-848F-3B0B8DBDAB93}"/>
              </a:ext>
            </a:extLst>
          </p:cNvPr>
          <p:cNvPicPr>
            <a:picLocks noChangeAspect="1"/>
          </p:cNvPicPr>
          <p:nvPr/>
        </p:nvPicPr>
        <p:blipFill rotWithShape="1">
          <a:blip r:embed="rId5"/>
          <a:srcRect t="11038" b="5159"/>
          <a:stretch/>
        </p:blipFill>
        <p:spPr>
          <a:xfrm>
            <a:off x="2209800" y="3972896"/>
            <a:ext cx="5934075" cy="2458526"/>
          </a:xfrm>
          <a:prstGeom prst="rect">
            <a:avLst/>
          </a:prstGeom>
        </p:spPr>
      </p:pic>
    </p:spTree>
    <p:extLst>
      <p:ext uri="{BB962C8B-B14F-4D97-AF65-F5344CB8AC3E}">
        <p14:creationId xmlns:p14="http://schemas.microsoft.com/office/powerpoint/2010/main" val="395804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226367"/>
            <a:ext cx="6400800" cy="461665"/>
          </a:xfrm>
          <a:prstGeom prst="rect">
            <a:avLst/>
          </a:prstGeom>
          <a:noFill/>
        </p:spPr>
        <p:txBody>
          <a:bodyPr wrap="square" rtlCol="0">
            <a:spAutoFit/>
          </a:bodyPr>
          <a:lstStyle/>
          <a:p>
            <a:r>
              <a:rPr lang="en-US" sz="2400" dirty="0">
                <a:latin typeface="+mj-lt"/>
              </a:rPr>
              <a:t>Heat equation in half-space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93259327"/>
              </p:ext>
            </p:extLst>
          </p:nvPr>
        </p:nvGraphicFramePr>
        <p:xfrm>
          <a:off x="1143000" y="688032"/>
          <a:ext cx="3262312" cy="1260475"/>
        </p:xfrm>
        <a:graphic>
          <a:graphicData uri="http://schemas.openxmlformats.org/presentationml/2006/ole">
            <mc:AlternateContent xmlns:mc="http://schemas.openxmlformats.org/markup-compatibility/2006">
              <mc:Choice xmlns:v="urn:schemas-microsoft-com:vml" Requires="v">
                <p:oleObj name="数式" r:id="rId3" imgW="1511280" imgH="609480" progId="Equation.3">
                  <p:embed/>
                </p:oleObj>
              </mc:Choice>
              <mc:Fallback>
                <p:oleObj name="数式" r:id="rId3" imgW="1511280" imgH="609480" progId="Equation.3">
                  <p:embed/>
                  <p:pic>
                    <p:nvPicPr>
                      <p:cNvPr id="0" name=""/>
                      <p:cNvPicPr>
                        <a:picLocks noChangeAspect="1" noChangeArrowheads="1"/>
                      </p:cNvPicPr>
                      <p:nvPr/>
                    </p:nvPicPr>
                    <p:blipFill>
                      <a:blip r:embed="rId4"/>
                      <a:srcRect/>
                      <a:stretch>
                        <a:fillRect/>
                      </a:stretch>
                    </p:blipFill>
                    <p:spPr bwMode="auto">
                      <a:xfrm>
                        <a:off x="1143000" y="688032"/>
                        <a:ext cx="32623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2944996"/>
              </p:ext>
            </p:extLst>
          </p:nvPr>
        </p:nvGraphicFramePr>
        <p:xfrm>
          <a:off x="228600" y="1295400"/>
          <a:ext cx="4168775" cy="1941513"/>
        </p:xfrm>
        <a:graphic>
          <a:graphicData uri="http://schemas.openxmlformats.org/presentationml/2006/ole">
            <mc:AlternateContent xmlns:mc="http://schemas.openxmlformats.org/markup-compatibility/2006">
              <mc:Choice xmlns:v="urn:schemas-microsoft-com:vml" Requires="v">
                <p:oleObj name="数式" r:id="rId5" imgW="1930320" imgH="939600" progId="Equation.3">
                  <p:embed/>
                </p:oleObj>
              </mc:Choice>
              <mc:Fallback>
                <p:oleObj name="数式" r:id="rId5" imgW="1930320" imgH="939600" progId="Equation.3">
                  <p:embed/>
                  <p:pic>
                    <p:nvPicPr>
                      <p:cNvPr id="0" name=""/>
                      <p:cNvPicPr>
                        <a:picLocks noChangeAspect="1" noChangeArrowheads="1"/>
                      </p:cNvPicPr>
                      <p:nvPr/>
                    </p:nvPicPr>
                    <p:blipFill>
                      <a:blip r:embed="rId6"/>
                      <a:srcRect/>
                      <a:stretch>
                        <a:fillRect/>
                      </a:stretch>
                    </p:blipFill>
                    <p:spPr bwMode="auto">
                      <a:xfrm>
                        <a:off x="228600" y="12954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25871312"/>
              </p:ext>
            </p:extLst>
          </p:nvPr>
        </p:nvGraphicFramePr>
        <p:xfrm>
          <a:off x="1524000" y="3048000"/>
          <a:ext cx="6910388" cy="996950"/>
        </p:xfrm>
        <a:graphic>
          <a:graphicData uri="http://schemas.openxmlformats.org/presentationml/2006/ole">
            <mc:AlternateContent xmlns:mc="http://schemas.openxmlformats.org/markup-compatibility/2006">
              <mc:Choice xmlns:v="urn:schemas-microsoft-com:vml" Requires="v">
                <p:oleObj name="数式" r:id="rId7" imgW="3200400" imgH="482400" progId="Equation.3">
                  <p:embed/>
                </p:oleObj>
              </mc:Choice>
              <mc:Fallback>
                <p:oleObj name="数式" r:id="rId7" imgW="3200400" imgH="482400" progId="Equation.3">
                  <p:embed/>
                  <p:pic>
                    <p:nvPicPr>
                      <p:cNvPr id="0" name="Object 6"/>
                      <p:cNvPicPr>
                        <a:picLocks noChangeAspect="1" noChangeArrowheads="1"/>
                      </p:cNvPicPr>
                      <p:nvPr/>
                    </p:nvPicPr>
                    <p:blipFill>
                      <a:blip r:embed="rId8"/>
                      <a:srcRect/>
                      <a:stretch>
                        <a:fillRect/>
                      </a:stretch>
                    </p:blipFill>
                    <p:spPr bwMode="auto">
                      <a:xfrm>
                        <a:off x="1524000" y="3048000"/>
                        <a:ext cx="69103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62289784"/>
              </p:ext>
            </p:extLst>
          </p:nvPr>
        </p:nvGraphicFramePr>
        <p:xfrm>
          <a:off x="762000" y="4114800"/>
          <a:ext cx="5594350" cy="2046288"/>
        </p:xfrm>
        <a:graphic>
          <a:graphicData uri="http://schemas.openxmlformats.org/presentationml/2006/ole">
            <mc:AlternateContent xmlns:mc="http://schemas.openxmlformats.org/markup-compatibility/2006">
              <mc:Choice xmlns:v="urn:schemas-microsoft-com:vml" Requires="v">
                <p:oleObj name="数式" r:id="rId9" imgW="2590560" imgH="990360" progId="Equation.3">
                  <p:embed/>
                </p:oleObj>
              </mc:Choice>
              <mc:Fallback>
                <p:oleObj name="数式" r:id="rId9" imgW="2590560" imgH="990360" progId="Equation.3">
                  <p:embed/>
                  <p:pic>
                    <p:nvPicPr>
                      <p:cNvPr id="0" name="Object 6"/>
                      <p:cNvPicPr>
                        <a:picLocks noChangeAspect="1" noChangeArrowheads="1"/>
                      </p:cNvPicPr>
                      <p:nvPr/>
                    </p:nvPicPr>
                    <p:blipFill>
                      <a:blip r:embed="rId10"/>
                      <a:srcRect/>
                      <a:stretch>
                        <a:fillRect/>
                      </a:stretch>
                    </p:blipFill>
                    <p:spPr bwMode="auto">
                      <a:xfrm>
                        <a:off x="762000" y="4114800"/>
                        <a:ext cx="55943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691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5725" y="1143000"/>
            <a:ext cx="8972550" cy="3810000"/>
          </a:xfrm>
          <a:prstGeom prst="rect">
            <a:avLst/>
          </a:prstGeom>
        </p:spPr>
      </p:pic>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9" name="TextBox 8"/>
          <p:cNvSpPr txBox="1"/>
          <p:nvPr/>
        </p:nvSpPr>
        <p:spPr>
          <a:xfrm>
            <a:off x="1219200" y="3429000"/>
            <a:ext cx="1219200" cy="461665"/>
          </a:xfrm>
          <a:prstGeom prst="rect">
            <a:avLst/>
          </a:prstGeom>
          <a:noFill/>
        </p:spPr>
        <p:txBody>
          <a:bodyPr wrap="square" rtlCol="0">
            <a:spAutoFit/>
          </a:bodyPr>
          <a:lstStyle/>
          <a:p>
            <a:r>
              <a:rPr lang="en-US" sz="2400" i="1" dirty="0">
                <a:latin typeface="+mj-lt"/>
              </a:rPr>
              <a:t>t=0.01</a:t>
            </a:r>
          </a:p>
        </p:txBody>
      </p:sp>
      <p:sp>
        <p:nvSpPr>
          <p:cNvPr id="11" name="TextBox 10"/>
          <p:cNvSpPr txBox="1"/>
          <p:nvPr/>
        </p:nvSpPr>
        <p:spPr>
          <a:xfrm>
            <a:off x="2971800" y="2819400"/>
            <a:ext cx="1219200" cy="461665"/>
          </a:xfrm>
          <a:prstGeom prst="rect">
            <a:avLst/>
          </a:prstGeom>
          <a:noFill/>
        </p:spPr>
        <p:txBody>
          <a:bodyPr wrap="square" rtlCol="0">
            <a:spAutoFit/>
          </a:bodyPr>
          <a:lstStyle/>
          <a:p>
            <a:r>
              <a:rPr lang="en-US" sz="2400" i="1" dirty="0">
                <a:latin typeface="+mj-lt"/>
              </a:rPr>
              <a:t>t=3</a:t>
            </a:r>
          </a:p>
        </p:txBody>
      </p:sp>
      <p:sp>
        <p:nvSpPr>
          <p:cNvPr id="12" name="TextBox 11"/>
          <p:cNvSpPr txBox="1"/>
          <p:nvPr/>
        </p:nvSpPr>
        <p:spPr>
          <a:xfrm>
            <a:off x="5334000" y="2057400"/>
            <a:ext cx="1219200" cy="461665"/>
          </a:xfrm>
          <a:prstGeom prst="rect">
            <a:avLst/>
          </a:prstGeom>
          <a:noFill/>
        </p:spPr>
        <p:txBody>
          <a:bodyPr wrap="square" rtlCol="0">
            <a:spAutoFit/>
          </a:bodyPr>
          <a:lstStyle/>
          <a:p>
            <a:r>
              <a:rPr lang="en-US" sz="2400" i="1" dirty="0">
                <a:latin typeface="+mj-lt"/>
              </a:rPr>
              <a:t>t=50</a:t>
            </a:r>
          </a:p>
        </p:txBody>
      </p:sp>
      <p:graphicFrame>
        <p:nvGraphicFramePr>
          <p:cNvPr id="13" name="Object 12"/>
          <p:cNvGraphicFramePr>
            <a:graphicFrameLocks noChangeAspect="1"/>
          </p:cNvGraphicFramePr>
          <p:nvPr>
            <p:extLst>
              <p:ext uri="{D42A27DB-BD31-4B8C-83A1-F6EECF244321}">
                <p14:modId xmlns:p14="http://schemas.microsoft.com/office/powerpoint/2010/main" val="235069902"/>
              </p:ext>
            </p:extLst>
          </p:nvPr>
        </p:nvGraphicFramePr>
        <p:xfrm>
          <a:off x="1185512" y="304800"/>
          <a:ext cx="3049587" cy="1005397"/>
        </p:xfrm>
        <a:graphic>
          <a:graphicData uri="http://schemas.openxmlformats.org/presentationml/2006/ole">
            <mc:AlternateContent xmlns:mc="http://schemas.openxmlformats.org/markup-compatibility/2006">
              <mc:Choice xmlns:v="urn:schemas-microsoft-com:vml" Requires="v">
                <p:oleObj name="Equation" r:id="rId4" imgW="1879560" imgH="647640" progId="Equation.DSMT4">
                  <p:embed/>
                </p:oleObj>
              </mc:Choice>
              <mc:Fallback>
                <p:oleObj name="Equation" r:id="rId4" imgW="1879560" imgH="647640" progId="Equation.DSMT4">
                  <p:embed/>
                  <p:pic>
                    <p:nvPicPr>
                      <p:cNvPr id="0" name=""/>
                      <p:cNvPicPr>
                        <a:picLocks noChangeAspect="1" noChangeArrowheads="1"/>
                      </p:cNvPicPr>
                      <p:nvPr/>
                    </p:nvPicPr>
                    <p:blipFill>
                      <a:blip r:embed="rId5"/>
                      <a:srcRect/>
                      <a:stretch>
                        <a:fillRect/>
                      </a:stretch>
                    </p:blipFill>
                    <p:spPr bwMode="auto">
                      <a:xfrm>
                        <a:off x="1185512" y="304800"/>
                        <a:ext cx="3049587" cy="1005397"/>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1EBE7B0B-E5F6-488F-BC55-6B75E1BA0097}"/>
              </a:ext>
            </a:extLst>
          </p:cNvPr>
          <p:cNvSpPr txBox="1"/>
          <p:nvPr/>
        </p:nvSpPr>
        <p:spPr>
          <a:xfrm>
            <a:off x="85725" y="2536650"/>
            <a:ext cx="523875" cy="830997"/>
          </a:xfrm>
          <a:prstGeom prst="rect">
            <a:avLst/>
          </a:prstGeom>
          <a:noFill/>
        </p:spPr>
        <p:txBody>
          <a:bodyPr wrap="square" rtlCol="0">
            <a:spAutoFit/>
          </a:bodyPr>
          <a:lstStyle/>
          <a:p>
            <a:r>
              <a:rPr lang="en-US" sz="2400" dirty="0">
                <a:latin typeface="+mj-lt"/>
              </a:rPr>
              <a:t>_</a:t>
            </a:r>
          </a:p>
          <a:p>
            <a:r>
              <a:rPr lang="en-US" sz="2400" dirty="0">
                <a:latin typeface="+mj-lt"/>
              </a:rPr>
              <a:t>T</a:t>
            </a:r>
            <a:r>
              <a:rPr lang="en-US" sz="2400" baseline="-25000" dirty="0">
                <a:latin typeface="+mj-lt"/>
              </a:rPr>
              <a:t>0</a:t>
            </a:r>
          </a:p>
        </p:txBody>
      </p:sp>
    </p:spTree>
    <p:extLst>
      <p:ext uri="{BB962C8B-B14F-4D97-AF65-F5344CB8AC3E}">
        <p14:creationId xmlns:p14="http://schemas.microsoft.com/office/powerpoint/2010/main" val="289488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028"/>
            <a:ext cx="9144000" cy="4143944"/>
          </a:xfrm>
          <a:prstGeom prst="rect">
            <a:avLst/>
          </a:prstGeom>
        </p:spPr>
      </p:pic>
      <p:sp>
        <p:nvSpPr>
          <p:cNvPr id="6" name="TextBox 5"/>
          <p:cNvSpPr txBox="1"/>
          <p:nvPr/>
        </p:nvSpPr>
        <p:spPr>
          <a:xfrm>
            <a:off x="1143000" y="381000"/>
            <a:ext cx="5715000" cy="461665"/>
          </a:xfrm>
          <a:prstGeom prst="rect">
            <a:avLst/>
          </a:prstGeom>
          <a:noFill/>
        </p:spPr>
        <p:txBody>
          <a:bodyPr wrap="square" rtlCol="0">
            <a:spAutoFit/>
          </a:bodyPr>
          <a:lstStyle/>
          <a:p>
            <a:r>
              <a:rPr lang="en-US" sz="2400" dirty="0">
                <a:latin typeface="+mj-lt"/>
              </a:rPr>
              <a:t>Temperature profile</a:t>
            </a:r>
          </a:p>
        </p:txBody>
      </p:sp>
    </p:spTree>
    <p:extLst>
      <p:ext uri="{BB962C8B-B14F-4D97-AF65-F5344CB8AC3E}">
        <p14:creationId xmlns:p14="http://schemas.microsoft.com/office/powerpoint/2010/main" val="311497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C00F5-E513-4132-96BE-AF61FC39EC8C}"/>
              </a:ext>
            </a:extLst>
          </p:cNvPr>
          <p:cNvSpPr>
            <a:spLocks noGrp="1"/>
          </p:cNvSpPr>
          <p:nvPr>
            <p:ph type="dt" sz="half" idx="10"/>
          </p:nvPr>
        </p:nvSpPr>
        <p:spPr/>
        <p:txBody>
          <a:bodyPr/>
          <a:lstStyle/>
          <a:p>
            <a:r>
              <a:rPr lang="en-US"/>
              <a:t>11/16/2022</a:t>
            </a:r>
            <a:endParaRPr lang="en-US" dirty="0"/>
          </a:p>
        </p:txBody>
      </p:sp>
      <p:sp>
        <p:nvSpPr>
          <p:cNvPr id="3" name="Footer Placeholder 2">
            <a:extLst>
              <a:ext uri="{FF2B5EF4-FFF2-40B4-BE49-F238E27FC236}">
                <a16:creationId xmlns:a16="http://schemas.microsoft.com/office/drawing/2014/main" id="{42C35BC6-3B64-4261-ACFF-3D057BC6E020}"/>
              </a:ext>
            </a:extLst>
          </p:cNvPr>
          <p:cNvSpPr>
            <a:spLocks noGrp="1"/>
          </p:cNvSpPr>
          <p:nvPr>
            <p:ph type="ftr" sz="quarter" idx="11"/>
          </p:nvPr>
        </p:nvSpPr>
        <p:spPr/>
        <p:txBody>
          <a:bodyPr/>
          <a:lstStyle/>
          <a:p>
            <a:r>
              <a:rPr lang="en-US"/>
              <a:t>PHY 711  Fall 2022 -- Lecture 35</a:t>
            </a:r>
            <a:endParaRPr lang="en-US" dirty="0"/>
          </a:p>
        </p:txBody>
      </p:sp>
      <p:sp>
        <p:nvSpPr>
          <p:cNvPr id="4" name="Slide Number Placeholder 3">
            <a:extLst>
              <a:ext uri="{FF2B5EF4-FFF2-40B4-BE49-F238E27FC236}">
                <a16:creationId xmlns:a16="http://schemas.microsoft.com/office/drawing/2014/main" id="{BEA2AA0F-B1FA-4F94-897D-C5DB8090CD83}"/>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7" name="Picture 6">
            <a:extLst>
              <a:ext uri="{FF2B5EF4-FFF2-40B4-BE49-F238E27FC236}">
                <a16:creationId xmlns:a16="http://schemas.microsoft.com/office/drawing/2014/main" id="{5C89AC3F-FC3F-500D-F9B0-4B9DCDBBE5E6}"/>
              </a:ext>
            </a:extLst>
          </p:cNvPr>
          <p:cNvPicPr>
            <a:picLocks noChangeAspect="1"/>
          </p:cNvPicPr>
          <p:nvPr/>
        </p:nvPicPr>
        <p:blipFill>
          <a:blip r:embed="rId3"/>
          <a:stretch>
            <a:fillRect/>
          </a:stretch>
        </p:blipFill>
        <p:spPr>
          <a:xfrm>
            <a:off x="1301625" y="152400"/>
            <a:ext cx="6623175" cy="6270396"/>
          </a:xfrm>
          <a:prstGeom prst="rect">
            <a:avLst/>
          </a:prstGeom>
        </p:spPr>
      </p:pic>
    </p:spTree>
    <p:extLst>
      <p:ext uri="{BB962C8B-B14F-4D97-AF65-F5344CB8AC3E}">
        <p14:creationId xmlns:p14="http://schemas.microsoft.com/office/powerpoint/2010/main" val="36131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D1F855-9731-494E-81B5-2369CAE1FB99}"/>
              </a:ext>
            </a:extLst>
          </p:cNvPr>
          <p:cNvSpPr>
            <a:spLocks noGrp="1"/>
          </p:cNvSpPr>
          <p:nvPr>
            <p:ph type="dt" sz="half" idx="10"/>
          </p:nvPr>
        </p:nvSpPr>
        <p:spPr/>
        <p:txBody>
          <a:bodyPr/>
          <a:lstStyle/>
          <a:p>
            <a:r>
              <a:rPr lang="en-US"/>
              <a:t>11/16/2022</a:t>
            </a:r>
            <a:endParaRPr lang="en-US" dirty="0"/>
          </a:p>
        </p:txBody>
      </p:sp>
      <p:sp>
        <p:nvSpPr>
          <p:cNvPr id="3" name="Footer Placeholder 2">
            <a:extLst>
              <a:ext uri="{FF2B5EF4-FFF2-40B4-BE49-F238E27FC236}">
                <a16:creationId xmlns:a16="http://schemas.microsoft.com/office/drawing/2014/main" id="{CA7ACA18-B5C6-4C95-A5F3-9F700830B844}"/>
              </a:ext>
            </a:extLst>
          </p:cNvPr>
          <p:cNvSpPr>
            <a:spLocks noGrp="1"/>
          </p:cNvSpPr>
          <p:nvPr>
            <p:ph type="ftr" sz="quarter" idx="11"/>
          </p:nvPr>
        </p:nvSpPr>
        <p:spPr/>
        <p:txBody>
          <a:bodyPr/>
          <a:lstStyle/>
          <a:p>
            <a:r>
              <a:rPr lang="en-US"/>
              <a:t>PHY 711  Fall 2022 -- Lecture 35</a:t>
            </a:r>
            <a:endParaRPr lang="en-US" dirty="0"/>
          </a:p>
        </p:txBody>
      </p:sp>
      <p:sp>
        <p:nvSpPr>
          <p:cNvPr id="4" name="Slide Number Placeholder 3">
            <a:extLst>
              <a:ext uri="{FF2B5EF4-FFF2-40B4-BE49-F238E27FC236}">
                <a16:creationId xmlns:a16="http://schemas.microsoft.com/office/drawing/2014/main" id="{5B244F86-CF81-4D76-8DC8-F8DB71CECECA}"/>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7EB54231-205F-6C36-F06C-A437F6C49123}"/>
              </a:ext>
            </a:extLst>
          </p:cNvPr>
          <p:cNvPicPr>
            <a:picLocks noChangeAspect="1"/>
          </p:cNvPicPr>
          <p:nvPr/>
        </p:nvPicPr>
        <p:blipFill>
          <a:blip r:embed="rId3"/>
          <a:stretch>
            <a:fillRect/>
          </a:stretch>
        </p:blipFill>
        <p:spPr>
          <a:xfrm>
            <a:off x="1265159" y="255902"/>
            <a:ext cx="6613681" cy="6128908"/>
          </a:xfrm>
          <a:prstGeom prst="rect">
            <a:avLst/>
          </a:prstGeom>
        </p:spPr>
      </p:pic>
    </p:spTree>
    <p:extLst>
      <p:ext uri="{BB962C8B-B14F-4D97-AF65-F5344CB8AC3E}">
        <p14:creationId xmlns:p14="http://schemas.microsoft.com/office/powerpoint/2010/main" val="170115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a:t>
            </a:r>
          </a:p>
        </p:txBody>
      </p:sp>
      <p:grpSp>
        <p:nvGrpSpPr>
          <p:cNvPr id="12" name="Group 11"/>
          <p:cNvGrpSpPr/>
          <p:nvPr/>
        </p:nvGrpSpPr>
        <p:grpSpPr>
          <a:xfrm>
            <a:off x="3390900" y="838200"/>
            <a:ext cx="4991100" cy="2519362"/>
            <a:chOff x="2743200" y="1676400"/>
            <a:chExt cx="4991100" cy="2519362"/>
          </a:xfrm>
        </p:grpSpPr>
        <p:sp>
          <p:nvSpPr>
            <p:cNvPr id="8" name="Right Arrow 7"/>
            <p:cNvSpPr/>
            <p:nvPr/>
          </p:nvSpPr>
          <p:spPr>
            <a:xfrm rot="2019796">
              <a:off x="5791200" y="3810000"/>
              <a:ext cx="1524000" cy="385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p:cNvSpPr>
              <a:spLocks noChangeAspect="1" noEditPoints="1" noChangeArrowheads="1"/>
            </p:cNvSpPr>
            <p:nvPr/>
          </p:nvSpPr>
          <p:spPr bwMode="auto">
            <a:xfrm>
              <a:off x="2743200" y="1676400"/>
              <a:ext cx="3759462" cy="2519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rgbClr val="F884B6"/>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Cube 6"/>
            <p:cNvSpPr/>
            <p:nvPr/>
          </p:nvSpPr>
          <p:spPr>
            <a:xfrm>
              <a:off x="4419600" y="2819400"/>
              <a:ext cx="457200"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96100" y="3576458"/>
              <a:ext cx="838200" cy="461665"/>
            </a:xfrm>
            <a:prstGeom prst="rect">
              <a:avLst/>
            </a:prstGeom>
            <a:noFill/>
          </p:spPr>
          <p:txBody>
            <a:bodyPr wrap="square" rtlCol="0">
              <a:spAutoFit/>
            </a:bodyPr>
            <a:lstStyle/>
            <a:p>
              <a:r>
                <a:rPr lang="en-US" sz="2400" b="1" i="1" dirty="0" err="1">
                  <a:latin typeface="+mj-lt"/>
                </a:rPr>
                <a:t>j</a:t>
              </a:r>
              <a:r>
                <a:rPr lang="en-US" sz="2400" b="1" i="1" baseline="-25000" dirty="0" err="1">
                  <a:latin typeface="+mj-lt"/>
                </a:rPr>
                <a:t>h</a:t>
              </a:r>
              <a:endParaRPr lang="en-US" sz="2400" b="1" i="1" dirty="0">
                <a:latin typeface="+mj-lt"/>
              </a:endParaRPr>
            </a:p>
          </p:txBody>
        </p:sp>
        <p:sp>
          <p:nvSpPr>
            <p:cNvPr id="10" name="TextBox 9"/>
            <p:cNvSpPr txBox="1"/>
            <p:nvPr/>
          </p:nvSpPr>
          <p:spPr>
            <a:xfrm>
              <a:off x="4648200" y="2438400"/>
              <a:ext cx="1066800" cy="461665"/>
            </a:xfrm>
            <a:prstGeom prst="rect">
              <a:avLst/>
            </a:prstGeom>
            <a:noFill/>
          </p:spPr>
          <p:txBody>
            <a:bodyPr wrap="square" rtlCol="0">
              <a:spAutoFit/>
            </a:bodyPr>
            <a:lstStyle/>
            <a:p>
              <a:r>
                <a:rPr lang="en-US" sz="2400" b="1" i="1" dirty="0">
                  <a:latin typeface="+mj-lt"/>
                </a:rPr>
                <a:t>T(</a:t>
              </a:r>
              <a:r>
                <a:rPr lang="en-US" sz="2400" b="1" i="1" dirty="0" err="1">
                  <a:latin typeface="+mj-lt"/>
                </a:rPr>
                <a:t>r,t</a:t>
              </a:r>
              <a:r>
                <a:rPr lang="en-US" sz="2400" b="1" i="1" dirty="0">
                  <a:latin typeface="+mj-lt"/>
                </a:rPr>
                <a:t>)</a:t>
              </a:r>
            </a:p>
          </p:txBody>
        </p:sp>
      </p:grpSp>
      <p:graphicFrame>
        <p:nvGraphicFramePr>
          <p:cNvPr id="11" name="Object 10"/>
          <p:cNvGraphicFramePr>
            <a:graphicFrameLocks noChangeAspect="1"/>
          </p:cNvGraphicFramePr>
          <p:nvPr>
            <p:extLst>
              <p:ext uri="{D42A27DB-BD31-4B8C-83A1-F6EECF244321}">
                <p14:modId xmlns:p14="http://schemas.microsoft.com/office/powerpoint/2010/main" val="511340885"/>
              </p:ext>
            </p:extLst>
          </p:nvPr>
        </p:nvGraphicFramePr>
        <p:xfrm>
          <a:off x="741680" y="3581400"/>
          <a:ext cx="7251700" cy="2991234"/>
        </p:xfrm>
        <a:graphic>
          <a:graphicData uri="http://schemas.openxmlformats.org/presentationml/2006/ole">
            <mc:AlternateContent xmlns:mc="http://schemas.openxmlformats.org/markup-compatibility/2006">
              <mc:Choice xmlns:v="urn:schemas-microsoft-com:vml" Requires="v">
                <p:oleObj name="Equation" r:id="rId3" imgW="4228920" imgH="1765080" progId="Equation.DSMT4">
                  <p:embed/>
                </p:oleObj>
              </mc:Choice>
              <mc:Fallback>
                <p:oleObj name="Equation" r:id="rId3" imgW="4228920" imgH="1765080" progId="Equation.DSMT4">
                  <p:embed/>
                  <p:pic>
                    <p:nvPicPr>
                      <p:cNvPr id="0" name=""/>
                      <p:cNvPicPr/>
                      <p:nvPr/>
                    </p:nvPicPr>
                    <p:blipFill>
                      <a:blip r:embed="rId4"/>
                      <a:stretch>
                        <a:fillRect/>
                      </a:stretch>
                    </p:blipFill>
                    <p:spPr>
                      <a:xfrm>
                        <a:off x="741680" y="3581400"/>
                        <a:ext cx="7251700" cy="2991234"/>
                      </a:xfrm>
                      <a:prstGeom prst="rect">
                        <a:avLst/>
                      </a:prstGeom>
                    </p:spPr>
                  </p:pic>
                </p:oleObj>
              </mc:Fallback>
            </mc:AlternateContent>
          </a:graphicData>
        </a:graphic>
      </p:graphicFrame>
    </p:spTree>
    <p:extLst>
      <p:ext uri="{BB962C8B-B14F-4D97-AF65-F5344CB8AC3E}">
        <p14:creationId xmlns:p14="http://schemas.microsoft.com/office/powerpoint/2010/main" val="295665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04800" y="228600"/>
            <a:ext cx="8534400" cy="830997"/>
          </a:xfrm>
          <a:prstGeom prst="rect">
            <a:avLst/>
          </a:prstGeom>
          <a:noFill/>
        </p:spPr>
        <p:txBody>
          <a:bodyPr wrap="square" rtlCol="0">
            <a:spAutoFit/>
          </a:bodyPr>
          <a:lstStyle/>
          <a:p>
            <a:r>
              <a:rPr lang="en-US" sz="2400" dirty="0">
                <a:latin typeface="+mj-lt"/>
              </a:rPr>
              <a:t>Note that in this treatment we are considering a system at constant pressure </a:t>
            </a:r>
            <a:r>
              <a:rPr lang="en-US" sz="2400" i="1" dirty="0">
                <a:latin typeface="+mj-lt"/>
              </a:rPr>
              <a:t>p</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6500180"/>
              </p:ext>
            </p:extLst>
          </p:nvPr>
        </p:nvGraphicFramePr>
        <p:xfrm>
          <a:off x="250766" y="1371600"/>
          <a:ext cx="8493046" cy="1981199"/>
        </p:xfrm>
        <a:graphic>
          <a:graphicData uri="http://schemas.openxmlformats.org/presentationml/2006/ole">
            <mc:AlternateContent xmlns:mc="http://schemas.openxmlformats.org/markup-compatibility/2006">
              <mc:Choice xmlns:v="urn:schemas-microsoft-com:vml" Requires="v">
                <p:oleObj name="Equation" r:id="rId3" imgW="7022880" imgH="1638000" progId="Equation.DSMT4">
                  <p:embed/>
                </p:oleObj>
              </mc:Choice>
              <mc:Fallback>
                <p:oleObj name="Equation" r:id="rId3" imgW="7022880" imgH="1638000" progId="Equation.DSMT4">
                  <p:embed/>
                  <p:pic>
                    <p:nvPicPr>
                      <p:cNvPr id="0" name=""/>
                      <p:cNvPicPr/>
                      <p:nvPr/>
                    </p:nvPicPr>
                    <p:blipFill>
                      <a:blip r:embed="rId4"/>
                      <a:stretch>
                        <a:fillRect/>
                      </a:stretch>
                    </p:blipFill>
                    <p:spPr>
                      <a:xfrm>
                        <a:off x="250766" y="1371600"/>
                        <a:ext cx="8493046" cy="19811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0821500"/>
              </p:ext>
            </p:extLst>
          </p:nvPr>
        </p:nvGraphicFramePr>
        <p:xfrm>
          <a:off x="1535113" y="3313113"/>
          <a:ext cx="7088187" cy="2309812"/>
        </p:xfrm>
        <a:graphic>
          <a:graphicData uri="http://schemas.openxmlformats.org/presentationml/2006/ole">
            <mc:AlternateContent xmlns:mc="http://schemas.openxmlformats.org/markup-compatibility/2006">
              <mc:Choice xmlns:v="urn:schemas-microsoft-com:vml" Requires="v">
                <p:oleObj name="Equation" r:id="rId5" imgW="4444920" imgH="1447560" progId="Equation.DSMT4">
                  <p:embed/>
                </p:oleObj>
              </mc:Choice>
              <mc:Fallback>
                <p:oleObj name="Equation" r:id="rId5" imgW="4444920" imgH="1447560" progId="Equation.DSMT4">
                  <p:embed/>
                  <p:pic>
                    <p:nvPicPr>
                      <p:cNvPr id="0" name=""/>
                      <p:cNvPicPr/>
                      <p:nvPr/>
                    </p:nvPicPr>
                    <p:blipFill>
                      <a:blip r:embed="rId6"/>
                      <a:stretch>
                        <a:fillRect/>
                      </a:stretch>
                    </p:blipFill>
                    <p:spPr>
                      <a:xfrm>
                        <a:off x="1535113" y="3313113"/>
                        <a:ext cx="7088187" cy="2309812"/>
                      </a:xfrm>
                      <a:prstGeom prst="rect">
                        <a:avLst/>
                      </a:prstGeom>
                    </p:spPr>
                  </p:pic>
                </p:oleObj>
              </mc:Fallback>
            </mc:AlternateContent>
          </a:graphicData>
        </a:graphic>
      </p:graphicFrame>
      <p:sp>
        <p:nvSpPr>
          <p:cNvPr id="8" name="TextBox 7"/>
          <p:cNvSpPr txBox="1"/>
          <p:nvPr/>
        </p:nvSpPr>
        <p:spPr>
          <a:xfrm>
            <a:off x="533400" y="5569803"/>
            <a:ext cx="8382000" cy="830997"/>
          </a:xfrm>
          <a:prstGeom prst="rect">
            <a:avLst/>
          </a:prstGeom>
          <a:noFill/>
        </p:spPr>
        <p:txBody>
          <a:bodyPr wrap="square" rtlCol="0">
            <a:spAutoFit/>
          </a:bodyPr>
          <a:lstStyle/>
          <a:p>
            <a:r>
              <a:rPr lang="en-US" sz="2400" dirty="0">
                <a:latin typeface="+mj-lt"/>
              </a:rPr>
              <a:t>More generally, note that </a:t>
            </a:r>
            <a:r>
              <a:rPr lang="en-US" sz="2400" i="1" dirty="0">
                <a:latin typeface="+mj-lt"/>
              </a:rPr>
              <a:t>c</a:t>
            </a:r>
            <a:r>
              <a:rPr lang="en-US" sz="2400" i="1" baseline="-25000" dirty="0">
                <a:latin typeface="+mj-lt"/>
              </a:rPr>
              <a:t>p</a:t>
            </a:r>
            <a:r>
              <a:rPr lang="en-US" sz="2400" dirty="0">
                <a:latin typeface="+mj-lt"/>
              </a:rPr>
              <a:t> can depend on </a:t>
            </a:r>
            <a:r>
              <a:rPr lang="en-US" sz="2400" i="1" dirty="0">
                <a:latin typeface="+mj-lt"/>
              </a:rPr>
              <a:t>T</a:t>
            </a:r>
            <a:r>
              <a:rPr lang="en-US" sz="2400" dirty="0">
                <a:latin typeface="+mj-lt"/>
              </a:rPr>
              <a:t>; we are assuming that dependence to be trivial.</a:t>
            </a:r>
          </a:p>
        </p:txBody>
      </p:sp>
    </p:spTree>
    <p:extLst>
      <p:ext uri="{BB962C8B-B14F-4D97-AF65-F5344CB8AC3E}">
        <p14:creationId xmlns:p14="http://schemas.microsoft.com/office/powerpoint/2010/main" val="15333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078128117"/>
              </p:ext>
            </p:extLst>
          </p:nvPr>
        </p:nvGraphicFramePr>
        <p:xfrm>
          <a:off x="765175" y="622340"/>
          <a:ext cx="7613650" cy="3036184"/>
        </p:xfrm>
        <a:graphic>
          <a:graphicData uri="http://schemas.openxmlformats.org/presentationml/2006/ole">
            <mc:AlternateContent xmlns:mc="http://schemas.openxmlformats.org/markup-compatibility/2006">
              <mc:Choice xmlns:v="urn:schemas-microsoft-com:vml" Requires="v">
                <p:oleObj name="Equation" r:id="rId3" imgW="4178160" imgH="1739880" progId="Equation.DSMT4">
                  <p:embed/>
                </p:oleObj>
              </mc:Choice>
              <mc:Fallback>
                <p:oleObj name="Equation" r:id="rId3" imgW="4178160" imgH="1739880" progId="Equation.DSMT4">
                  <p:embed/>
                  <p:pic>
                    <p:nvPicPr>
                      <p:cNvPr id="0" name="Object 10"/>
                      <p:cNvPicPr>
                        <a:picLocks noChangeAspect="1" noChangeArrowheads="1"/>
                      </p:cNvPicPr>
                      <p:nvPr/>
                    </p:nvPicPr>
                    <p:blipFill>
                      <a:blip r:embed="rId4"/>
                      <a:srcRect/>
                      <a:stretch>
                        <a:fillRect/>
                      </a:stretch>
                    </p:blipFill>
                    <p:spPr bwMode="auto">
                      <a:xfrm>
                        <a:off x="765175" y="622340"/>
                        <a:ext cx="7613650" cy="3036184"/>
                      </a:xfrm>
                      <a:prstGeom prst="rect">
                        <a:avLst/>
                      </a:prstGeom>
                      <a:noFill/>
                      <a:ln>
                        <a:noFill/>
                      </a:ln>
                    </p:spPr>
                  </p:pic>
                </p:oleObj>
              </mc:Fallback>
            </mc:AlternateContent>
          </a:graphicData>
        </a:graphic>
      </p:graphicFrame>
      <p:sp>
        <p:nvSpPr>
          <p:cNvPr id="7" name="Right Arrow 6"/>
          <p:cNvSpPr/>
          <p:nvPr/>
        </p:nvSpPr>
        <p:spPr>
          <a:xfrm rot="7417857">
            <a:off x="4829018" y="374548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4572000"/>
            <a:ext cx="1524000" cy="461665"/>
          </a:xfrm>
          <a:prstGeom prst="rect">
            <a:avLst/>
          </a:prstGeom>
          <a:noFill/>
        </p:spPr>
        <p:txBody>
          <a:bodyPr wrap="square" rtlCol="0">
            <a:spAutoFit/>
          </a:bodyPr>
          <a:lstStyle/>
          <a:p>
            <a:r>
              <a:rPr lang="en-US" sz="2400" dirty="0">
                <a:latin typeface="+mj-lt"/>
              </a:rPr>
              <a:t>heat flux</a:t>
            </a:r>
          </a:p>
        </p:txBody>
      </p:sp>
      <p:sp>
        <p:nvSpPr>
          <p:cNvPr id="9" name="Right Arrow 8"/>
          <p:cNvSpPr/>
          <p:nvPr/>
        </p:nvSpPr>
        <p:spPr>
          <a:xfrm rot="3985383">
            <a:off x="6967630" y="386814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4724400"/>
            <a:ext cx="1828800" cy="461665"/>
          </a:xfrm>
          <a:prstGeom prst="rect">
            <a:avLst/>
          </a:prstGeom>
          <a:noFill/>
        </p:spPr>
        <p:txBody>
          <a:bodyPr wrap="square" rtlCol="0">
            <a:spAutoFit/>
          </a:bodyPr>
          <a:lstStyle/>
          <a:p>
            <a:r>
              <a:rPr lang="en-US" sz="2400" dirty="0">
                <a:latin typeface="+mj-lt"/>
              </a:rPr>
              <a:t>heat source</a:t>
            </a:r>
          </a:p>
        </p:txBody>
      </p:sp>
      <p:graphicFrame>
        <p:nvGraphicFramePr>
          <p:cNvPr id="11" name="Object 10"/>
          <p:cNvGraphicFramePr>
            <a:graphicFrameLocks noChangeAspect="1"/>
          </p:cNvGraphicFramePr>
          <p:nvPr>
            <p:extLst>
              <p:ext uri="{D42A27DB-BD31-4B8C-83A1-F6EECF244321}">
                <p14:modId xmlns:p14="http://schemas.microsoft.com/office/powerpoint/2010/main" val="3479903012"/>
              </p:ext>
            </p:extLst>
          </p:nvPr>
        </p:nvGraphicFramePr>
        <p:xfrm>
          <a:off x="577850" y="5105400"/>
          <a:ext cx="5365750" cy="1257877"/>
        </p:xfrm>
        <a:graphic>
          <a:graphicData uri="http://schemas.openxmlformats.org/presentationml/2006/ole">
            <mc:AlternateContent xmlns:mc="http://schemas.openxmlformats.org/markup-compatibility/2006">
              <mc:Choice xmlns:v="urn:schemas-microsoft-com:vml" Requires="v">
                <p:oleObj name="Equation" r:id="rId5" imgW="2489040" imgH="609480" progId="Equation.DSMT4">
                  <p:embed/>
                </p:oleObj>
              </mc:Choice>
              <mc:Fallback>
                <p:oleObj name="Equation" r:id="rId5" imgW="2489040" imgH="609480" progId="Equation.DSMT4">
                  <p:embed/>
                  <p:pic>
                    <p:nvPicPr>
                      <p:cNvPr id="0" name="Object 5"/>
                      <p:cNvPicPr>
                        <a:picLocks noChangeAspect="1" noChangeArrowheads="1"/>
                      </p:cNvPicPr>
                      <p:nvPr/>
                    </p:nvPicPr>
                    <p:blipFill>
                      <a:blip r:embed="rId6"/>
                      <a:srcRect/>
                      <a:stretch>
                        <a:fillRect/>
                      </a:stretch>
                    </p:blipFill>
                    <p:spPr bwMode="auto">
                      <a:xfrm>
                        <a:off x="577850" y="5105400"/>
                        <a:ext cx="5365750" cy="12578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6201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2209800"/>
            <a:ext cx="3886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109849151"/>
              </p:ext>
            </p:extLst>
          </p:nvPr>
        </p:nvGraphicFramePr>
        <p:xfrm>
          <a:off x="1271588" y="609600"/>
          <a:ext cx="4900612" cy="3806469"/>
        </p:xfrm>
        <a:graphic>
          <a:graphicData uri="http://schemas.openxmlformats.org/presentationml/2006/ole">
            <mc:AlternateContent xmlns:mc="http://schemas.openxmlformats.org/markup-compatibility/2006">
              <mc:Choice xmlns:v="urn:schemas-microsoft-com:vml" Requires="v">
                <p:oleObj name="Equation" r:id="rId3" imgW="3111480" imgH="2450880" progId="Equation.DSMT4">
                  <p:embed/>
                </p:oleObj>
              </mc:Choice>
              <mc:Fallback>
                <p:oleObj name="Equation" r:id="rId3" imgW="3111480" imgH="2450880" progId="Equation.DSMT4">
                  <p:embed/>
                  <p:pic>
                    <p:nvPicPr>
                      <p:cNvPr id="0" name="Object 10"/>
                      <p:cNvPicPr>
                        <a:picLocks noChangeAspect="1" noChangeArrowheads="1"/>
                      </p:cNvPicPr>
                      <p:nvPr/>
                    </p:nvPicPr>
                    <p:blipFill>
                      <a:blip r:embed="rId4"/>
                      <a:srcRect/>
                      <a:stretch>
                        <a:fillRect/>
                      </a:stretch>
                    </p:blipFill>
                    <p:spPr bwMode="auto">
                      <a:xfrm>
                        <a:off x="1271588" y="609600"/>
                        <a:ext cx="4900612" cy="3806469"/>
                      </a:xfrm>
                      <a:prstGeom prst="rect">
                        <a:avLst/>
                      </a:prstGeom>
                      <a:noFill/>
                      <a:ln>
                        <a:noFill/>
                      </a:ln>
                    </p:spPr>
                  </p:pic>
                </p:oleObj>
              </mc:Fallback>
            </mc:AlternateContent>
          </a:graphicData>
        </a:graphic>
      </p:graphicFrame>
      <p:sp>
        <p:nvSpPr>
          <p:cNvPr id="7" name="TextBox 6"/>
          <p:cNvSpPr txBox="1"/>
          <p:nvPr/>
        </p:nvSpPr>
        <p:spPr>
          <a:xfrm>
            <a:off x="609600" y="4409842"/>
            <a:ext cx="8305800" cy="1938992"/>
          </a:xfrm>
          <a:prstGeom prst="rect">
            <a:avLst/>
          </a:prstGeom>
          <a:noFill/>
        </p:spPr>
        <p:txBody>
          <a:bodyPr wrap="square" rtlCol="0">
            <a:spAutoFit/>
          </a:bodyPr>
          <a:lstStyle/>
          <a:p>
            <a:pPr algn="ctr"/>
            <a:r>
              <a:rPr lang="en-US" sz="1600" dirty="0">
                <a:latin typeface="+mj-lt"/>
                <a:hlinkClick r:id="rId5"/>
              </a:rPr>
              <a:t>https://www.engineersedge.com/heat_transfer/thermal_diffusivity_table_13953.htm</a:t>
            </a:r>
            <a:endParaRPr lang="en-US" sz="1600" dirty="0">
              <a:latin typeface="+mj-lt"/>
            </a:endParaRPr>
          </a:p>
          <a:p>
            <a:pPr algn="ctr"/>
            <a:r>
              <a:rPr lang="en-US" sz="3200" dirty="0">
                <a:latin typeface="+mj-lt"/>
              </a:rPr>
              <a:t>Typical values (m</a:t>
            </a:r>
            <a:r>
              <a:rPr lang="en-US" sz="3200" baseline="30000" dirty="0">
                <a:latin typeface="+mj-lt"/>
              </a:rPr>
              <a:t>2</a:t>
            </a:r>
            <a:r>
              <a:rPr lang="en-US" sz="3200" dirty="0">
                <a:latin typeface="+mj-lt"/>
              </a:rPr>
              <a:t>/s)</a:t>
            </a:r>
          </a:p>
          <a:p>
            <a:r>
              <a:rPr lang="en-US" sz="2400" dirty="0">
                <a:latin typeface="+mj-lt"/>
              </a:rPr>
              <a:t>Air           2x10</a:t>
            </a:r>
            <a:r>
              <a:rPr lang="en-US" sz="2400" baseline="30000" dirty="0">
                <a:latin typeface="+mj-lt"/>
              </a:rPr>
              <a:t>-5</a:t>
            </a:r>
            <a:endParaRPr lang="en-US" sz="2400" dirty="0">
              <a:latin typeface="+mj-lt"/>
            </a:endParaRPr>
          </a:p>
          <a:p>
            <a:r>
              <a:rPr lang="en-US" sz="2400" dirty="0">
                <a:latin typeface="+mj-lt"/>
              </a:rPr>
              <a:t>Water      1x10</a:t>
            </a:r>
            <a:r>
              <a:rPr lang="en-US" sz="2400" baseline="30000" dirty="0">
                <a:latin typeface="+mj-lt"/>
              </a:rPr>
              <a:t>-7</a:t>
            </a:r>
          </a:p>
          <a:p>
            <a:r>
              <a:rPr lang="en-US" sz="2400" dirty="0">
                <a:latin typeface="+mj-lt"/>
              </a:rPr>
              <a:t>Copper    1x10</a:t>
            </a:r>
            <a:r>
              <a:rPr lang="en-US" sz="2400" baseline="30000" dirty="0">
                <a:latin typeface="+mj-lt"/>
              </a:rPr>
              <a:t>-4</a:t>
            </a:r>
            <a:endParaRPr lang="en-US" sz="2400" dirty="0">
              <a:latin typeface="+mj-lt"/>
            </a:endParaRPr>
          </a:p>
        </p:txBody>
      </p:sp>
      <p:sp>
        <p:nvSpPr>
          <p:cNvPr id="8" name="TextBox 7"/>
          <p:cNvSpPr txBox="1"/>
          <p:nvPr/>
        </p:nvSpPr>
        <p:spPr>
          <a:xfrm>
            <a:off x="4572000" y="3581400"/>
            <a:ext cx="3048000" cy="461665"/>
          </a:xfrm>
          <a:prstGeom prst="rect">
            <a:avLst/>
          </a:prstGeom>
          <a:noFill/>
        </p:spPr>
        <p:txBody>
          <a:bodyPr wrap="square" rtlCol="0">
            <a:spAutoFit/>
          </a:bodyPr>
          <a:lstStyle/>
          <a:p>
            <a:r>
              <a:rPr lang="en-US" sz="2400" dirty="0">
                <a:latin typeface="+mj-lt"/>
              </a:rPr>
              <a:t>thermal diffusivity</a:t>
            </a:r>
          </a:p>
        </p:txBody>
      </p:sp>
    </p:spTree>
    <p:extLst>
      <p:ext uri="{BB962C8B-B14F-4D97-AF65-F5344CB8AC3E}">
        <p14:creationId xmlns:p14="http://schemas.microsoft.com/office/powerpoint/2010/main" val="63657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11/16/2022</a:t>
            </a:r>
            <a:endParaRPr lang="en-US" dirty="0"/>
          </a:p>
        </p:txBody>
      </p:sp>
      <p:sp>
        <p:nvSpPr>
          <p:cNvPr id="3" name="Footer Placeholder 2"/>
          <p:cNvSpPr>
            <a:spLocks noGrp="1"/>
          </p:cNvSpPr>
          <p:nvPr>
            <p:ph type="ftr" sz="quarter" idx="11"/>
          </p:nvPr>
        </p:nvSpPr>
        <p:spPr/>
        <p:txBody>
          <a:bodyPr/>
          <a:lstStyle/>
          <a:p>
            <a:r>
              <a:rPr lang="en-US"/>
              <a:t>PHY 711  Fall 2022 --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8" name="Group 17"/>
          <p:cNvGrpSpPr/>
          <p:nvPr/>
        </p:nvGrpSpPr>
        <p:grpSpPr>
          <a:xfrm>
            <a:off x="1524000" y="914400"/>
            <a:ext cx="5481476" cy="3505200"/>
            <a:chOff x="1524000" y="914400"/>
            <a:chExt cx="5481476" cy="3505200"/>
          </a:xfrm>
        </p:grpSpPr>
        <p:sp>
          <p:nvSpPr>
            <p:cNvPr id="9" name="TextBox 8"/>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0" name="TextBox 9"/>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7" name="Group 16"/>
            <p:cNvGrpSpPr/>
            <p:nvPr/>
          </p:nvGrpSpPr>
          <p:grpSpPr>
            <a:xfrm>
              <a:off x="1524000" y="1376065"/>
              <a:ext cx="5238462" cy="2510135"/>
              <a:chOff x="1524000" y="1376065"/>
              <a:chExt cx="5238462" cy="2510135"/>
            </a:xfrm>
          </p:grpSpPr>
          <p:sp>
            <p:nvSpPr>
              <p:cNvPr id="6" name="Cube 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2967335"/>
                <a:ext cx="356188" cy="461665"/>
              </a:xfrm>
              <a:prstGeom prst="rect">
                <a:avLst/>
              </a:prstGeom>
              <a:noFill/>
            </p:spPr>
            <p:txBody>
              <a:bodyPr wrap="none" rtlCol="0">
                <a:spAutoFit/>
              </a:bodyPr>
              <a:lstStyle/>
              <a:p>
                <a:r>
                  <a:rPr lang="en-US" sz="2400" dirty="0">
                    <a:latin typeface="+mj-lt"/>
                  </a:rPr>
                  <a:t>b</a:t>
                </a:r>
              </a:p>
            </p:txBody>
          </p:sp>
          <p:sp>
            <p:nvSpPr>
              <p:cNvPr id="8" name="TextBox 7"/>
              <p:cNvSpPr txBox="1"/>
              <p:nvPr/>
            </p:nvSpPr>
            <p:spPr>
              <a:xfrm>
                <a:off x="1727788" y="1750367"/>
                <a:ext cx="338554" cy="461665"/>
              </a:xfrm>
              <a:prstGeom prst="rect">
                <a:avLst/>
              </a:prstGeom>
              <a:noFill/>
            </p:spPr>
            <p:txBody>
              <a:bodyPr wrap="none" rtlCol="0">
                <a:spAutoFit/>
              </a:bodyPr>
              <a:lstStyle/>
              <a:p>
                <a:r>
                  <a:rPr lang="en-US" sz="2400" dirty="0">
                    <a:latin typeface="+mj-lt"/>
                  </a:rPr>
                  <a:t>c</a:t>
                </a:r>
              </a:p>
            </p:txBody>
          </p:sp>
          <p:cxnSp>
            <p:nvCxnSpPr>
              <p:cNvPr id="12" name="Straight Arrow Connector 11"/>
              <p:cNvCxnSpPr>
                <a:stCxn id="10"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6" name="Object 15"/>
          <p:cNvGraphicFramePr>
            <a:graphicFrameLocks noChangeAspect="1"/>
          </p:cNvGraphicFramePr>
          <p:nvPr>
            <p:extLst>
              <p:ext uri="{D42A27DB-BD31-4B8C-83A1-F6EECF244321}">
                <p14:modId xmlns:p14="http://schemas.microsoft.com/office/powerpoint/2010/main" val="2322896671"/>
              </p:ext>
            </p:extLst>
          </p:nvPr>
        </p:nvGraphicFramePr>
        <p:xfrm>
          <a:off x="914400" y="4150320"/>
          <a:ext cx="7879037" cy="2806700"/>
        </p:xfrm>
        <a:graphic>
          <a:graphicData uri="http://schemas.openxmlformats.org/presentationml/2006/ole">
            <mc:AlternateContent xmlns:mc="http://schemas.openxmlformats.org/markup-compatibility/2006">
              <mc:Choice xmlns:v="urn:schemas-microsoft-com:vml" Requires="v">
                <p:oleObj name="Equation" r:id="rId3" imgW="5587920" imgH="2019240" progId="Equation.DSMT4">
                  <p:embed/>
                </p:oleObj>
              </mc:Choice>
              <mc:Fallback>
                <p:oleObj name="Equation" r:id="rId3" imgW="5587920" imgH="2019240" progId="Equation.DSMT4">
                  <p:embed/>
                  <p:pic>
                    <p:nvPicPr>
                      <p:cNvPr id="0" name="Object 5"/>
                      <p:cNvPicPr>
                        <a:picLocks noChangeAspect="1" noChangeArrowheads="1"/>
                      </p:cNvPicPr>
                      <p:nvPr/>
                    </p:nvPicPr>
                    <p:blipFill>
                      <a:blip r:embed="rId4"/>
                      <a:srcRect/>
                      <a:stretch>
                        <a:fillRect/>
                      </a:stretch>
                    </p:blipFill>
                    <p:spPr bwMode="auto">
                      <a:xfrm>
                        <a:off x="914400" y="4150320"/>
                        <a:ext cx="7879037" cy="2806700"/>
                      </a:xfrm>
                      <a:prstGeom prst="rect">
                        <a:avLst/>
                      </a:prstGeom>
                      <a:noFill/>
                      <a:ln>
                        <a:noFill/>
                      </a:ln>
                    </p:spPr>
                  </p:pic>
                </p:oleObj>
              </mc:Fallback>
            </mc:AlternateContent>
          </a:graphicData>
        </a:graphic>
      </p:graphicFrame>
      <p:cxnSp>
        <p:nvCxnSpPr>
          <p:cNvPr id="14" name="Straight Arrow Connector 13">
            <a:extLst>
              <a:ext uri="{FF2B5EF4-FFF2-40B4-BE49-F238E27FC236}">
                <a16:creationId xmlns:a16="http://schemas.microsoft.com/office/drawing/2014/main" id="{2075EF9A-B3BB-4118-8AFA-4DB6441F6E3E}"/>
              </a:ext>
            </a:extLst>
          </p:cNvPr>
          <p:cNvCxnSpPr/>
          <p:nvPr/>
        </p:nvCxnSpPr>
        <p:spPr>
          <a:xfrm>
            <a:off x="6248400" y="395793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A279D8-76B3-49B2-B171-354D563268B3}"/>
              </a:ext>
            </a:extLst>
          </p:cNvPr>
          <p:cNvSpPr txBox="1"/>
          <p:nvPr/>
        </p:nvSpPr>
        <p:spPr>
          <a:xfrm>
            <a:off x="7391400" y="3733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4031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24166</TotalTime>
  <Words>940</Words>
  <Application>Microsoft Office PowerPoint</Application>
  <PresentationFormat>On-screen Show (4:3)</PresentationFormat>
  <Paragraphs>216</Paragraphs>
  <Slides>28</Slides>
  <Notes>28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3" baseType="lpstr">
      <vt:lpstr>Arial</vt:lpstr>
      <vt:lpstr>Calibri</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1102</cp:revision>
  <cp:lastPrinted>2021-11-17T16:02:08Z</cp:lastPrinted>
  <dcterms:created xsi:type="dcterms:W3CDTF">2012-01-10T18:32:24Z</dcterms:created>
  <dcterms:modified xsi:type="dcterms:W3CDTF">2022-11-16T02:54:44Z</dcterms:modified>
</cp:coreProperties>
</file>