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6" r:id="rId2"/>
    <p:sldId id="354" r:id="rId3"/>
    <p:sldId id="458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62" r:id="rId16"/>
    <p:sldId id="463" r:id="rId17"/>
    <p:sldId id="459" r:id="rId18"/>
    <p:sldId id="470" r:id="rId19"/>
    <p:sldId id="469" r:id="rId20"/>
    <p:sldId id="443" r:id="rId21"/>
    <p:sldId id="444" r:id="rId22"/>
    <p:sldId id="445" r:id="rId23"/>
    <p:sldId id="446" r:id="rId24"/>
    <p:sldId id="466" r:id="rId25"/>
    <p:sldId id="464" r:id="rId26"/>
    <p:sldId id="465" r:id="rId27"/>
    <p:sldId id="467" r:id="rId28"/>
    <p:sldId id="447" r:id="rId29"/>
    <p:sldId id="448" r:id="rId30"/>
    <p:sldId id="449" r:id="rId31"/>
    <p:sldId id="451" r:id="rId32"/>
    <p:sldId id="452" r:id="rId33"/>
    <p:sldId id="453" r:id="rId34"/>
    <p:sldId id="454" r:id="rId35"/>
    <p:sldId id="450" r:id="rId36"/>
    <p:sldId id="455" r:id="rId37"/>
    <p:sldId id="456" r:id="rId38"/>
    <p:sldId id="471" r:id="rId39"/>
    <p:sldId id="472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6" d="100"/>
          <a:sy n="66" d="100"/>
        </p:scale>
        <p:origin x="10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8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63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1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2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7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1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4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3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5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3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4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01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7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1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7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2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1.wmf"/><Relationship Id="rId9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3.png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lmf.nist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617" y="457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Review of topics covered in this course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Mathematical methods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Classical mechanics concepts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1157377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3900577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78002"/>
              </p:ext>
            </p:extLst>
          </p:nvPr>
        </p:nvGraphicFramePr>
        <p:xfrm>
          <a:off x="7872485" y="3946584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946584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03155"/>
              </p:ext>
            </p:extLst>
          </p:nvPr>
        </p:nvGraphicFramePr>
        <p:xfrm>
          <a:off x="4472085" y="994546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994546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6400" y="2452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5857" y="4357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91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0651" y="27977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42491"/>
              </p:ext>
            </p:extLst>
          </p:nvPr>
        </p:nvGraphicFramePr>
        <p:xfrm>
          <a:off x="1790189" y="1993772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993772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21088"/>
              </p:ext>
            </p:extLst>
          </p:nvPr>
        </p:nvGraphicFramePr>
        <p:xfrm>
          <a:off x="3096702" y="4271146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4271146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597"/>
              </p:ext>
            </p:extLst>
          </p:nvPr>
        </p:nvGraphicFramePr>
        <p:xfrm>
          <a:off x="4546121" y="272588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72588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32295"/>
              </p:ext>
            </p:extLst>
          </p:nvPr>
        </p:nvGraphicFramePr>
        <p:xfrm>
          <a:off x="4953000" y="496737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96737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70708"/>
              </p:ext>
            </p:extLst>
          </p:nvPr>
        </p:nvGraphicFramePr>
        <p:xfrm>
          <a:off x="5301255" y="2405152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405152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836762" y="1492369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03825" y="1538377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61888"/>
              </p:ext>
            </p:extLst>
          </p:nvPr>
        </p:nvGraphicFramePr>
        <p:xfrm>
          <a:off x="79130" y="518772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518772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8438" y="1894890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2" name="Straight Arrow Connector 21"/>
          <p:cNvCxnSpPr>
            <a:stCxn id="18" idx="13"/>
            <a:endCxn id="18" idx="26"/>
          </p:cNvCxnSpPr>
          <p:nvPr/>
        </p:nvCxnSpPr>
        <p:spPr>
          <a:xfrm flipH="1" flipV="1">
            <a:off x="6642340" y="1837426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82110" y="5792817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8203" y="52635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1533437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43"/>
            <a:endCxn id="19" idx="49"/>
          </p:cNvCxnSpPr>
          <p:nvPr/>
        </p:nvCxnSpPr>
        <p:spPr>
          <a:xfrm>
            <a:off x="2924355" y="3496667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00605" y="1554088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2157"/>
              </p:ext>
            </p:extLst>
          </p:nvPr>
        </p:nvGraphicFramePr>
        <p:xfrm>
          <a:off x="944562" y="2636043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636043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27" idx="79"/>
          </p:cNvCxnSpPr>
          <p:nvPr/>
        </p:nvCxnSpPr>
        <p:spPr>
          <a:xfrm flipV="1">
            <a:off x="1706252" y="3410309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0"/>
            <a:endCxn id="27" idx="36"/>
          </p:cNvCxnSpPr>
          <p:nvPr/>
        </p:nvCxnSpPr>
        <p:spPr>
          <a:xfrm flipH="1">
            <a:off x="1611984" y="1572942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08" y="461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Contour integration methods --</a:t>
            </a:r>
          </a:p>
        </p:txBody>
      </p:sp>
    </p:spTree>
    <p:extLst>
      <p:ext uri="{BB962C8B-B14F-4D97-AF65-F5344CB8AC3E}">
        <p14:creationId xmlns:p14="http://schemas.microsoft.com/office/powerpoint/2010/main" val="31782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2195"/>
              </p:ext>
            </p:extLst>
          </p:nvPr>
        </p:nvGraphicFramePr>
        <p:xfrm>
          <a:off x="454058" y="1066800"/>
          <a:ext cx="854282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0880" imgH="2298600" progId="Equation.DSMT4">
                  <p:embed/>
                </p:oleObj>
              </mc:Choice>
              <mc:Fallback>
                <p:oleObj name="Equation" r:id="rId3" imgW="4520880" imgH="229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58" y="1066800"/>
                        <a:ext cx="854282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9561"/>
              </p:ext>
            </p:extLst>
          </p:nvPr>
        </p:nvGraphicFramePr>
        <p:xfrm>
          <a:off x="685800" y="8477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77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391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The location of the 2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 factor varies among texts.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754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transforms --</a:t>
            </a:r>
          </a:p>
        </p:txBody>
      </p:sp>
    </p:spTree>
    <p:extLst>
      <p:ext uri="{BB962C8B-B14F-4D97-AF65-F5344CB8AC3E}">
        <p14:creationId xmlns:p14="http://schemas.microsoft.com/office/powerpoint/2010/main" val="403118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2632"/>
              </p:ext>
            </p:extLst>
          </p:nvPr>
        </p:nvGraphicFramePr>
        <p:xfrm>
          <a:off x="627063" y="801688"/>
          <a:ext cx="788987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13400" imgH="4051080" progId="Equation.DSMT4">
                  <p:embed/>
                </p:oleObj>
              </mc:Choice>
              <mc:Fallback>
                <p:oleObj name="Equation" r:id="rId3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801688"/>
                        <a:ext cx="788987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78072"/>
              </p:ext>
            </p:extLst>
          </p:nvPr>
        </p:nvGraphicFramePr>
        <p:xfrm>
          <a:off x="420687" y="1451873"/>
          <a:ext cx="8302625" cy="377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680" imgH="1523880" progId="Equation.DSMT4">
                  <p:embed/>
                </p:oleObj>
              </mc:Choice>
              <mc:Fallback>
                <p:oleObj name="Equation" r:id="rId3" imgW="335268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" y="1451873"/>
                        <a:ext cx="8302625" cy="377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Doubly discrete Fourier Transforms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Fast Fourier Transforms   (FFT)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DD485-A258-45FE-A3C4-73625115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B0EBD-0151-4D9A-A628-275EB25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1C0F-3554-4AE8-86E5-68D9B59C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01BD-8705-4C09-83FE-69492B5F38A4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</a:t>
            </a:r>
          </a:p>
          <a:p>
            <a:r>
              <a:rPr lang="en-US" sz="2400" dirty="0">
                <a:latin typeface="+mj-lt"/>
              </a:rPr>
              <a:t>        In the context of linear algebra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65940D-F14D-4F09-907A-F41D147F4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9441"/>
              </p:ext>
            </p:extLst>
          </p:nvPr>
        </p:nvGraphicFramePr>
        <p:xfrm>
          <a:off x="966788" y="1135797"/>
          <a:ext cx="772001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19278" imgH="3505311" progId="Equation.DSMT4">
                  <p:embed/>
                </p:oleObj>
              </mc:Choice>
              <mc:Fallback>
                <p:oleObj name="Equation" r:id="rId3" imgW="7719278" imgH="35053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135797"/>
                        <a:ext cx="772001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47CCC-EC20-4E70-9132-B223EB88E283}"/>
              </a:ext>
            </a:extLst>
          </p:cNvPr>
          <p:cNvSpPr txBox="1"/>
          <p:nvPr/>
        </p:nvSpPr>
        <p:spPr>
          <a:xfrm>
            <a:off x="914400" y="518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context of Sturm-Liouville 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419878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93AB-F0D8-4895-8EBA-DA6AFC3D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EF1FA-EE8D-4147-BC87-C587696F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51-7C1D-42B1-B13D-32D51A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152DD0-AF3E-4514-BD9C-C4B2D9300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81811"/>
              </p:ext>
            </p:extLst>
          </p:nvPr>
        </p:nvGraphicFramePr>
        <p:xfrm>
          <a:off x="457200" y="1277189"/>
          <a:ext cx="68897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600" imgH="1117440" progId="Equation.DSMT4">
                  <p:embed/>
                </p:oleObj>
              </mc:Choice>
              <mc:Fallback>
                <p:oleObj name="Equation" r:id="rId3" imgW="344160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7189"/>
                        <a:ext cx="68897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10567-BEC5-48C5-BFF2-34405593A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82838"/>
              </p:ext>
            </p:extLst>
          </p:nvPr>
        </p:nvGraphicFramePr>
        <p:xfrm>
          <a:off x="219074" y="3810000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79880" imgH="977760" progId="Equation.DSMT4">
                  <p:embed/>
                </p:oleObj>
              </mc:Choice>
              <mc:Fallback>
                <p:oleObj name="Equation" r:id="rId5" imgW="587988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074" y="3810000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4B7B6-4B24-4366-8C63-48103103A900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 -- continued</a:t>
            </a:r>
          </a:p>
          <a:p>
            <a:r>
              <a:rPr lang="en-US" sz="2400" dirty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20766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A6341-14A5-4561-8E19-D6AC7538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F02D-2CE7-41DE-86B0-F5AF791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E594-914D-439C-891C-3CEAFE29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F828A-BCF0-4E64-93B2-B0592CE43897}"/>
              </a:ext>
            </a:extLst>
          </p:cNvPr>
          <p:cNvSpPr txBox="1"/>
          <p:nvPr/>
        </p:nvSpPr>
        <p:spPr>
          <a:xfrm>
            <a:off x="152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Calculus of variation – a method to find a function (</a:t>
            </a:r>
            <a:r>
              <a:rPr lang="en-US" sz="2400" i="1" dirty="0">
                <a:latin typeface="+mj-lt"/>
              </a:rPr>
              <a:t>y(x))</a:t>
            </a:r>
            <a:r>
              <a:rPr lang="en-US" sz="2400" dirty="0">
                <a:latin typeface="+mj-lt"/>
              </a:rPr>
              <a:t> which optimizes a particular integral relationship.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7C471A-E919-4B98-96A1-B50E98EC1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20901"/>
              </p:ext>
            </p:extLst>
          </p:nvPr>
        </p:nvGraphicFramePr>
        <p:xfrm>
          <a:off x="489918" y="1356022"/>
          <a:ext cx="7108457" cy="31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3880" imgH="1587240" progId="Equation.DSMT4">
                  <p:embed/>
                </p:oleObj>
              </mc:Choice>
              <mc:Fallback>
                <p:oleObj name="Equation" r:id="rId3" imgW="359388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918" y="1356022"/>
                        <a:ext cx="7108457" cy="313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77C5D870-A1F9-41B5-92F3-C73AD49F62E2}"/>
              </a:ext>
            </a:extLst>
          </p:cNvPr>
          <p:cNvSpPr/>
          <p:nvPr/>
        </p:nvSpPr>
        <p:spPr>
          <a:xfrm rot="2050630">
            <a:off x="4624166" y="4373168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48F08-3628-4617-8883-D36D17073791}"/>
              </a:ext>
            </a:extLst>
          </p:cNvPr>
          <p:cNvSpPr txBox="1"/>
          <p:nvPr/>
        </p:nvSpPr>
        <p:spPr>
          <a:xfrm>
            <a:off x="5334000" y="47199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363123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2BB49-FCFF-4230-9CFF-3BCF042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A06A3-33B1-4827-9E6B-65F8892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FEE0-BD3D-4B4B-A086-F64F40E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BAE40-FA3D-4899-A475-B1C22FFBEC41}"/>
              </a:ext>
            </a:extLst>
          </p:cNvPr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5D66C-96DD-4CD1-BE14-AD51A0424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01351"/>
              </p:ext>
            </p:extLst>
          </p:nvPr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41520" imgH="1955520" progId="Equation.DSMT4">
                  <p:embed/>
                </p:oleObj>
              </mc:Choice>
              <mc:Fallback>
                <p:oleObj name="Equation" r:id="rId3" imgW="4241520" imgH="1955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F3B511-2BF2-4EE5-9734-C905FC14D7AA}"/>
              </a:ext>
            </a:extLst>
          </p:cNvPr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in the presence of electromagnetic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381553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03EAD-D35C-4B77-8211-48A684FD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1A8-88EE-4F4B-AE73-5B315BA5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6D70-30E5-4043-8044-F417A2DC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F940-0587-4FC1-AD62-6FEEAFD5C8A7}"/>
              </a:ext>
            </a:extLst>
          </p:cNvPr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65821F1-BE6D-404B-9A71-09E60117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51905"/>
              </p:ext>
            </p:extLst>
          </p:nvPr>
        </p:nvGraphicFramePr>
        <p:xfrm>
          <a:off x="763587" y="1572419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1930320" progId="Equation.DSMT4">
                  <p:embed/>
                </p:oleObj>
              </mc:Choice>
              <mc:Fallback>
                <p:oleObj name="Equation" r:id="rId3" imgW="358128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1572419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3456AF-4158-4BE3-A31E-6330A9AFD1D9}"/>
              </a:ext>
            </a:extLst>
          </p:cNvPr>
          <p:cNvSpPr txBox="1"/>
          <p:nvPr/>
        </p:nvSpPr>
        <p:spPr>
          <a:xfrm>
            <a:off x="185057" y="552535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equations of motion should yield equivalent trajectories for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 Hamiltonian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6675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8282" y="3224149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E079D-5596-D31D-32F1-FE1B8C490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8" y="1600200"/>
            <a:ext cx="8467180" cy="3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Mechanics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Scattering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body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Normal modes of oscillation about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Wave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Fluid mechanics (ideal or including viscosity; linear and nonlinear)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Heat conduction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Elasticity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BED5F-93FC-44F9-B7F5-60AFC1A53A05}"/>
              </a:ext>
            </a:extLst>
          </p:cNvPr>
          <p:cNvSpPr txBox="1"/>
          <p:nvPr/>
        </p:nvSpPr>
        <p:spPr>
          <a:xfrm>
            <a:off x="190500" y="508533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following review slides are necessarily brief. Please refer to the original “Extra” lecture slides for details.   Please email:  </a:t>
            </a:r>
            <a:r>
              <a:rPr lang="en-US" sz="2400" dirty="0">
                <a:latin typeface="+mj-lt"/>
                <a:hlinkClick r:id="rId3"/>
              </a:rPr>
              <a:t>natalie@wfu.edu</a:t>
            </a:r>
            <a:r>
              <a:rPr lang="en-US" sz="2400" dirty="0">
                <a:latin typeface="+mj-lt"/>
              </a:rPr>
              <a:t> with any corrections/suggestions</a:t>
            </a:r>
          </a:p>
        </p:txBody>
      </p:sp>
    </p:spTree>
    <p:extLst>
      <p:ext uri="{BB962C8B-B14F-4D97-AF65-F5344CB8AC3E}">
        <p14:creationId xmlns:p14="http://schemas.microsoft.com/office/powerpoint/2010/main" val="173187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250051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1196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6724" y="4984750"/>
            <a:ext cx="4267200" cy="1339850"/>
            <a:chOff x="4648200" y="3048000"/>
            <a:chExt cx="4267200" cy="1339850"/>
          </a:xfrm>
        </p:grpSpPr>
        <p:sp>
          <p:nvSpPr>
            <p:cNvPr id="9" name="Rectangle 8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5369734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639366" y="2973025"/>
            <a:ext cx="2522470" cy="1144343"/>
            <a:chOff x="282642" y="4418257"/>
            <a:chExt cx="2522470" cy="1144343"/>
          </a:xfrm>
        </p:grpSpPr>
        <p:sp>
          <p:nvSpPr>
            <p:cNvPr id="12" name="Donut 11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996568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80728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05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64172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9418"/>
              </p:ext>
            </p:extLst>
          </p:nvPr>
        </p:nvGraphicFramePr>
        <p:xfrm>
          <a:off x="304800" y="381000"/>
          <a:ext cx="88169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5880" imgH="2311200" progId="Equation.DSMT4">
                  <p:embed/>
                </p:oleObj>
              </mc:Choice>
              <mc:Fallback>
                <p:oleObj name="Equation" r:id="rId3" imgW="6095880" imgH="231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816975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97802"/>
              </p:ext>
            </p:extLst>
          </p:nvPr>
        </p:nvGraphicFramePr>
        <p:xfrm>
          <a:off x="338137" y="3886200"/>
          <a:ext cx="88058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79680" imgH="1269720" progId="Equation.DSMT4">
                  <p:embed/>
                </p:oleObj>
              </mc:Choice>
              <mc:Fallback>
                <p:oleObj name="Equation" r:id="rId5" imgW="42796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3886200"/>
                        <a:ext cx="880586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2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97937"/>
              </p:ext>
            </p:extLst>
          </p:nvPr>
        </p:nvGraphicFramePr>
        <p:xfrm>
          <a:off x="868363" y="1808163"/>
          <a:ext cx="717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2031840" progId="Equation.DSMT4">
                  <p:embed/>
                </p:oleObj>
              </mc:Choice>
              <mc:Fallback>
                <p:oleObj name="Equation" r:id="rId3" imgW="3708360" imgH="2031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08163"/>
                        <a:ext cx="717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6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F65B4-44DA-4302-BEFA-4DEE3F7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E6A51-BBB7-43CB-B46F-1028624B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E4F9-6A66-45DE-B2EA-4CDD1C0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EB9F-268B-486A-810D-896295486615}"/>
              </a:ext>
            </a:extLst>
          </p:cNvPr>
          <p:cNvSpPr txBox="1"/>
          <p:nvPr/>
        </p:nvSpPr>
        <p:spPr>
          <a:xfrm>
            <a:off x="4572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When can you bypass the 5 step derivation process and directly write the Hamiltonian of the system as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ABDE3F-CE20-4706-9E0E-76F12BA46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49006"/>
              </p:ext>
            </p:extLst>
          </p:nvPr>
        </p:nvGraphicFramePr>
        <p:xfrm>
          <a:off x="533400" y="1072913"/>
          <a:ext cx="749432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57200" progId="Equation.DSMT4">
                  <p:embed/>
                </p:oleObj>
              </mc:Choice>
              <mc:Fallback>
                <p:oleObj name="Equation" r:id="rId3" imgW="261612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29C9EB-EE8A-4E90-AFB9-28CA416BE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72913"/>
                        <a:ext cx="7494320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E585B6-013A-431D-A3D8-41C9C49221A1}"/>
              </a:ext>
            </a:extLst>
          </p:cNvPr>
          <p:cNvSpPr txBox="1"/>
          <p:nvPr/>
        </p:nvSpPr>
        <p:spPr>
          <a:xfrm>
            <a:off x="559279" y="225261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Only when Natalie Holzwarth is not looking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When you have a simple system that has no explicit velocity and/or time dependence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35646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9005-C48B-4399-9362-99B253F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B8D0E-9200-4DAD-893B-AF3865A2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7D14F-F66D-4C8A-8F10-04B9B51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2E81-77C0-4F5E-9B33-B9F0E78B30CE}"/>
              </a:ext>
            </a:extLst>
          </p:cNvPr>
          <p:cNvSpPr txBox="1"/>
          <p:nvPr/>
        </p:nvSpPr>
        <p:spPr>
          <a:xfrm>
            <a:off x="304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tool for analyzing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and/or Hamiltonian systems  -- finding constants of the motion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formulation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D4CB5F-7C04-43DB-B0AF-991D21026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95718"/>
              </p:ext>
            </p:extLst>
          </p:nvPr>
        </p:nvGraphicFramePr>
        <p:xfrm>
          <a:off x="761999" y="2224997"/>
          <a:ext cx="8009730" cy="219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117440" progId="Equation.DSMT4">
                  <p:embed/>
                </p:oleObj>
              </mc:Choice>
              <mc:Fallback>
                <p:oleObj name="Equation" r:id="rId3" imgW="40766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2224997"/>
                        <a:ext cx="8009730" cy="219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01F183-C2A0-41F4-904A-EB382B877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81113"/>
              </p:ext>
            </p:extLst>
          </p:nvPr>
        </p:nvGraphicFramePr>
        <p:xfrm>
          <a:off x="761999" y="4420811"/>
          <a:ext cx="6962775" cy="201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939600" progId="Equation.DSMT4">
                  <p:embed/>
                </p:oleObj>
              </mc:Choice>
              <mc:Fallback>
                <p:oleObj name="Equation" r:id="rId5" imgW="3251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999" y="4420811"/>
                        <a:ext cx="6962775" cy="201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99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6CEB1-032E-4E7B-92E2-11EB9463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3E2C7-6829-4EF3-B970-846D07E2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E74A-7F36-488E-919E-C8F16800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2990AF-2BDA-46F7-8153-D095EF770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59446"/>
              </p:ext>
            </p:extLst>
          </p:nvPr>
        </p:nvGraphicFramePr>
        <p:xfrm>
          <a:off x="810074" y="762000"/>
          <a:ext cx="5281613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80878" imgH="4823543" progId="Equation.DSMT4">
                  <p:embed/>
                </p:oleObj>
              </mc:Choice>
              <mc:Fallback>
                <p:oleObj name="Equation" r:id="rId3" imgW="5280878" imgH="482354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74" y="762000"/>
                        <a:ext cx="5281613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857CD-E102-40D8-A163-9E83F2404CD1}"/>
              </a:ext>
            </a:extLst>
          </p:cNvPr>
          <p:cNvSpPr txBox="1"/>
          <p:nvPr/>
        </p:nvSpPr>
        <p:spPr>
          <a:xfrm>
            <a:off x="15240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Constants of the motion in the Hamiltonian formulation</a:t>
            </a:r>
          </a:p>
        </p:txBody>
      </p:sp>
    </p:spTree>
    <p:extLst>
      <p:ext uri="{BB962C8B-B14F-4D97-AF65-F5344CB8AC3E}">
        <p14:creationId xmlns:p14="http://schemas.microsoft.com/office/powerpoint/2010/main" val="208825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F2A83-337A-4534-B3B1-74940878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1C36D-AE81-43E5-86D9-D303926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54320-26F4-413B-8DA2-EDD6AA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D5E10-E10C-4C2F-B50A-5F51C7477BBD}"/>
              </a:ext>
            </a:extLst>
          </p:cNvPr>
          <p:cNvSpPr txBox="1"/>
          <p:nvPr/>
        </p:nvSpPr>
        <p:spPr>
          <a:xfrm>
            <a:off x="457200" y="457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use this fancy formalism when simple conservation of energy or momentum intuitively apply?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use your intuition whenever possible.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never trust your intuition.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The equations should be consistent with correct intuitive solutions and also reveal additional solutions (perhaps beyond intuition)</a:t>
            </a:r>
          </a:p>
        </p:txBody>
      </p:sp>
    </p:spTree>
    <p:extLst>
      <p:ext uri="{BB962C8B-B14F-4D97-AF65-F5344CB8AC3E}">
        <p14:creationId xmlns:p14="http://schemas.microsoft.com/office/powerpoint/2010/main" val="49652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Liouville’s</a:t>
            </a:r>
            <a:r>
              <a:rPr lang="en-US" sz="2400" dirty="0">
                <a:latin typeface="+mj-lt"/>
              </a:rPr>
              <a:t> Theorem   (1838)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The density of representative points in phase space corresponding to the motion of a system of particles remains constant during the motion.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4213"/>
              </p:ext>
            </p:extLst>
          </p:nvPr>
        </p:nvGraphicFramePr>
        <p:xfrm>
          <a:off x="381000" y="2895600"/>
          <a:ext cx="85264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406760" imgH="1117440" progId="Equation.3">
                  <p:embed/>
                </p:oleObj>
              </mc:Choice>
              <mc:Fallback>
                <p:oleObj name="数式" r:id="rId3" imgW="440676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264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770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42755"/>
              </p:ext>
            </p:extLst>
          </p:nvPr>
        </p:nvGraphicFramePr>
        <p:xfrm>
          <a:off x="457200" y="536095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41320" imgH="583920" progId="Equation.3">
                  <p:embed/>
                </p:oleObj>
              </mc:Choice>
              <mc:Fallback>
                <p:oleObj name="数式" r:id="rId3" imgW="264132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6095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Rigid body motion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2121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a reference frame attached to the object, there are 3 moments of inertia and 3 distinct principal axes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Representation of rotational kinetic energy: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45386"/>
              </p:ext>
            </p:extLst>
          </p:nvPr>
        </p:nvGraphicFramePr>
        <p:xfrm>
          <a:off x="340360" y="3190875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111480" imgH="1625400" progId="Equation.3">
                  <p:embed/>
                </p:oleObj>
              </mc:Choice>
              <mc:Fallback>
                <p:oleObj name="数式" r:id="rId5" imgW="3111480" imgH="1625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3190875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82C54-DC1D-403D-A79D-0D2C34EC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36D8B-8A4C-46A7-98A2-6E12CF86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EF5A5-10A1-45B5-B91E-3EE32B0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1CE41-F641-43F7-9D86-5DCEE5B738FF}"/>
              </a:ext>
            </a:extLst>
          </p:cNvPr>
          <p:cNvSpPr txBox="1"/>
          <p:nvPr/>
        </p:nvSpPr>
        <p:spPr>
          <a:xfrm>
            <a:off x="152400" y="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 take-home final –</a:t>
            </a:r>
          </a:p>
          <a:p>
            <a:r>
              <a:rPr lang="en-US" sz="2400" dirty="0">
                <a:latin typeface="+mj-lt"/>
              </a:rPr>
              <a:t>     Similar to mid-term in form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b="1" dirty="0">
                <a:latin typeface="+mj-lt"/>
              </a:rPr>
              <a:t>Available: </a:t>
            </a:r>
            <a:r>
              <a:rPr lang="en-US" sz="2400" dirty="0">
                <a:latin typeface="+mj-lt"/>
              </a:rPr>
              <a:t>Fri. Dec. 2, 2022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b="1" dirty="0">
                <a:latin typeface="+mj-lt"/>
              </a:rPr>
              <a:t>Due:  </a:t>
            </a:r>
            <a:r>
              <a:rPr lang="en-US" sz="2400" dirty="0">
                <a:latin typeface="+mj-lt"/>
              </a:rPr>
              <a:t> Mon. Dec. 12, 2022</a:t>
            </a:r>
          </a:p>
          <a:p>
            <a:r>
              <a:rPr lang="en-US" sz="2400" dirty="0">
                <a:latin typeface="+mj-lt"/>
              </a:rPr>
              <a:t>                 (before 11 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40B36-2C19-FCA6-2071-3BD85B08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3616"/>
            <a:ext cx="3944964" cy="3750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E2025-3079-B8AF-B83D-AC444FE5B8F1}"/>
              </a:ext>
            </a:extLst>
          </p:cNvPr>
          <p:cNvSpPr txBox="1"/>
          <p:nvPr/>
        </p:nvSpPr>
        <p:spPr>
          <a:xfrm>
            <a:off x="152400" y="441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Grading based on correct answer and reasoning.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Make sure that your work is legible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Include Mathematica, Maple, Wolfram,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 work if appropriate</a:t>
            </a:r>
          </a:p>
        </p:txBody>
      </p:sp>
    </p:spTree>
    <p:extLst>
      <p:ext uri="{BB962C8B-B14F-4D97-AF65-F5344CB8AC3E}">
        <p14:creationId xmlns:p14="http://schemas.microsoft.com/office/powerpoint/2010/main" val="277053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497"/>
              </p:ext>
            </p:extLst>
          </p:nvPr>
        </p:nvGraphicFramePr>
        <p:xfrm>
          <a:off x="1648883" y="171566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171566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2232660"/>
            <a:ext cx="3513668" cy="3863340"/>
            <a:chOff x="304800" y="1447800"/>
            <a:chExt cx="3513668" cy="3863340"/>
          </a:xfrm>
        </p:grpSpPr>
        <p:pic>
          <p:nvPicPr>
            <p:cNvPr id="7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64125"/>
              </p:ext>
            </p:extLst>
          </p:nvPr>
        </p:nvGraphicFramePr>
        <p:xfrm>
          <a:off x="3048000" y="550608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0608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3967"/>
              </p:ext>
            </p:extLst>
          </p:nvPr>
        </p:nvGraphicFramePr>
        <p:xfrm>
          <a:off x="152400" y="358679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679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9183"/>
              </p:ext>
            </p:extLst>
          </p:nvPr>
        </p:nvGraphicFramePr>
        <p:xfrm>
          <a:off x="2819400" y="1146017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6017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53161"/>
              </p:ext>
            </p:extLst>
          </p:nvPr>
        </p:nvGraphicFramePr>
        <p:xfrm>
          <a:off x="3445832" y="1997710"/>
          <a:ext cx="569816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00400" imgH="1244520" progId="Equation.DSMT4">
                  <p:embed/>
                </p:oleObj>
              </mc:Choice>
              <mc:Fallback>
                <p:oleObj name="Equation" r:id="rId12" imgW="3200400" imgH="1244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832" y="1997710"/>
                        <a:ext cx="5698168" cy="214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Euler’s transformation between body fixed and inertial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277216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75560" y="24003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5880"/>
              </p:ext>
            </p:extLst>
          </p:nvPr>
        </p:nvGraphicFramePr>
        <p:xfrm>
          <a:off x="436880" y="261971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80" y="261971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29" y="42627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9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Normal modes of vibration -- 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846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628400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84817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15108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17930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74490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73751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8568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79036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9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10949"/>
              </p:ext>
            </p:extLst>
          </p:nvPr>
        </p:nvGraphicFramePr>
        <p:xfrm>
          <a:off x="652462" y="1143000"/>
          <a:ext cx="8491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1091880" progId="Equation.DSMT4">
                  <p:embed/>
                </p:oleObj>
              </mc:Choice>
              <mc:Fallback>
                <p:oleObj name="Equation" r:id="rId3" imgW="4152600" imgH="1091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1143000"/>
                        <a:ext cx="849153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Discrete particle interactions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continuous media 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42597"/>
              </p:ext>
            </p:extLst>
          </p:nvPr>
        </p:nvGraphicFramePr>
        <p:xfrm>
          <a:off x="652462" y="3762078"/>
          <a:ext cx="66468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3762078"/>
                        <a:ext cx="66468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93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61168"/>
              </p:ext>
            </p:extLst>
          </p:nvPr>
        </p:nvGraphicFramePr>
        <p:xfrm>
          <a:off x="304800" y="3479552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479552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Mechanical motion of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0912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Use Euler formulation; following “particles” of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197"/>
              </p:ext>
            </p:extLst>
          </p:nvPr>
        </p:nvGraphicFramePr>
        <p:xfrm>
          <a:off x="990600" y="1595438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20760" imgH="660240" progId="Equation.3">
                  <p:embed/>
                </p:oleObj>
              </mc:Choice>
              <mc:Fallback>
                <p:oleObj name="数式" r:id="rId5" imgW="2120760" imgH="660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5438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042853" y="3619499"/>
            <a:ext cx="761999" cy="3276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Viscosity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459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1080653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24000" y="3580013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3514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4785"/>
              </p:ext>
            </p:extLst>
          </p:nvPr>
        </p:nvGraphicFramePr>
        <p:xfrm>
          <a:off x="1826260" y="4189613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4189613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0874" y="586276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" y="9686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Fluid mechanics of incompressible fluid plus surface</a:t>
            </a:r>
          </a:p>
        </p:txBody>
      </p:sp>
    </p:spTree>
    <p:extLst>
      <p:ext uri="{BB962C8B-B14F-4D97-AF65-F5344CB8AC3E}">
        <p14:creationId xmlns:p14="http://schemas.microsoft.com/office/powerpoint/2010/main" val="626361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D052B-9689-CCA7-C473-94B102C5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2C306-9C15-846A-577F-497AF57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9A59-8014-9A66-B872-30D32CB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0C36-1747-A8E2-D3FF-E76B03D64814}"/>
              </a:ext>
            </a:extLst>
          </p:cNvPr>
          <p:cNvSpPr txBox="1"/>
          <p:nvPr/>
        </p:nvSpPr>
        <p:spPr>
          <a:xfrm>
            <a:off x="3048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solving coupled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88FC8-FF92-6338-2082-DA599E25FE58}"/>
              </a:ext>
            </a:extLst>
          </p:cNvPr>
          <p:cNvSpPr txBox="1"/>
          <p:nvPr/>
        </p:nvSpPr>
        <p:spPr>
          <a:xfrm>
            <a:off x="377031" y="102617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equations of motion for a Lorentz force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F97289-2542-34CD-CC51-66F20C85F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89417"/>
              </p:ext>
            </p:extLst>
          </p:nvPr>
        </p:nvGraphicFramePr>
        <p:xfrm>
          <a:off x="605631" y="1714207"/>
          <a:ext cx="7932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77880" imgH="1701720" progId="Equation.3">
                  <p:embed/>
                </p:oleObj>
              </mc:Choice>
              <mc:Fallback>
                <p:oleObj name="数式" r:id="rId2" imgW="3377880" imgH="17017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" y="1714207"/>
                        <a:ext cx="7932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1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6E19-0655-114B-9743-BF3CEC4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64267-3046-6BBE-B043-B84B18C1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FEF54-6F4F-B627-E053-5E533581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1C3F8B-18B2-1100-FB02-7C39C0313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14923"/>
              </p:ext>
            </p:extLst>
          </p:nvPr>
        </p:nvGraphicFramePr>
        <p:xfrm>
          <a:off x="457200" y="421690"/>
          <a:ext cx="8193576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387520" progId="Equation.DSMT4">
                  <p:embed/>
                </p:oleObj>
              </mc:Choice>
              <mc:Fallback>
                <p:oleObj name="Equation" r:id="rId2" imgW="383508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21690"/>
                        <a:ext cx="8193576" cy="510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30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0" y="304800"/>
            <a:ext cx="837188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65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mathematical methods</a:t>
            </a:r>
          </a:p>
        </p:txBody>
      </p:sp>
    </p:spTree>
    <p:extLst>
      <p:ext uri="{BB962C8B-B14F-4D97-AF65-F5344CB8AC3E}">
        <p14:creationId xmlns:p14="http://schemas.microsoft.com/office/powerpoint/2010/main" val="424755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231775"/>
            <a:ext cx="5895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97758"/>
            <a:ext cx="7600950" cy="5778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https://dlmf.nist.gov/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40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82038" cy="500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special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42215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23984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79040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8614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131121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73126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48863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A closed integral of an analytic function is zero.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4008"/>
              </p:ext>
            </p:extLst>
          </p:nvPr>
        </p:nvGraphicFramePr>
        <p:xfrm>
          <a:off x="454025" y="3733800"/>
          <a:ext cx="69723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1104840" progId="Equation.DSMT4">
                  <p:embed/>
                </p:oleObj>
              </mc:Choice>
              <mc:Fallback>
                <p:oleObj name="Equation" r:id="rId5" imgW="331452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" y="3733800"/>
                        <a:ext cx="6972300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23453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However:</a:t>
            </a:r>
          </a:p>
        </p:txBody>
      </p:sp>
    </p:spTree>
    <p:extLst>
      <p:ext uri="{BB962C8B-B14F-4D97-AF65-F5344CB8AC3E}">
        <p14:creationId xmlns:p14="http://schemas.microsoft.com/office/powerpoint/2010/main" val="3010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26134</TotalTime>
  <Words>1133</Words>
  <Application>Microsoft Office PowerPoint</Application>
  <PresentationFormat>On-screen Show (4:3)</PresentationFormat>
  <Paragraphs>271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1221</cp:revision>
  <cp:lastPrinted>2021-12-01T15:59:47Z</cp:lastPrinted>
  <dcterms:created xsi:type="dcterms:W3CDTF">2012-01-10T18:32:24Z</dcterms:created>
  <dcterms:modified xsi:type="dcterms:W3CDTF">2022-11-21T00:36:29Z</dcterms:modified>
</cp:coreProperties>
</file>