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6" r:id="rId2"/>
    <p:sldId id="443" r:id="rId3"/>
    <p:sldId id="389" r:id="rId4"/>
    <p:sldId id="433" r:id="rId5"/>
    <p:sldId id="369" r:id="rId6"/>
    <p:sldId id="428" r:id="rId7"/>
    <p:sldId id="440" r:id="rId8"/>
    <p:sldId id="370" r:id="rId9"/>
    <p:sldId id="435" r:id="rId10"/>
    <p:sldId id="391" r:id="rId11"/>
    <p:sldId id="444" r:id="rId12"/>
    <p:sldId id="388" r:id="rId13"/>
    <p:sldId id="431" r:id="rId14"/>
    <p:sldId id="392" r:id="rId15"/>
    <p:sldId id="429" r:id="rId16"/>
    <p:sldId id="384" r:id="rId17"/>
    <p:sldId id="386" r:id="rId18"/>
    <p:sldId id="385" r:id="rId19"/>
    <p:sldId id="414" r:id="rId20"/>
    <p:sldId id="442" r:id="rId21"/>
    <p:sldId id="441" r:id="rId22"/>
    <p:sldId id="371" r:id="rId23"/>
    <p:sldId id="438" r:id="rId24"/>
    <p:sldId id="403" r:id="rId25"/>
    <p:sldId id="404" r:id="rId26"/>
    <p:sldId id="405" r:id="rId27"/>
    <p:sldId id="406" r:id="rId28"/>
    <p:sldId id="437" r:id="rId29"/>
    <p:sldId id="407" r:id="rId30"/>
    <p:sldId id="439" r:id="rId31"/>
    <p:sldId id="408" r:id="rId32"/>
    <p:sldId id="410" r:id="rId33"/>
    <p:sldId id="411" r:id="rId34"/>
    <p:sldId id="415" r:id="rId35"/>
    <p:sldId id="418" r:id="rId36"/>
    <p:sldId id="423" r:id="rId37"/>
    <p:sldId id="424" r:id="rId38"/>
    <p:sldId id="426"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1336" autoAdjust="0"/>
  </p:normalViewPr>
  <p:slideViewPr>
    <p:cSldViewPr>
      <p:cViewPr varScale="1">
        <p:scale>
          <a:sx n="46" d="100"/>
          <a:sy n="46" d="100"/>
        </p:scale>
        <p:origin x="1012" y="44"/>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8/26/2022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8/26/2022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There is no new HW this time.   Most likely there will be a new HW on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Next time we will apply these  equations to the K/r  potential.</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  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8/26/2022</a:t>
            </a:r>
          </a:p>
        </p:txBody>
      </p:sp>
      <p:sp>
        <p:nvSpPr>
          <p:cNvPr id="5" name="Footer Placeholder 4"/>
          <p:cNvSpPr>
            <a:spLocks noGrp="1"/>
          </p:cNvSpPr>
          <p:nvPr>
            <p:ph type="ftr" sz="quarter" idx="11"/>
          </p:nvPr>
        </p:nvSpPr>
        <p:spPr/>
        <p:txBody>
          <a:bodyPr/>
          <a:lstStyle/>
          <a:p>
            <a:r>
              <a:rPr lang="en-US"/>
              <a:t>PHY 711  Fall 2022 --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8/26/2022</a:t>
            </a:r>
          </a:p>
        </p:txBody>
      </p:sp>
      <p:sp>
        <p:nvSpPr>
          <p:cNvPr id="6" name="Footer Placeholder 5"/>
          <p:cNvSpPr>
            <a:spLocks noGrp="1"/>
          </p:cNvSpPr>
          <p:nvPr>
            <p:ph type="ftr" sz="quarter" idx="11"/>
          </p:nvPr>
        </p:nvSpPr>
        <p:spPr/>
        <p:txBody>
          <a:bodyPr/>
          <a:lstStyle/>
          <a:p>
            <a:r>
              <a:rPr lang="en-US"/>
              <a:t>PHY 711  Fall 2022 --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8/26/2022</a:t>
            </a:r>
          </a:p>
        </p:txBody>
      </p:sp>
      <p:sp>
        <p:nvSpPr>
          <p:cNvPr id="8" name="Footer Placeholder 7"/>
          <p:cNvSpPr>
            <a:spLocks noGrp="1"/>
          </p:cNvSpPr>
          <p:nvPr>
            <p:ph type="ftr" sz="quarter" idx="11"/>
          </p:nvPr>
        </p:nvSpPr>
        <p:spPr/>
        <p:txBody>
          <a:bodyPr/>
          <a:lstStyle/>
          <a:p>
            <a:r>
              <a:rPr lang="en-US"/>
              <a:t>PHY 711  Fall 2022 -- Lecture 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8/26/2022</a:t>
            </a:r>
          </a:p>
        </p:txBody>
      </p:sp>
      <p:sp>
        <p:nvSpPr>
          <p:cNvPr id="4" name="Footer Placeholder 3"/>
          <p:cNvSpPr>
            <a:spLocks noGrp="1"/>
          </p:cNvSpPr>
          <p:nvPr>
            <p:ph type="ftr" sz="quarter" idx="11"/>
          </p:nvPr>
        </p:nvSpPr>
        <p:spPr/>
        <p:txBody>
          <a:bodyPr/>
          <a:lstStyle/>
          <a:p>
            <a:r>
              <a:rPr lang="en-US"/>
              <a:t>PHY 711  Fall 2022 -- Lecture 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8/26/2022</a:t>
            </a:r>
          </a:p>
        </p:txBody>
      </p:sp>
      <p:sp>
        <p:nvSpPr>
          <p:cNvPr id="6" name="Footer Placeholder 5"/>
          <p:cNvSpPr>
            <a:spLocks noGrp="1"/>
          </p:cNvSpPr>
          <p:nvPr>
            <p:ph type="ftr" sz="quarter" idx="11"/>
          </p:nvPr>
        </p:nvSpPr>
        <p:spPr/>
        <p:txBody>
          <a:bodyPr/>
          <a:lstStyle/>
          <a:p>
            <a:r>
              <a:rPr lang="en-US"/>
              <a:t>PHY 711  Fall 2022 --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8/26/2022</a:t>
            </a:r>
          </a:p>
        </p:txBody>
      </p:sp>
      <p:sp>
        <p:nvSpPr>
          <p:cNvPr id="6" name="Footer Placeholder 5"/>
          <p:cNvSpPr>
            <a:spLocks noGrp="1"/>
          </p:cNvSpPr>
          <p:nvPr>
            <p:ph type="ftr" sz="quarter" idx="11"/>
          </p:nvPr>
        </p:nvSpPr>
        <p:spPr/>
        <p:txBody>
          <a:bodyPr/>
          <a:lstStyle/>
          <a:p>
            <a:r>
              <a:rPr lang="en-US"/>
              <a:t>PHY 711  Fall 2022 --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8/26/2022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1.bin"/><Relationship Id="rId3" Type="http://schemas.openxmlformats.org/officeDocument/2006/relationships/image" Target="../media/image10.png"/><Relationship Id="rId7" Type="http://schemas.openxmlformats.org/officeDocument/2006/relationships/oleObject" Target="../embeddings/oleObject8.bin"/><Relationship Id="rId12" Type="http://schemas.openxmlformats.org/officeDocument/2006/relationships/image" Target="../media/image14.wmf"/><Relationship Id="rId17" Type="http://schemas.openxmlformats.org/officeDocument/2006/relationships/oleObject" Target="../embeddings/oleObject13.bin"/><Relationship Id="rId2" Type="http://schemas.openxmlformats.org/officeDocument/2006/relationships/notesSlide" Target="../notesSlides/notesSlide7.xml"/><Relationship Id="rId16" Type="http://schemas.openxmlformats.org/officeDocument/2006/relationships/image" Target="../media/image16.wmf"/><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3.wmf"/><Relationship Id="rId4" Type="http://schemas.openxmlformats.org/officeDocument/2006/relationships/image" Target="../media/image6.png"/><Relationship Id="rId9" Type="http://schemas.openxmlformats.org/officeDocument/2006/relationships/oleObject" Target="../embeddings/oleObject9.bin"/><Relationship Id="rId1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5.bin"/><Relationship Id="rId12" Type="http://schemas.openxmlformats.org/officeDocument/2006/relationships/image" Target="../media/image20.w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9.emf"/><Relationship Id="rId4" Type="http://schemas.openxmlformats.org/officeDocument/2006/relationships/image" Target="../media/image12.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0.png"/><Relationship Id="rId7" Type="http://schemas.openxmlformats.org/officeDocument/2006/relationships/oleObject" Target="../embeddings/oleObject1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wmf"/><Relationship Id="rId10" Type="http://schemas.openxmlformats.org/officeDocument/2006/relationships/image" Target="../media/image22.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4.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7.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5.bin"/><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8.bin"/><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43.bin"/><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8.bin"/><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50.bin"/><Relationship Id="rId4" Type="http://schemas.openxmlformats.org/officeDocument/2006/relationships/image" Target="../media/image51.wmf"/></Relationships>
</file>

<file path=ppt/slides/_rels/slide33.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3.bin"/><Relationship Id="rId10" Type="http://schemas.openxmlformats.org/officeDocument/2006/relationships/image" Target="../media/image56.emf"/><Relationship Id="rId4" Type="http://schemas.openxmlformats.org/officeDocument/2006/relationships/image" Target="../media/image54.wmf"/><Relationship Id="rId9"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8.emf"/><Relationship Id="rId5" Type="http://schemas.openxmlformats.org/officeDocument/2006/relationships/oleObject" Target="../embeddings/oleObject57.bin"/><Relationship Id="rId4" Type="http://schemas.openxmlformats.org/officeDocument/2006/relationships/image" Target="../media/image57.emf"/></Relationships>
</file>

<file path=ppt/slides/_rels/slide3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0.wmf"/><Relationship Id="rId5" Type="http://schemas.openxmlformats.org/officeDocument/2006/relationships/oleObject" Target="../embeddings/oleObject60.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8.wmf"/><Relationship Id="rId3" Type="http://schemas.openxmlformats.org/officeDocument/2006/relationships/image" Target="../media/image63.png"/><Relationship Id="rId7" Type="http://schemas.openxmlformats.org/officeDocument/2006/relationships/image" Target="../media/image65.wmf"/><Relationship Id="rId12" Type="http://schemas.openxmlformats.org/officeDocument/2006/relationships/oleObject" Target="../embeddings/oleObject67.bin"/><Relationship Id="rId17" Type="http://schemas.openxmlformats.org/officeDocument/2006/relationships/image" Target="../media/image70.wmf"/><Relationship Id="rId2" Type="http://schemas.openxmlformats.org/officeDocument/2006/relationships/notesSlide" Target="../notesSlides/notesSlide25.xml"/><Relationship Id="rId16"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64.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6.wmf"/><Relationship Id="rId1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oleObject" Target="../embeddings/oleObject70.bin"/><Relationship Id="rId7" Type="http://schemas.openxmlformats.org/officeDocument/2006/relationships/image" Target="../media/image58.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oleObject" Target="../embeddings/oleObject71.bin"/><Relationship Id="rId5" Type="http://schemas.openxmlformats.org/officeDocument/2006/relationships/image" Target="../media/image72.png"/><Relationship Id="rId4" Type="http://schemas.openxmlformats.org/officeDocument/2006/relationships/image" Target="../media/image71.wmf"/><Relationship Id="rId9" Type="http://schemas.openxmlformats.org/officeDocument/2006/relationships/image" Target="../media/image73.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79.wmf"/><Relationship Id="rId3" Type="http://schemas.openxmlformats.org/officeDocument/2006/relationships/image" Target="../media/image74.png"/><Relationship Id="rId7" Type="http://schemas.openxmlformats.org/officeDocument/2006/relationships/image" Target="../media/image76.wmf"/><Relationship Id="rId12" Type="http://schemas.openxmlformats.org/officeDocument/2006/relationships/oleObject" Target="../embeddings/oleObject77.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74.bin"/><Relationship Id="rId11" Type="http://schemas.openxmlformats.org/officeDocument/2006/relationships/image" Target="../media/image78.wmf"/><Relationship Id="rId5" Type="http://schemas.openxmlformats.org/officeDocument/2006/relationships/image" Target="../media/image75.wmf"/><Relationship Id="rId15" Type="http://schemas.openxmlformats.org/officeDocument/2006/relationships/image" Target="../media/image80.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7.wmf"/><Relationship Id="rId14" Type="http://schemas.openxmlformats.org/officeDocument/2006/relationships/oleObject" Target="../embeddings/oleObject78.bin"/></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5.wmf"/><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76200" y="762000"/>
            <a:ext cx="8991600" cy="500136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endParaRPr lang="en-US" sz="1100" b="1" dirty="0"/>
          </a:p>
          <a:p>
            <a:pPr algn="ctr"/>
            <a:r>
              <a:rPr lang="en-US" sz="3200" b="1" dirty="0"/>
              <a:t>Notes for Lecture 3 based on Chap. 1 of F&amp;W</a:t>
            </a:r>
          </a:p>
          <a:p>
            <a:pPr algn="ctr"/>
            <a:endParaRPr lang="en-US" sz="3200" b="1" dirty="0"/>
          </a:p>
          <a:p>
            <a:pPr algn="ctr">
              <a:spcBef>
                <a:spcPts val="1200"/>
              </a:spcBef>
            </a:pPr>
            <a:r>
              <a:rPr lang="en-US" sz="3200" b="1" dirty="0">
                <a:solidFill>
                  <a:schemeClr val="folHlink"/>
                </a:solidFill>
              </a:rPr>
              <a:t>Scattering theory – Coordinate frames</a:t>
            </a:r>
          </a:p>
          <a:p>
            <a:pPr algn="ctr">
              <a:spcBef>
                <a:spcPts val="1200"/>
              </a:spcBef>
            </a:pPr>
            <a:r>
              <a:rPr lang="en-US" sz="3200" b="1" dirty="0">
                <a:solidFill>
                  <a:schemeClr val="folHlink"/>
                </a:solidFill>
              </a:rPr>
              <a:t>Center of mass and laboratory frames</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14253-9446-A133-0280-F0629FFA9252}"/>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BA340C05-DD50-F9FF-A1EC-C373DB532E6C}"/>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CD20AB97-406C-9E5F-CB8D-973F1C075469}"/>
              </a:ext>
            </a:extLst>
          </p:cNvPr>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2">
            <a:extLst>
              <a:ext uri="{FF2B5EF4-FFF2-40B4-BE49-F238E27FC236}">
                <a16:creationId xmlns:a16="http://schemas.microsoft.com/office/drawing/2014/main" id="{74F27916-43ED-6E28-FF1C-4698B3128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49" t="57953" r="38697" b="12744"/>
          <a:stretch/>
        </p:blipFill>
        <p:spPr bwMode="auto">
          <a:xfrm>
            <a:off x="1496786" y="16002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9">
            <a:extLst>
              <a:ext uri="{FF2B5EF4-FFF2-40B4-BE49-F238E27FC236}">
                <a16:creationId xmlns:a16="http://schemas.microsoft.com/office/drawing/2014/main" id="{7988E4D8-4F48-3887-20CB-2E52C0E3E34A}"/>
              </a:ext>
            </a:extLst>
          </p:cNvPr>
          <p:cNvSpPr/>
          <p:nvPr/>
        </p:nvSpPr>
        <p:spPr>
          <a:xfrm rot="13584771">
            <a:off x="4860270" y="12916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6D022F-95C7-7973-585A-F0AEBAFB4CCF}"/>
              </a:ext>
            </a:extLst>
          </p:cNvPr>
          <p:cNvSpPr txBox="1"/>
          <p:nvPr/>
        </p:nvSpPr>
        <p:spPr>
          <a:xfrm>
            <a:off x="457200" y="136525"/>
            <a:ext cx="8153400" cy="830997"/>
          </a:xfrm>
          <a:prstGeom prst="rect">
            <a:avLst/>
          </a:prstGeom>
          <a:noFill/>
        </p:spPr>
        <p:txBody>
          <a:bodyPr wrap="square" rtlCol="0">
            <a:spAutoFit/>
          </a:bodyPr>
          <a:lstStyle/>
          <a:p>
            <a:r>
              <a:rPr lang="en-US" sz="2400" dirty="0">
                <a:latin typeface="+mj-lt"/>
              </a:rPr>
              <a:t>Elaboration on how we know that</a:t>
            </a:r>
            <a:r>
              <a:rPr lang="en-US" sz="2400" i="1" dirty="0">
                <a:latin typeface="+mj-lt"/>
              </a:rPr>
              <a:t> b </a:t>
            </a:r>
            <a:r>
              <a:rPr lang="en-US" sz="2400" i="1" dirty="0" err="1">
                <a:latin typeface="+mj-lt"/>
              </a:rPr>
              <a:t>db</a:t>
            </a:r>
            <a:r>
              <a:rPr lang="en-US" sz="2400" i="1" dirty="0">
                <a:latin typeface="+mj-lt"/>
              </a:rPr>
              <a:t> </a:t>
            </a:r>
            <a:r>
              <a:rPr lang="en-US" sz="2400" i="1" dirty="0" err="1">
                <a:latin typeface="+mj-lt"/>
              </a:rPr>
              <a:t>d</a:t>
            </a:r>
            <a:r>
              <a:rPr lang="en-US" sz="2400" i="1" dirty="0" err="1">
                <a:latin typeface="Symbol" panose="05050102010706020507" pitchFamily="18" charset="2"/>
              </a:rPr>
              <a:t>f</a:t>
            </a:r>
            <a:r>
              <a:rPr lang="en-US" sz="2400" i="1" dirty="0">
                <a:latin typeface="+mj-lt"/>
              </a:rPr>
              <a:t> </a:t>
            </a:r>
            <a:r>
              <a:rPr lang="en-US" sz="2400" dirty="0">
                <a:latin typeface="+mj-lt"/>
              </a:rPr>
              <a:t>is the relevant piece of beam ending up in our detector?</a:t>
            </a:r>
          </a:p>
        </p:txBody>
      </p:sp>
      <p:sp>
        <p:nvSpPr>
          <p:cNvPr id="8" name="TextBox 7">
            <a:extLst>
              <a:ext uri="{FF2B5EF4-FFF2-40B4-BE49-F238E27FC236}">
                <a16:creationId xmlns:a16="http://schemas.microsoft.com/office/drawing/2014/main" id="{E60DD5A4-5D63-E066-4BDA-36DDCDE38DE5}"/>
              </a:ext>
            </a:extLst>
          </p:cNvPr>
          <p:cNvSpPr txBox="1"/>
          <p:nvPr/>
        </p:nvSpPr>
        <p:spPr>
          <a:xfrm>
            <a:off x="443344" y="4790896"/>
            <a:ext cx="8700655" cy="1569660"/>
          </a:xfrm>
          <a:prstGeom prst="rect">
            <a:avLst/>
          </a:prstGeom>
          <a:noFill/>
        </p:spPr>
        <p:txBody>
          <a:bodyPr wrap="square" rtlCol="0">
            <a:spAutoFit/>
          </a:bodyPr>
          <a:lstStyle/>
          <a:p>
            <a:r>
              <a:rPr lang="en-US" sz="2400" dirty="0">
                <a:latin typeface="+mj-lt"/>
              </a:rPr>
              <a:t>Comment:   The interaction potential will determine the detailed shape of the particle trajectory which we can express as </a:t>
            </a:r>
            <a:r>
              <a:rPr lang="en-US" sz="2400" i="1" dirty="0">
                <a:latin typeface="+mj-lt"/>
              </a:rPr>
              <a:t>r(</a:t>
            </a:r>
            <a:r>
              <a:rPr lang="en-US" sz="2400" i="1" dirty="0">
                <a:latin typeface="Symbol" panose="05050102010706020507" pitchFamily="18" charset="2"/>
              </a:rPr>
              <a:t>q</a:t>
            </a:r>
            <a:r>
              <a:rPr lang="en-US" sz="2400" i="1" dirty="0">
                <a:latin typeface="+mj-lt"/>
              </a:rPr>
              <a:t>) ,   </a:t>
            </a:r>
            <a:r>
              <a:rPr lang="en-US" sz="2400" dirty="0">
                <a:latin typeface="+mj-lt"/>
              </a:rPr>
              <a:t>which in principle can be related to the impact parameter as a function of scattering angle </a:t>
            </a:r>
            <a:r>
              <a:rPr lang="en-US" sz="2400" i="1" dirty="0">
                <a:latin typeface="+mj-lt"/>
              </a:rPr>
              <a:t>b(</a:t>
            </a:r>
            <a:r>
              <a:rPr lang="en-US" sz="2400" i="1" dirty="0">
                <a:latin typeface="Symbol" panose="05050102010706020507" pitchFamily="18" charset="2"/>
              </a:rPr>
              <a:t>q</a:t>
            </a:r>
            <a:r>
              <a:rPr lang="en-US" sz="2400" i="1" dirty="0">
                <a:latin typeface="+mj-lt"/>
              </a:rPr>
              <a:t>). </a:t>
            </a:r>
          </a:p>
        </p:txBody>
      </p:sp>
    </p:spTree>
    <p:extLst>
      <p:ext uri="{BB962C8B-B14F-4D97-AF65-F5344CB8AC3E}">
        <p14:creationId xmlns:p14="http://schemas.microsoft.com/office/powerpoint/2010/main" val="197138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7" imgW="914400" imgH="198720" progId="Equation.DSMT4">
                  <p:embed/>
                </p:oleObj>
              </mc:Choice>
              <mc:Fallback>
                <p:oleObj name="Equation" r:id="rId17"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8/26/2022</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12" name="Object 11"/>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0" name=""/>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0" name=""/>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0" name=""/>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0" name=""/>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712800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
        <p:nvSpPr>
          <p:cNvPr id="11" name="TextBox 10">
            <a:extLst>
              <a:ext uri="{FF2B5EF4-FFF2-40B4-BE49-F238E27FC236}">
                <a16:creationId xmlns:a16="http://schemas.microsoft.com/office/drawing/2014/main" id="{F1601F80-C671-448B-B362-0761C63F13B5}"/>
              </a:ext>
            </a:extLst>
          </p:cNvPr>
          <p:cNvSpPr txBox="1"/>
          <p:nvPr/>
        </p:nvSpPr>
        <p:spPr>
          <a:xfrm>
            <a:off x="2206213" y="2161004"/>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DE734F6F-9C14-4C31-86C7-F3B86AEDEC7E}"/>
              </a:ext>
            </a:extLst>
          </p:cNvPr>
          <p:cNvSpPr txBox="1"/>
          <p:nvPr/>
        </p:nvSpPr>
        <p:spPr>
          <a:xfrm>
            <a:off x="3886202" y="2530127"/>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cxnSp>
        <p:nvCxnSpPr>
          <p:cNvPr id="14" name="Straight Arrow Connector 13">
            <a:extLst>
              <a:ext uri="{FF2B5EF4-FFF2-40B4-BE49-F238E27FC236}">
                <a16:creationId xmlns:a16="http://schemas.microsoft.com/office/drawing/2014/main" id="{E5E58424-EE0C-4321-9BEF-25674B52A61F}"/>
              </a:ext>
            </a:extLst>
          </p:cNvPr>
          <p:cNvCxnSpPr>
            <a:stCxn id="6" idx="0"/>
          </p:cNvCxnSpPr>
          <p:nvPr/>
        </p:nvCxnSpPr>
        <p:spPr>
          <a:xfrm flipH="1" flipV="1">
            <a:off x="2650469" y="1527175"/>
            <a:ext cx="130831" cy="301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C908C-6912-44AC-9ABB-E901A5D3C80B}"/>
              </a:ext>
            </a:extLst>
          </p:cNvPr>
          <p:cNvCxnSpPr>
            <a:cxnSpLocks/>
          </p:cNvCxnSpPr>
          <p:nvPr/>
        </p:nvCxnSpPr>
        <p:spPr>
          <a:xfrm>
            <a:off x="4987506" y="2552700"/>
            <a:ext cx="498894" cy="1597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7065A0-54DB-464B-B947-F7D8962752FB}"/>
              </a:ext>
            </a:extLst>
          </p:cNvPr>
          <p:cNvSpPr txBox="1"/>
          <p:nvPr/>
        </p:nvSpPr>
        <p:spPr>
          <a:xfrm>
            <a:off x="2667000" y="13671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1</a:t>
            </a:r>
            <a:endParaRPr lang="en-US" sz="2400" b="1" dirty="0">
              <a:solidFill>
                <a:srgbClr val="00B050"/>
              </a:solidFill>
              <a:latin typeface="+mj-lt"/>
            </a:endParaRPr>
          </a:p>
        </p:txBody>
      </p:sp>
      <p:sp>
        <p:nvSpPr>
          <p:cNvPr id="25" name="TextBox 24">
            <a:extLst>
              <a:ext uri="{FF2B5EF4-FFF2-40B4-BE49-F238E27FC236}">
                <a16:creationId xmlns:a16="http://schemas.microsoft.com/office/drawing/2014/main" id="{1A228600-6EBB-4BB6-B822-961A68508F89}"/>
              </a:ext>
            </a:extLst>
          </p:cNvPr>
          <p:cNvSpPr txBox="1"/>
          <p:nvPr/>
        </p:nvSpPr>
        <p:spPr>
          <a:xfrm>
            <a:off x="5257805" y="25863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2</a:t>
            </a:r>
            <a:endParaRPr lang="en-US" sz="2400" b="1" dirty="0">
              <a:solidFill>
                <a:srgbClr val="00B050"/>
              </a:solidFill>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name="Equation" r:id="rId3" imgW="2717640" imgH="736560" progId="Equation.DSMT4">
                  <p:embed/>
                </p:oleObj>
              </mc:Choice>
              <mc:Fallback>
                <p:oleObj name="Equation" r:id="rId3" imgW="2717640" imgH="736560" progId="Equation.DSMT4">
                  <p:embed/>
                  <p:pic>
                    <p:nvPicPr>
                      <p:cNvPr id="0" name=""/>
                      <p:cNvPicPr>
                        <a:picLocks noChangeAspect="1" noChangeArrowheads="1"/>
                      </p:cNvPicPr>
                      <p:nvPr/>
                    </p:nvPicPr>
                    <p:blipFill>
                      <a:blip r:embed="rId4"/>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name="Equation" r:id="rId5" imgW="3085920" imgH="1244520" progId="Equation.DSMT4">
                  <p:embed/>
                </p:oleObj>
              </mc:Choice>
              <mc:Fallback>
                <p:oleObj name="Equation" r:id="rId5" imgW="3085920" imgH="1244520" progId="Equation.DSMT4">
                  <p:embed/>
                  <p:pic>
                    <p:nvPicPr>
                      <p:cNvPr id="0" name=""/>
                      <p:cNvPicPr/>
                      <p:nvPr/>
                    </p:nvPicPr>
                    <p:blipFill>
                      <a:blip r:embed="rId6"/>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name="Equation" r:id="rId7" imgW="1054080" imgH="393480" progId="Equation.DSMT4">
                  <p:embed/>
                </p:oleObj>
              </mc:Choice>
              <mc:Fallback>
                <p:oleObj name="Equation" r:id="rId7" imgW="1054080" imgH="393480" progId="Equation.DSMT4">
                  <p:embed/>
                  <p:pic>
                    <p:nvPicPr>
                      <p:cNvPr id="0" name=""/>
                      <p:cNvPicPr/>
                      <p:nvPr/>
                    </p:nvPicPr>
                    <p:blipFill>
                      <a:blip r:embed="rId8"/>
                      <a:stretch>
                        <a:fillRect/>
                      </a:stretch>
                    </p:blipFill>
                    <p:spPr>
                      <a:xfrm>
                        <a:off x="6553200" y="2762201"/>
                        <a:ext cx="1812393" cy="67691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42BA975-1575-D6F3-3BD0-C61E019A5310}"/>
              </a:ext>
            </a:extLst>
          </p:cNvPr>
          <p:cNvSpPr txBox="1"/>
          <p:nvPr/>
        </p:nvSpPr>
        <p:spPr>
          <a:xfrm>
            <a:off x="4419600" y="5181600"/>
            <a:ext cx="4495800" cy="1200329"/>
          </a:xfrm>
          <a:prstGeom prst="rect">
            <a:avLst/>
          </a:prstGeom>
          <a:noFill/>
        </p:spPr>
        <p:txBody>
          <a:bodyPr wrap="square" rtlCol="0">
            <a:spAutoFit/>
          </a:bodyPr>
          <a:lstStyle/>
          <a:p>
            <a:r>
              <a:rPr lang="en-US" sz="2400" dirty="0">
                <a:latin typeface="+mj-lt"/>
              </a:rPr>
              <a:t>Why do this?    We need to make the mathematics </a:t>
            </a:r>
            <a:r>
              <a:rPr lang="en-US" sz="2400" dirty="0" err="1">
                <a:latin typeface="+mj-lt"/>
              </a:rPr>
              <a:t>tractible</a:t>
            </a:r>
            <a:r>
              <a:rPr lang="en-US" sz="2400" dirty="0">
                <a:latin typeface="+mj-lt"/>
              </a:rPr>
              <a:t>… </a:t>
            </a:r>
          </a:p>
        </p:txBody>
      </p:sp>
    </p:spTree>
    <p:extLst>
      <p:ext uri="{BB962C8B-B14F-4D97-AF65-F5344CB8AC3E}">
        <p14:creationId xmlns:p14="http://schemas.microsoft.com/office/powerpoint/2010/main" val="214733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name="Equation" r:id="rId3" imgW="3479760" imgH="736560" progId="Equation.DSMT4">
                  <p:embed/>
                </p:oleObj>
              </mc:Choice>
              <mc:Fallback>
                <p:oleObj name="Equation" r:id="rId3" imgW="3479760" imgH="736560" progId="Equation.DSMT4">
                  <p:embed/>
                  <p:pic>
                    <p:nvPicPr>
                      <p:cNvPr id="0" name=""/>
                      <p:cNvPicPr/>
                      <p:nvPr/>
                    </p:nvPicPr>
                    <p:blipFill>
                      <a:blip r:embed="rId4"/>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name="Equation" r:id="rId5" imgW="2882880" imgH="393480" progId="Equation.DSMT4">
                  <p:embed/>
                </p:oleObj>
              </mc:Choice>
              <mc:Fallback>
                <p:oleObj name="Equation" r:id="rId5" imgW="2882880" imgH="393480" progId="Equation.DSMT4">
                  <p:embed/>
                  <p:pic>
                    <p:nvPicPr>
                      <p:cNvPr id="0" name=""/>
                      <p:cNvPicPr/>
                      <p:nvPr/>
                    </p:nvPicPr>
                    <p:blipFill>
                      <a:blip r:embed="rId6"/>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name="Equation" r:id="rId7" imgW="2755800" imgH="457200" progId="Equation.DSMT4">
                  <p:embed/>
                </p:oleObj>
              </mc:Choice>
              <mc:Fallback>
                <p:oleObj name="Equation" r:id="rId7" imgW="2755800" imgH="457200" progId="Equation.DSMT4">
                  <p:embed/>
                  <p:pic>
                    <p:nvPicPr>
                      <p:cNvPr id="0" name=""/>
                      <p:cNvPicPr/>
                      <p:nvPr/>
                    </p:nvPicPr>
                    <p:blipFill>
                      <a:blip r:embed="rId8"/>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name="Equation" r:id="rId9" imgW="2654280" imgH="660240" progId="Equation.DSMT4">
                  <p:embed/>
                </p:oleObj>
              </mc:Choice>
              <mc:Fallback>
                <p:oleObj name="Equation" r:id="rId9" imgW="2654280" imgH="660240" progId="Equation.DSMT4">
                  <p:embed/>
                  <p:pic>
                    <p:nvPicPr>
                      <p:cNvPr id="0" name=""/>
                      <p:cNvPicPr/>
                      <p:nvPr/>
                    </p:nvPicPr>
                    <p:blipFill>
                      <a:blip r:embed="rId10"/>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180550" y="4132890"/>
            <a:ext cx="4929246" cy="3046988"/>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r>
              <a:rPr lang="en-US" sz="2400" dirty="0"/>
              <a:t> We also generally assume that the interaction between particle and target </a:t>
            </a:r>
            <a:r>
              <a:rPr lang="en-US" sz="2400" i="1" dirty="0"/>
              <a:t>V(r)</a:t>
            </a:r>
            <a:r>
              <a:rPr lang="en-US" sz="2400" dirty="0"/>
              <a:t> conserves energy and angular momentum.</a:t>
            </a:r>
          </a:p>
          <a:p>
            <a:endParaRPr lang="en-US" sz="2400" dirty="0">
              <a:latin typeface="+mj-lt"/>
            </a:endParaRP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9FF66-9F8D-3768-86B5-62C50B9A3006}"/>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28323EEF-55E0-A153-3652-36F134EE4073}"/>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8E4F621E-64E5-8800-76E5-7F884EBB600A}"/>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05F387FD-AA9F-4EAE-5DA3-0A61F9747A75}"/>
              </a:ext>
            </a:extLst>
          </p:cNvPr>
          <p:cNvSpPr txBox="1"/>
          <p:nvPr/>
        </p:nvSpPr>
        <p:spPr>
          <a:xfrm>
            <a:off x="228600" y="115743"/>
            <a:ext cx="8458200" cy="6370975"/>
          </a:xfrm>
          <a:prstGeom prst="rect">
            <a:avLst/>
          </a:prstGeom>
          <a:noFill/>
        </p:spPr>
        <p:txBody>
          <a:bodyPr wrap="square" rtlCol="0">
            <a:spAutoFit/>
          </a:bodyPr>
          <a:lstStyle/>
          <a:p>
            <a:r>
              <a:rPr lang="en-US" sz="2400" b="1" dirty="0">
                <a:latin typeface="+mj-lt"/>
              </a:rPr>
              <a:t>Your questions  --</a:t>
            </a:r>
          </a:p>
          <a:p>
            <a:endParaRPr lang="en-US" sz="2400" b="1" dirty="0">
              <a:latin typeface="+mj-lt"/>
            </a:endParaRPr>
          </a:p>
          <a:p>
            <a:r>
              <a:rPr lang="en-US" sz="2400" b="1" dirty="0">
                <a:latin typeface="+mj-lt"/>
              </a:rPr>
              <a:t>From Evan </a:t>
            </a:r>
            <a:r>
              <a:rPr lang="en-US" sz="2400" dirty="0">
                <a:latin typeface="+mj-lt"/>
              </a:rPr>
              <a:t>-- </a:t>
            </a:r>
            <a:r>
              <a:rPr lang="en-US" sz="2400" b="0" i="0" dirty="0">
                <a:solidFill>
                  <a:srgbClr val="222222"/>
                </a:solidFill>
                <a:effectLst/>
                <a:latin typeface="Arial" panose="020B0604020202020204" pitchFamily="34" charset="0"/>
              </a:rPr>
              <a:t>On slide 17, it is mentioned that we only need to consider what is happening before and after the collision. Why is it that we can ignore what is happening during the collision (the intermediate)? Is it because we have already accounted for this when considering what is happening after the collision?</a:t>
            </a:r>
          </a:p>
          <a:p>
            <a:endParaRPr lang="en-US" sz="2400" dirty="0">
              <a:solidFill>
                <a:srgbClr val="222222"/>
              </a:solidFill>
              <a:latin typeface="Arial" panose="020B0604020202020204" pitchFamily="34" charset="0"/>
            </a:endParaRPr>
          </a:p>
          <a:p>
            <a:r>
              <a:rPr lang="en-US" sz="2400" b="1" dirty="0">
                <a:solidFill>
                  <a:srgbClr val="222222"/>
                </a:solidFill>
                <a:latin typeface="Arial" panose="020B0604020202020204" pitchFamily="34" charset="0"/>
              </a:rPr>
              <a:t>From </a:t>
            </a:r>
            <a:r>
              <a:rPr lang="en-US" sz="2400" b="1" dirty="0" err="1">
                <a:solidFill>
                  <a:srgbClr val="222222"/>
                </a:solidFill>
                <a:latin typeface="Arial" panose="020B0604020202020204" pitchFamily="34" charset="0"/>
              </a:rPr>
              <a:t>Zezong</a:t>
            </a:r>
            <a:r>
              <a:rPr lang="en-US" sz="2400" b="1" dirty="0">
                <a:solidFill>
                  <a:srgbClr val="222222"/>
                </a:solidFill>
                <a:latin typeface="Arial" panose="020B0604020202020204" pitchFamily="34" charset="0"/>
              </a:rPr>
              <a:t> </a:t>
            </a:r>
            <a:r>
              <a:rPr lang="en-US" sz="2400" dirty="0">
                <a:solidFill>
                  <a:srgbClr val="222222"/>
                </a:solidFill>
                <a:latin typeface="Arial" panose="020B0604020202020204" pitchFamily="34" charset="0"/>
              </a:rPr>
              <a:t>-- </a:t>
            </a:r>
            <a:r>
              <a:rPr lang="en-US" sz="2400" b="0" i="0" dirty="0">
                <a:solidFill>
                  <a:srgbClr val="222222"/>
                </a:solidFill>
                <a:effectLst/>
                <a:latin typeface="Arial" panose="020B0604020202020204" pitchFamily="34" charset="0"/>
              </a:rPr>
              <a:t>I am still a bit confused about why </a:t>
            </a:r>
            <a:r>
              <a:rPr lang="en-US" sz="2400" b="0" i="0" dirty="0" err="1">
                <a:solidFill>
                  <a:srgbClr val="222222"/>
                </a:solidFill>
                <a:effectLst/>
                <a:latin typeface="Arial" panose="020B0604020202020204" pitchFamily="34" charset="0"/>
              </a:rPr>
              <a:t>Vcm</a:t>
            </a:r>
            <a:r>
              <a:rPr lang="en-US" sz="2400" b="0" i="0" dirty="0">
                <a:solidFill>
                  <a:srgbClr val="222222"/>
                </a:solidFill>
                <a:effectLst/>
                <a:latin typeface="Arial" panose="020B0604020202020204" pitchFamily="34" charset="0"/>
              </a:rPr>
              <a:t>/V1=m1/m2 for elastic scattering when deriving the expression of tan theta.</a:t>
            </a:r>
          </a:p>
          <a:p>
            <a:endParaRPr lang="en-US" sz="2400" dirty="0">
              <a:solidFill>
                <a:srgbClr val="222222"/>
              </a:solidFill>
              <a:latin typeface="Arial" panose="020B0604020202020204" pitchFamily="34" charset="0"/>
            </a:endParaRPr>
          </a:p>
          <a:p>
            <a:r>
              <a:rPr lang="en-US" sz="2400" b="1" dirty="0">
                <a:solidFill>
                  <a:srgbClr val="222222"/>
                </a:solidFill>
                <a:latin typeface="Arial" panose="020B0604020202020204" pitchFamily="34" charset="0"/>
              </a:rPr>
              <a:t>From Sam </a:t>
            </a:r>
            <a:r>
              <a:rPr lang="en-US" sz="2400" dirty="0">
                <a:solidFill>
                  <a:srgbClr val="222222"/>
                </a:solidFill>
                <a:latin typeface="Arial" panose="020B0604020202020204" pitchFamily="34" charset="0"/>
              </a:rPr>
              <a:t>-- </a:t>
            </a:r>
            <a:r>
              <a:rPr lang="en-US" sz="2400" b="0" i="0" dirty="0">
                <a:solidFill>
                  <a:srgbClr val="222222"/>
                </a:solidFill>
                <a:effectLst/>
                <a:latin typeface="Arial" panose="020B0604020202020204" pitchFamily="34" charset="0"/>
              </a:rPr>
              <a:t>What exactly is the physical explanation of the term mu that occurs in the center of mass FOR?  is it to account for movement that doesn't change the center of mass? I remember using it but can't remember why it exists.</a:t>
            </a:r>
            <a:endParaRPr lang="en-US" sz="2400" dirty="0">
              <a:latin typeface="+mj-lt"/>
            </a:endParaRPr>
          </a:p>
        </p:txBody>
      </p:sp>
    </p:spTree>
    <p:extLst>
      <p:ext uri="{BB962C8B-B14F-4D97-AF65-F5344CB8AC3E}">
        <p14:creationId xmlns:p14="http://schemas.microsoft.com/office/powerpoint/2010/main" val="376016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564E-BCFC-44EF-80C5-3559048B5384}"/>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E0C638E3-0FC6-4982-8BBD-728CD45872CB}"/>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76EB0443-0DC2-4C22-9F0D-E2F9EA29667C}"/>
              </a:ext>
            </a:extLst>
          </p:cNvPr>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a:extLst>
              <a:ext uri="{FF2B5EF4-FFF2-40B4-BE49-F238E27FC236}">
                <a16:creationId xmlns:a16="http://schemas.microsoft.com/office/drawing/2014/main" id="{1874EA3C-2B5A-4E67-BD3A-5786195AA6BB}"/>
              </a:ext>
            </a:extLst>
          </p:cNvPr>
          <p:cNvSpPr txBox="1"/>
          <p:nvPr/>
        </p:nvSpPr>
        <p:spPr>
          <a:xfrm>
            <a:off x="685800" y="457200"/>
            <a:ext cx="7086600" cy="830997"/>
          </a:xfrm>
          <a:prstGeom prst="rect">
            <a:avLst/>
          </a:prstGeom>
          <a:noFill/>
        </p:spPr>
        <p:txBody>
          <a:bodyPr wrap="square" rtlCol="0">
            <a:spAutoFit/>
          </a:bodyPr>
          <a:lstStyle/>
          <a:p>
            <a:r>
              <a:rPr lang="en-US" sz="2400" dirty="0">
                <a:latin typeface="+mj-lt"/>
              </a:rPr>
              <a:t>Comment:   The impact parameter </a:t>
            </a:r>
            <a:r>
              <a:rPr lang="en-US" sz="2400" i="1" dirty="0">
                <a:latin typeface="+mj-lt"/>
              </a:rPr>
              <a:t>b</a:t>
            </a:r>
            <a:r>
              <a:rPr lang="en-US" sz="2400" dirty="0">
                <a:latin typeface="+mj-lt"/>
              </a:rPr>
              <a:t> is a useful concept in the general case.</a:t>
            </a:r>
          </a:p>
        </p:txBody>
      </p:sp>
      <p:graphicFrame>
        <p:nvGraphicFramePr>
          <p:cNvPr id="6" name="Object 5">
            <a:extLst>
              <a:ext uri="{FF2B5EF4-FFF2-40B4-BE49-F238E27FC236}">
                <a16:creationId xmlns:a16="http://schemas.microsoft.com/office/drawing/2014/main" id="{4BAE88DC-73E0-46D9-AC60-ABCBC99220DA}"/>
              </a:ext>
            </a:extLst>
          </p:cNvPr>
          <p:cNvGraphicFramePr>
            <a:graphicFrameLocks noChangeAspect="1"/>
          </p:cNvGraphicFramePr>
          <p:nvPr>
            <p:extLst>
              <p:ext uri="{D42A27DB-BD31-4B8C-83A1-F6EECF244321}">
                <p14:modId xmlns:p14="http://schemas.microsoft.com/office/powerpoint/2010/main" val="1699350091"/>
              </p:ext>
            </p:extLst>
          </p:nvPr>
        </p:nvGraphicFramePr>
        <p:xfrm>
          <a:off x="868225" y="1421296"/>
          <a:ext cx="6900862" cy="2228850"/>
        </p:xfrm>
        <a:graphic>
          <a:graphicData uri="http://schemas.openxmlformats.org/presentationml/2006/ole">
            <mc:AlternateContent xmlns:mc="http://schemas.openxmlformats.org/markup-compatibility/2006">
              <mc:Choice xmlns:v="urn:schemas-microsoft-com:vml" Requires="v">
                <p:oleObj name="Equation" r:id="rId2" imgW="2831760" imgH="914400" progId="Equation.DSMT4">
                  <p:embed/>
                </p:oleObj>
              </mc:Choice>
              <mc:Fallback>
                <p:oleObj name="Equation" r:id="rId2" imgW="2831760" imgH="914400" progId="Equation.DSMT4">
                  <p:embed/>
                  <p:pic>
                    <p:nvPicPr>
                      <p:cNvPr id="10" name="Object 9"/>
                      <p:cNvPicPr/>
                      <p:nvPr/>
                    </p:nvPicPr>
                    <p:blipFill>
                      <a:blip r:embed="rId3"/>
                      <a:stretch>
                        <a:fillRect/>
                      </a:stretch>
                    </p:blipFill>
                    <p:spPr>
                      <a:xfrm>
                        <a:off x="868225" y="1421296"/>
                        <a:ext cx="6900862" cy="2228850"/>
                      </a:xfrm>
                      <a:prstGeom prst="rect">
                        <a:avLst/>
                      </a:prstGeom>
                    </p:spPr>
                  </p:pic>
                </p:oleObj>
              </mc:Fallback>
            </mc:AlternateContent>
          </a:graphicData>
        </a:graphic>
      </p:graphicFrame>
      <p:sp>
        <p:nvSpPr>
          <p:cNvPr id="7" name="Left Brace 6">
            <a:extLst>
              <a:ext uri="{FF2B5EF4-FFF2-40B4-BE49-F238E27FC236}">
                <a16:creationId xmlns:a16="http://schemas.microsoft.com/office/drawing/2014/main" id="{C4928ED6-93AD-49EB-AA6B-E9E33BE28BD2}"/>
              </a:ext>
            </a:extLst>
          </p:cNvPr>
          <p:cNvSpPr/>
          <p:nvPr/>
        </p:nvSpPr>
        <p:spPr>
          <a:xfrm rot="16200000">
            <a:off x="2781300" y="1572842"/>
            <a:ext cx="457200" cy="2209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0DE1085-D65D-464E-B196-3753DBE8848C}"/>
              </a:ext>
            </a:extLst>
          </p:cNvPr>
          <p:cNvSpPr/>
          <p:nvPr/>
        </p:nvSpPr>
        <p:spPr>
          <a:xfrm rot="16200000">
            <a:off x="5980043" y="1200564"/>
            <a:ext cx="457200" cy="31208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D98EFC33-03D3-4554-B5B4-FAFD30E517D8}"/>
              </a:ext>
            </a:extLst>
          </p:cNvPr>
          <p:cNvGraphicFramePr>
            <a:graphicFrameLocks noChangeAspect="1"/>
          </p:cNvGraphicFramePr>
          <p:nvPr>
            <p:extLst>
              <p:ext uri="{D42A27DB-BD31-4B8C-83A1-F6EECF244321}">
                <p14:modId xmlns:p14="http://schemas.microsoft.com/office/powerpoint/2010/main" val="2302085837"/>
              </p:ext>
            </p:extLst>
          </p:nvPr>
        </p:nvGraphicFramePr>
        <p:xfrm>
          <a:off x="1434961" y="4154004"/>
          <a:ext cx="4810125" cy="1282700"/>
        </p:xfrm>
        <a:graphic>
          <a:graphicData uri="http://schemas.openxmlformats.org/presentationml/2006/ole">
            <mc:AlternateContent xmlns:mc="http://schemas.openxmlformats.org/markup-compatibility/2006">
              <mc:Choice xmlns:v="urn:schemas-microsoft-com:vml" Requires="v">
                <p:oleObj name="Equation" r:id="rId4" imgW="1714320" imgH="457200" progId="Equation.DSMT4">
                  <p:embed/>
                </p:oleObj>
              </mc:Choice>
              <mc:Fallback>
                <p:oleObj name="Equation" r:id="rId4" imgW="1714320" imgH="457200" progId="Equation.DSMT4">
                  <p:embed/>
                  <p:pic>
                    <p:nvPicPr>
                      <p:cNvPr id="0" name=""/>
                      <p:cNvPicPr/>
                      <p:nvPr/>
                    </p:nvPicPr>
                    <p:blipFill>
                      <a:blip r:embed="rId5"/>
                      <a:stretch>
                        <a:fillRect/>
                      </a:stretch>
                    </p:blipFill>
                    <p:spPr>
                      <a:xfrm>
                        <a:off x="1434961" y="4154004"/>
                        <a:ext cx="4810125" cy="1282700"/>
                      </a:xfrm>
                      <a:prstGeom prst="rect">
                        <a:avLst/>
                      </a:prstGeom>
                    </p:spPr>
                  </p:pic>
                </p:oleObj>
              </mc:Fallback>
            </mc:AlternateContent>
          </a:graphicData>
        </a:graphic>
      </p:graphicFrame>
    </p:spTree>
    <p:extLst>
      <p:ext uri="{BB962C8B-B14F-4D97-AF65-F5344CB8AC3E}">
        <p14:creationId xmlns:p14="http://schemas.microsoft.com/office/powerpoint/2010/main" val="255647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0801A-A79B-4BDC-B2D9-8F33EEC61623}"/>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CC1A3FB1-EEC6-4762-887D-7CF10A62E8DA}"/>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54FE5208-3F6A-4F61-B74E-F874A6FBDB77}"/>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4048B7CE-BA8A-4521-A37D-C5C4D0755CF6}"/>
              </a:ext>
            </a:extLst>
          </p:cNvPr>
          <p:cNvSpPr txBox="1"/>
          <p:nvPr/>
        </p:nvSpPr>
        <p:spPr>
          <a:xfrm>
            <a:off x="457200" y="228600"/>
            <a:ext cx="8534400" cy="3046988"/>
          </a:xfrm>
          <a:prstGeom prst="rect">
            <a:avLst/>
          </a:prstGeom>
          <a:noFill/>
        </p:spPr>
        <p:txBody>
          <a:bodyPr wrap="square" rtlCol="0">
            <a:spAutoFit/>
          </a:bodyPr>
          <a:lstStyle/>
          <a:p>
            <a:r>
              <a:rPr lang="en-US" sz="2400" dirty="0"/>
              <a:t>In what situations do particles undergo inelastic scattering, rather than elastic scattering?</a:t>
            </a:r>
          </a:p>
          <a:p>
            <a:endParaRPr lang="en-US" sz="2400" dirty="0">
              <a:latin typeface="+mj-lt"/>
            </a:endParaRPr>
          </a:p>
          <a:p>
            <a:r>
              <a:rPr lang="en-US" sz="2400" dirty="0">
                <a:latin typeface="+mj-lt"/>
              </a:rPr>
              <a:t>Comment – elastic scattering means </a:t>
            </a:r>
            <a:r>
              <a:rPr lang="en-US" sz="2400" dirty="0" err="1">
                <a:latin typeface="+mj-lt"/>
              </a:rPr>
              <a:t>E</a:t>
            </a:r>
            <a:r>
              <a:rPr lang="en-US" sz="2400" baseline="-25000" dirty="0" err="1">
                <a:latin typeface="+mj-lt"/>
              </a:rPr>
              <a:t>initial</a:t>
            </a:r>
            <a:r>
              <a:rPr lang="en-US" sz="2400" dirty="0">
                <a:latin typeface="+mj-lt"/>
              </a:rPr>
              <a:t>=</a:t>
            </a:r>
            <a:r>
              <a:rPr lang="en-US" sz="2400" dirty="0" err="1">
                <a:latin typeface="+mj-lt"/>
              </a:rPr>
              <a:t>E</a:t>
            </a:r>
            <a:r>
              <a:rPr lang="en-US" sz="2400" baseline="-25000" dirty="0" err="1">
                <a:latin typeface="+mj-lt"/>
              </a:rPr>
              <a:t>final</a:t>
            </a:r>
            <a:endParaRPr lang="en-US" sz="2400" dirty="0">
              <a:latin typeface="+mj-lt"/>
            </a:endParaRPr>
          </a:p>
          <a:p>
            <a:endParaRPr lang="en-US" sz="2400" dirty="0">
              <a:latin typeface="+mj-lt"/>
            </a:endParaRPr>
          </a:p>
          <a:p>
            <a:r>
              <a:rPr lang="en-US" sz="2400" dirty="0">
                <a:latin typeface="+mj-lt"/>
              </a:rPr>
              <a:t>Typically, elastic scattering occurs when two fundamental particles interact (as long as the final kinetic energy of both particles is taken into account).</a:t>
            </a:r>
          </a:p>
        </p:txBody>
      </p:sp>
      <p:pic>
        <p:nvPicPr>
          <p:cNvPr id="7" name="Picture 6">
            <a:extLst>
              <a:ext uri="{FF2B5EF4-FFF2-40B4-BE49-F238E27FC236}">
                <a16:creationId xmlns:a16="http://schemas.microsoft.com/office/drawing/2014/main" id="{7EFB8CF2-11F2-4795-9A51-C8325A4A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74566"/>
            <a:ext cx="3121152" cy="2081784"/>
          </a:xfrm>
          <a:prstGeom prst="rect">
            <a:avLst/>
          </a:prstGeom>
        </p:spPr>
      </p:pic>
      <p:sp>
        <p:nvSpPr>
          <p:cNvPr id="8" name="TextBox 7">
            <a:extLst>
              <a:ext uri="{FF2B5EF4-FFF2-40B4-BE49-F238E27FC236}">
                <a16:creationId xmlns:a16="http://schemas.microsoft.com/office/drawing/2014/main" id="{C159055E-4DEC-4FE7-A687-F341C50664D7}"/>
              </a:ext>
            </a:extLst>
          </p:cNvPr>
          <p:cNvSpPr txBox="1"/>
          <p:nvPr/>
        </p:nvSpPr>
        <p:spPr>
          <a:xfrm>
            <a:off x="74676" y="3812901"/>
            <a:ext cx="3429000" cy="461665"/>
          </a:xfrm>
          <a:prstGeom prst="rect">
            <a:avLst/>
          </a:prstGeom>
          <a:noFill/>
        </p:spPr>
        <p:txBody>
          <a:bodyPr wrap="square" rtlCol="0">
            <a:spAutoFit/>
          </a:bodyPr>
          <a:lstStyle/>
          <a:p>
            <a:r>
              <a:rPr lang="en-US" sz="2400" dirty="0">
                <a:latin typeface="+mj-lt"/>
              </a:rPr>
              <a:t>Elastically bouncing ball</a:t>
            </a:r>
          </a:p>
        </p:txBody>
      </p:sp>
      <p:pic>
        <p:nvPicPr>
          <p:cNvPr id="12" name="Picture 11">
            <a:extLst>
              <a:ext uri="{FF2B5EF4-FFF2-40B4-BE49-F238E27FC236}">
                <a16:creationId xmlns:a16="http://schemas.microsoft.com/office/drawing/2014/main" id="{D4CD140F-966A-4337-9910-D083841A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274566"/>
            <a:ext cx="3121152" cy="2078736"/>
          </a:xfrm>
          <a:prstGeom prst="rect">
            <a:avLst/>
          </a:prstGeom>
        </p:spPr>
      </p:pic>
      <p:sp>
        <p:nvSpPr>
          <p:cNvPr id="13" name="TextBox 12">
            <a:extLst>
              <a:ext uri="{FF2B5EF4-FFF2-40B4-BE49-F238E27FC236}">
                <a16:creationId xmlns:a16="http://schemas.microsoft.com/office/drawing/2014/main" id="{0CFF59BB-4C14-4828-81C8-0493BA52C09F}"/>
              </a:ext>
            </a:extLst>
          </p:cNvPr>
          <p:cNvSpPr txBox="1"/>
          <p:nvPr/>
        </p:nvSpPr>
        <p:spPr>
          <a:xfrm>
            <a:off x="4838700" y="3733800"/>
            <a:ext cx="3429000" cy="461665"/>
          </a:xfrm>
          <a:prstGeom prst="rect">
            <a:avLst/>
          </a:prstGeom>
          <a:noFill/>
        </p:spPr>
        <p:txBody>
          <a:bodyPr wrap="square" rtlCol="0">
            <a:spAutoFit/>
          </a:bodyPr>
          <a:lstStyle/>
          <a:p>
            <a:r>
              <a:rPr lang="en-US" sz="2400" dirty="0">
                <a:latin typeface="+mj-lt"/>
              </a:rPr>
              <a:t>Inelastically collision</a:t>
            </a:r>
          </a:p>
        </p:txBody>
      </p:sp>
    </p:spTree>
    <p:extLst>
      <p:ext uri="{BB962C8B-B14F-4D97-AF65-F5344CB8AC3E}">
        <p14:creationId xmlns:p14="http://schemas.microsoft.com/office/powerpoint/2010/main" val="278091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name="数式" r:id="rId3" imgW="939600" imgH="736560" progId="Equation.3">
                  <p:embed/>
                </p:oleObj>
              </mc:Choice>
              <mc:Fallback>
                <p:oleObj name="数式" r:id="rId3" imgW="939600" imgH="736560" progId="Equation.3">
                  <p:embed/>
                  <p:pic>
                    <p:nvPicPr>
                      <p:cNvPr id="0" name=""/>
                      <p:cNvPicPr>
                        <a:picLocks noChangeAspect="1" noChangeArrowheads="1"/>
                      </p:cNvPicPr>
                      <p:nvPr/>
                    </p:nvPicPr>
                    <p:blipFill>
                      <a:blip r:embed="rId4"/>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name="Equation" r:id="rId2" imgW="2654280" imgH="660240" progId="Equation.DSMT4">
                  <p:embed/>
                </p:oleObj>
              </mc:Choice>
              <mc:Fallback>
                <p:oleObj name="Equation" r:id="rId2" imgW="2654280" imgH="660240" progId="Equation.DSMT4">
                  <p:embed/>
                  <p:pic>
                    <p:nvPicPr>
                      <p:cNvPr id="10" name="Object 9"/>
                      <p:cNvPicPr/>
                      <p:nvPr/>
                    </p:nvPicPr>
                    <p:blipFill>
                      <a:blip r:embed="rId3"/>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125414294"/>
              </p:ext>
            </p:extLst>
          </p:nvPr>
        </p:nvGraphicFramePr>
        <p:xfrm>
          <a:off x="134938" y="1282700"/>
          <a:ext cx="8753475" cy="2270125"/>
        </p:xfrm>
        <a:graphic>
          <a:graphicData uri="http://schemas.openxmlformats.org/presentationml/2006/ole">
            <mc:AlternateContent xmlns:mc="http://schemas.openxmlformats.org/markup-compatibility/2006">
              <mc:Choice xmlns:v="urn:schemas-microsoft-com:vml" Requires="v">
                <p:oleObj name="Equation" r:id="rId3" imgW="4165560" imgH="1117440" progId="Equation.DSMT4">
                  <p:embed/>
                </p:oleObj>
              </mc:Choice>
              <mc:Fallback>
                <p:oleObj name="Equation" r:id="rId3" imgW="4165560" imgH="1117440" progId="Equation.DSMT4">
                  <p:embed/>
                  <p:pic>
                    <p:nvPicPr>
                      <p:cNvPr id="0" name=""/>
                      <p:cNvPicPr>
                        <a:picLocks noChangeAspect="1" noChangeArrowheads="1"/>
                      </p:cNvPicPr>
                      <p:nvPr/>
                    </p:nvPicPr>
                    <p:blipFill>
                      <a:blip r:embed="rId4"/>
                      <a:srcRect/>
                      <a:stretch>
                        <a:fillRect/>
                      </a:stretch>
                    </p:blipFill>
                    <p:spPr bwMode="auto">
                      <a:xfrm>
                        <a:off x="134938" y="1282700"/>
                        <a:ext cx="8753475" cy="227012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0500868"/>
              </p:ext>
            </p:extLst>
          </p:nvPr>
        </p:nvGraphicFramePr>
        <p:xfrm>
          <a:off x="457200" y="3886200"/>
          <a:ext cx="2530230" cy="1143000"/>
        </p:xfrm>
        <a:graphic>
          <a:graphicData uri="http://schemas.openxmlformats.org/presentationml/2006/ole">
            <mc:AlternateContent xmlns:mc="http://schemas.openxmlformats.org/markup-compatibility/2006">
              <mc:Choice xmlns:v="urn:schemas-microsoft-com:vml" Requires="v">
                <p:oleObj name="数式" r:id="rId5" imgW="977760" imgH="457200" progId="Equation.3">
                  <p:embed/>
                </p:oleObj>
              </mc:Choice>
              <mc:Fallback>
                <p:oleObj name="数式" r:id="rId5" imgW="977760" imgH="457200" progId="Equation.3">
                  <p:embed/>
                  <p:pic>
                    <p:nvPicPr>
                      <p:cNvPr id="0" name=""/>
                      <p:cNvPicPr>
                        <a:picLocks noChangeAspect="1" noChangeArrowheads="1"/>
                      </p:cNvPicPr>
                      <p:nvPr/>
                    </p:nvPicPr>
                    <p:blipFill>
                      <a:blip r:embed="rId6"/>
                      <a:srcRect/>
                      <a:stretch>
                        <a:fillRect/>
                      </a:stretch>
                    </p:blipFill>
                    <p:spPr bwMode="auto">
                      <a:xfrm>
                        <a:off x="457200" y="3886200"/>
                        <a:ext cx="2530230" cy="114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name="Equation" r:id="rId3" imgW="2514600" imgH="1143000" progId="Equation.DSMT4">
                  <p:embed/>
                </p:oleObj>
              </mc:Choice>
              <mc:Fallback>
                <p:oleObj name="Equation" r:id="rId3" imgW="2514600" imgH="1143000" progId="Equation.DSMT4">
                  <p:embed/>
                  <p:pic>
                    <p:nvPicPr>
                      <p:cNvPr id="0" name=""/>
                      <p:cNvPicPr>
                        <a:picLocks noChangeAspect="1" noChangeArrowheads="1"/>
                      </p:cNvPicPr>
                      <p:nvPr/>
                    </p:nvPicPr>
                    <p:blipFill>
                      <a:blip r:embed="rId4"/>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name="数式" r:id="rId3" imgW="2666880" imgH="507960" progId="Equation.3">
                  <p:embed/>
                </p:oleObj>
              </mc:Choice>
              <mc:Fallback>
                <p:oleObj name="数式" r:id="rId3" imgW="2666880" imgH="507960" progId="Equation.3">
                  <p:embed/>
                  <p:pic>
                    <p:nvPicPr>
                      <p:cNvPr id="0" name=""/>
                      <p:cNvPicPr>
                        <a:picLocks noChangeAspect="1" noChangeArrowheads="1"/>
                      </p:cNvPicPr>
                      <p:nvPr/>
                    </p:nvPicPr>
                    <p:blipFill>
                      <a:blip r:embed="rId4"/>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name="数式" r:id="rId5" imgW="2831760" imgH="660240" progId="Equation.3">
                  <p:embed/>
                </p:oleObj>
              </mc:Choice>
              <mc:Fallback>
                <p:oleObj name="数式" r:id="rId5" imgW="2831760" imgH="660240" progId="Equation.3">
                  <p:embed/>
                  <p:pic>
                    <p:nvPicPr>
                      <p:cNvPr id="0" name=""/>
                      <p:cNvPicPr>
                        <a:picLocks noChangeAspect="1" noChangeArrowheads="1"/>
                      </p:cNvPicPr>
                      <p:nvPr/>
                    </p:nvPicPr>
                    <p:blipFill>
                      <a:blip r:embed="rId6"/>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name="数式" r:id="rId7" imgW="2476440" imgH="736560" progId="Equation.3">
                  <p:embed/>
                </p:oleObj>
              </mc:Choice>
              <mc:Fallback>
                <p:oleObj name="数式" r:id="rId7" imgW="2476440" imgH="736560" progId="Equation.3">
                  <p:embed/>
                  <p:pic>
                    <p:nvPicPr>
                      <p:cNvPr id="0" name=""/>
                      <p:cNvPicPr>
                        <a:picLocks noChangeAspect="1" noChangeArrowheads="1"/>
                      </p:cNvPicPr>
                      <p:nvPr/>
                    </p:nvPicPr>
                    <p:blipFill>
                      <a:blip r:embed="rId8"/>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name="Equation" r:id="rId2" imgW="2514600" imgH="1143000" progId="Equation.DSMT4">
                  <p:embed/>
                </p:oleObj>
              </mc:Choice>
              <mc:Fallback>
                <p:oleObj name="Equation" r:id="rId2" imgW="2514600" imgH="1143000" progId="Equation.DSMT4">
                  <p:embed/>
                  <p:pic>
                    <p:nvPicPr>
                      <p:cNvPr id="17" name="Object 16"/>
                      <p:cNvPicPr>
                        <a:picLocks noChangeAspect="1" noChangeArrowheads="1"/>
                      </p:cNvPicPr>
                      <p:nvPr/>
                    </p:nvPicPr>
                    <p:blipFill>
                      <a:blip r:embed="rId3"/>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name="Equation" r:id="rId3" imgW="2933640" imgH="507960" progId="Equation.DSMT4">
                  <p:embed/>
                </p:oleObj>
              </mc:Choice>
              <mc:Fallback>
                <p:oleObj name="Equation" r:id="rId3" imgW="2933640" imgH="507960" progId="Equation.DSMT4">
                  <p:embed/>
                  <p:pic>
                    <p:nvPicPr>
                      <p:cNvPr id="0" name=""/>
                      <p:cNvPicPr>
                        <a:picLocks noChangeAspect="1" noChangeArrowheads="1"/>
                      </p:cNvPicPr>
                      <p:nvPr/>
                    </p:nvPicPr>
                    <p:blipFill>
                      <a:blip r:embed="rId4"/>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name="Equation" r:id="rId5" imgW="2514600" imgH="1143000" progId="Equation.DSMT4">
                  <p:embed/>
                </p:oleObj>
              </mc:Choice>
              <mc:Fallback>
                <p:oleObj name="Equation" r:id="rId5" imgW="2514600" imgH="1143000" progId="Equation.DSMT4">
                  <p:embed/>
                  <p:pic>
                    <p:nvPicPr>
                      <p:cNvPr id="17" name="Object 16"/>
                      <p:cNvPicPr>
                        <a:picLocks noChangeAspect="1" noChangeArrowheads="1"/>
                      </p:cNvPicPr>
                      <p:nvPr/>
                    </p:nvPicPr>
                    <p:blipFill>
                      <a:blip r:embed="rId6"/>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76200" y="20574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7CBF43-BA5B-4FAC-FFDC-FCD950044C94}"/>
              </a:ext>
            </a:extLst>
          </p:cNvPr>
          <p:cNvPicPr>
            <a:picLocks noChangeAspect="1"/>
          </p:cNvPicPr>
          <p:nvPr/>
        </p:nvPicPr>
        <p:blipFill>
          <a:blip r:embed="rId3"/>
          <a:stretch>
            <a:fillRect/>
          </a:stretch>
        </p:blipFill>
        <p:spPr>
          <a:xfrm>
            <a:off x="705258" y="139312"/>
            <a:ext cx="8127128" cy="2765481"/>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name="Equation" r:id="rId2" imgW="1460160" imgH="685800" progId="Equation.DSMT4">
                  <p:embed/>
                </p:oleObj>
              </mc:Choice>
              <mc:Fallback>
                <p:oleObj name="Equation" r:id="rId2"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3"/>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name="Equation" r:id="rId4" imgW="3555720" imgH="812520" progId="Equation.DSMT4">
                  <p:embed/>
                </p:oleObj>
              </mc:Choice>
              <mc:Fallback>
                <p:oleObj name="Equation" r:id="rId4"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5"/>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name="Equation" r:id="rId6" imgW="2743200" imgH="507960" progId="Equation.DSMT4">
                  <p:embed/>
                </p:oleObj>
              </mc:Choice>
              <mc:Fallback>
                <p:oleObj name="Equation" r:id="rId6" imgW="2743200" imgH="507960" progId="Equation.DSMT4">
                  <p:embed/>
                  <p:pic>
                    <p:nvPicPr>
                      <p:cNvPr id="18" name="Object 17"/>
                      <p:cNvPicPr>
                        <a:picLocks noChangeAspect="1" noChangeArrowheads="1"/>
                      </p:cNvPicPr>
                      <p:nvPr/>
                    </p:nvPicPr>
                    <p:blipFill>
                      <a:blip r:embed="rId7"/>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711  Fall 2022 -- Lecture 3</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30</a:t>
            </a:fld>
            <a:endParaRPr lang="en-US"/>
          </a:p>
        </p:txBody>
      </p:sp>
    </p:spTree>
    <p:extLst>
      <p:ext uri="{BB962C8B-B14F-4D97-AF65-F5344CB8AC3E}">
        <p14:creationId xmlns:p14="http://schemas.microsoft.com/office/powerpoint/2010/main" val="159968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name="Equation" r:id="rId3" imgW="2145960" imgH="939600" progId="Equation.DSMT4">
                  <p:embed/>
                </p:oleObj>
              </mc:Choice>
              <mc:Fallback>
                <p:oleObj name="Equation" r:id="rId3" imgW="2145960" imgH="939600" progId="Equation.DSMT4">
                  <p:embed/>
                  <p:pic>
                    <p:nvPicPr>
                      <p:cNvPr id="0" name=""/>
                      <p:cNvPicPr>
                        <a:picLocks noChangeAspect="1" noChangeArrowheads="1"/>
                      </p:cNvPicPr>
                      <p:nvPr/>
                    </p:nvPicPr>
                    <p:blipFill>
                      <a:blip r:embed="rId4"/>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name="Equation" r:id="rId5" imgW="2895480" imgH="1307880" progId="Equation.DSMT4">
                  <p:embed/>
                </p:oleObj>
              </mc:Choice>
              <mc:Fallback>
                <p:oleObj name="Equation" r:id="rId5" imgW="2895480" imgH="1307880" progId="Equation.DSMT4">
                  <p:embed/>
                  <p:pic>
                    <p:nvPicPr>
                      <p:cNvPr id="0" name=""/>
                      <p:cNvPicPr>
                        <a:picLocks noChangeAspect="1" noChangeArrowheads="1"/>
                      </p:cNvPicPr>
                      <p:nvPr/>
                    </p:nvPicPr>
                    <p:blipFill>
                      <a:blip r:embed="rId6"/>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name="Equation" r:id="rId3" imgW="2247840" imgH="482400" progId="Equation.DSMT4">
                  <p:embed/>
                </p:oleObj>
              </mc:Choice>
              <mc:Fallback>
                <p:oleObj name="Equation" r:id="rId3" imgW="2247840" imgH="482400" progId="Equation.DSMT4">
                  <p:embed/>
                  <p:pic>
                    <p:nvPicPr>
                      <p:cNvPr id="0" name=""/>
                      <p:cNvPicPr>
                        <a:picLocks noChangeAspect="1" noChangeArrowheads="1"/>
                      </p:cNvPicPr>
                      <p:nvPr/>
                    </p:nvPicPr>
                    <p:blipFill>
                      <a:blip r:embed="rId4"/>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name="Equation" r:id="rId5" imgW="3784320" imgH="583920" progId="Equation.DSMT4">
                  <p:embed/>
                </p:oleObj>
              </mc:Choice>
              <mc:Fallback>
                <p:oleObj name="Equation" r:id="rId5" imgW="3784320" imgH="583920" progId="Equation.DSMT4">
                  <p:embed/>
                  <p:pic>
                    <p:nvPicPr>
                      <p:cNvPr id="0" name=""/>
                      <p:cNvPicPr>
                        <a:picLocks noChangeAspect="1" noChangeArrowheads="1"/>
                      </p:cNvPicPr>
                      <p:nvPr/>
                    </p:nvPicPr>
                    <p:blipFill>
                      <a:blip r:embed="rId6"/>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name="Equation" r:id="rId7" imgW="2006280" imgH="431640" progId="Equation.DSMT4">
                  <p:embed/>
                </p:oleObj>
              </mc:Choice>
              <mc:Fallback>
                <p:oleObj name="Equation" r:id="rId7" imgW="2006280" imgH="431640" progId="Equation.DSMT4">
                  <p:embed/>
                  <p:pic>
                    <p:nvPicPr>
                      <p:cNvPr id="0" name=""/>
                      <p:cNvPicPr>
                        <a:picLocks noChangeAspect="1" noChangeArrowheads="1"/>
                      </p:cNvPicPr>
                      <p:nvPr/>
                    </p:nvPicPr>
                    <p:blipFill>
                      <a:blip r:embed="rId8"/>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name="Equation" r:id="rId3" imgW="2705040" imgH="838080" progId="Equation.DSMT4">
                  <p:embed/>
                </p:oleObj>
              </mc:Choice>
              <mc:Fallback>
                <p:oleObj name="Equation" r:id="rId3" imgW="2705040" imgH="838080" progId="Equation.DSMT4">
                  <p:embed/>
                  <p:pic>
                    <p:nvPicPr>
                      <p:cNvPr id="0" name=""/>
                      <p:cNvPicPr>
                        <a:picLocks noChangeAspect="1" noChangeArrowheads="1"/>
                      </p:cNvPicPr>
                      <p:nvPr/>
                    </p:nvPicPr>
                    <p:blipFill>
                      <a:blip r:embed="rId4"/>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name="Equation" r:id="rId5" imgW="2247840" imgH="482400" progId="Equation.DSMT4">
                  <p:embed/>
                </p:oleObj>
              </mc:Choice>
              <mc:Fallback>
                <p:oleObj name="Equation" r:id="rId5" imgW="2247840" imgH="482400" progId="Equation.DSMT4">
                  <p:embed/>
                  <p:pic>
                    <p:nvPicPr>
                      <p:cNvPr id="0" name=""/>
                      <p:cNvPicPr>
                        <a:picLocks noChangeAspect="1" noChangeArrowheads="1"/>
                      </p:cNvPicPr>
                      <p:nvPr/>
                    </p:nvPicPr>
                    <p:blipFill>
                      <a:blip r:embed="rId6"/>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name="Equation" r:id="rId7" imgW="3784320" imgH="583920" progId="Equation.DSMT4">
                  <p:embed/>
                </p:oleObj>
              </mc:Choice>
              <mc:Fallback>
                <p:oleObj name="Equation" r:id="rId7" imgW="3784320" imgH="583920" progId="Equation.DSMT4">
                  <p:embed/>
                  <p:pic>
                    <p:nvPicPr>
                      <p:cNvPr id="8" name="Object 7"/>
                      <p:cNvPicPr>
                        <a:picLocks noChangeAspect="1" noChangeArrowheads="1"/>
                      </p:cNvPicPr>
                      <p:nvPr/>
                    </p:nvPicPr>
                    <p:blipFill>
                      <a:blip r:embed="rId8"/>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name="Equation" r:id="rId9" imgW="4731989" imgH="975582" progId="Equation.DSMT4">
                  <p:embed/>
                </p:oleObj>
              </mc:Choice>
              <mc:Fallback>
                <p:oleObj name="Equation" r:id="rId9" imgW="4731989" imgH="975582" progId="Equation.DSMT4">
                  <p:embed/>
                  <p:pic>
                    <p:nvPicPr>
                      <p:cNvPr id="0" name=""/>
                      <p:cNvPicPr/>
                      <p:nvPr/>
                    </p:nvPicPr>
                    <p:blipFill>
                      <a:blip r:embed="rId10"/>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endParaRPr lang="en-US" dirty="0"/>
          </a:p>
        </p:txBody>
      </p:sp>
      <p:sp>
        <p:nvSpPr>
          <p:cNvPr id="3" name="Footer Placeholder 2"/>
          <p:cNvSpPr>
            <a:spLocks noGrp="1"/>
          </p:cNvSpPr>
          <p:nvPr>
            <p:ph type="ftr" sz="quarter" idx="11"/>
          </p:nvPr>
        </p:nvSpPr>
        <p:spPr/>
        <p:txBody>
          <a:bodyPr/>
          <a:lstStyle/>
          <a:p>
            <a:r>
              <a:rPr lang="en-US"/>
              <a:t>PHY 711  Fall 2022 --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0" name=""/>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0" name=""/>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name="Equation" r:id="rId3" imgW="1688760" imgH="977760" progId="Equation.DSMT4">
                  <p:embed/>
                </p:oleObj>
              </mc:Choice>
              <mc:Fallback>
                <p:oleObj name="Equation" r:id="rId3" imgW="1688760" imgH="977760" progId="Equation.DSMT4">
                  <p:embed/>
                  <p:pic>
                    <p:nvPicPr>
                      <p:cNvPr id="8" name="Object 7"/>
                      <p:cNvPicPr>
                        <a:picLocks noChangeAspect="1" noChangeArrowheads="1"/>
                      </p:cNvPicPr>
                      <p:nvPr/>
                    </p:nvPicPr>
                    <p:blipFill>
                      <a:blip r:embed="rId4"/>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name="Equation" r:id="rId5" imgW="2920680" imgH="698400" progId="Equation.DSMT4">
                  <p:embed/>
                </p:oleObj>
              </mc:Choice>
              <mc:Fallback>
                <p:oleObj name="Equation" r:id="rId5" imgW="2920680" imgH="698400" progId="Equation.DSMT4">
                  <p:embed/>
                  <p:pic>
                    <p:nvPicPr>
                      <p:cNvPr id="9" name="Object 8"/>
                      <p:cNvPicPr>
                        <a:picLocks noChangeAspect="1" noChangeArrowheads="1"/>
                      </p:cNvPicPr>
                      <p:nvPr/>
                    </p:nvPicPr>
                    <p:blipFill>
                      <a:blip r:embed="rId6"/>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name="Equation" r:id="rId7" imgW="1815840" imgH="1549080" progId="Equation.DSMT4">
                    <p:embed/>
                  </p:oleObj>
                </mc:Choice>
                <mc:Fallback>
                  <p:oleObj name="Equation" r:id="rId7" imgW="1815840" imgH="1549080" progId="Equation.DSMT4">
                    <p:embed/>
                    <p:pic>
                      <p:nvPicPr>
                        <p:cNvPr id="10" name="Object 9"/>
                        <p:cNvPicPr>
                          <a:picLocks noChangeAspect="1" noChangeArrowheads="1"/>
                        </p:cNvPicPr>
                        <p:nvPr/>
                      </p:nvPicPr>
                      <p:blipFill>
                        <a:blip r:embed="rId8"/>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name="Equation" r:id="rId9" imgW="2654280" imgH="1638000" progId="Equation.DSMT4">
                    <p:embed/>
                  </p:oleObj>
                </mc:Choice>
                <mc:Fallback>
                  <p:oleObj name="Equation" r:id="rId9" imgW="2654280" imgH="1638000" progId="Equation.DSMT4">
                    <p:embed/>
                    <p:pic>
                      <p:nvPicPr>
                        <p:cNvPr id="11" name="Object 10"/>
                        <p:cNvPicPr>
                          <a:picLocks noChangeAspect="1" noChangeArrowheads="1"/>
                        </p:cNvPicPr>
                        <p:nvPr/>
                      </p:nvPicPr>
                      <p:blipFill>
                        <a:blip r:embed="rId10"/>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7" name="Object 6"/>
                      <p:cNvPicPr/>
                      <p:nvPr/>
                    </p:nvPicPr>
                    <p:blipFill>
                      <a:blip r:embed="rId5"/>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name="Equation" r:id="rId6" imgW="1180800" imgH="698400" progId="Equation.DSMT4">
                  <p:embed/>
                </p:oleObj>
              </mc:Choice>
              <mc:Fallback>
                <p:oleObj name="Equation" r:id="rId6" imgW="1180800" imgH="698400" progId="Equation.DSMT4">
                  <p:embed/>
                  <p:pic>
                    <p:nvPicPr>
                      <p:cNvPr id="8" name="Object 7"/>
                      <p:cNvPicPr>
                        <a:picLocks noChangeAspect="1" noChangeArrowheads="1"/>
                      </p:cNvPicPr>
                      <p:nvPr/>
                    </p:nvPicPr>
                    <p:blipFill>
                      <a:blip r:embed="rId7"/>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name="Equation" r:id="rId8" imgW="622080" imgH="622080" progId="Equation.DSMT4">
                  <p:embed/>
                </p:oleObj>
              </mc:Choice>
              <mc:Fallback>
                <p:oleObj name="Equation" r:id="rId8" imgW="622080" imgH="622080" progId="Equation.DSMT4">
                  <p:embed/>
                  <p:pic>
                    <p:nvPicPr>
                      <p:cNvPr id="9" name="Object 8"/>
                      <p:cNvPicPr>
                        <a:picLocks noChangeAspect="1" noChangeArrowheads="1"/>
                      </p:cNvPicPr>
                      <p:nvPr/>
                    </p:nvPicPr>
                    <p:blipFill>
                      <a:blip r:embed="rId9"/>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name="Equation" r:id="rId10" imgW="838080" imgH="622080" progId="Equation.DSMT4">
                  <p:embed/>
                </p:oleObj>
              </mc:Choice>
              <mc:Fallback>
                <p:oleObj name="Equation" r:id="rId10" imgW="838080" imgH="622080" progId="Equation.DSMT4">
                  <p:embed/>
                  <p:pic>
                    <p:nvPicPr>
                      <p:cNvPr id="10" name="Object 9"/>
                      <p:cNvPicPr>
                        <a:picLocks noChangeAspect="1" noChangeArrowheads="1"/>
                      </p:cNvPicPr>
                      <p:nvPr/>
                    </p:nvPicPr>
                    <p:blipFill>
                      <a:blip r:embed="rId11"/>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name="Equation" r:id="rId12" imgW="825480" imgH="622080" progId="Equation.DSMT4">
                  <p:embed/>
                </p:oleObj>
              </mc:Choice>
              <mc:Fallback>
                <p:oleObj name="Equation" r:id="rId12" imgW="825480" imgH="622080" progId="Equation.DSMT4">
                  <p:embed/>
                  <p:pic>
                    <p:nvPicPr>
                      <p:cNvPr id="11" name="Object 10"/>
                      <p:cNvPicPr>
                        <a:picLocks noChangeAspect="1" noChangeArrowheads="1"/>
                      </p:cNvPicPr>
                      <p:nvPr/>
                    </p:nvPicPr>
                    <p:blipFill>
                      <a:blip r:embed="rId13"/>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name="Equation" r:id="rId14" imgW="825480" imgH="622080" progId="Equation.DSMT4">
                  <p:embed/>
                </p:oleObj>
              </mc:Choice>
              <mc:Fallback>
                <p:oleObj name="Equation" r:id="rId14" imgW="825480" imgH="622080" progId="Equation.DSMT4">
                  <p:embed/>
                  <p:pic>
                    <p:nvPicPr>
                      <p:cNvPr id="12" name="Object 11"/>
                      <p:cNvPicPr>
                        <a:picLocks noChangeAspect="1" noChangeArrowheads="1"/>
                      </p:cNvPicPr>
                      <p:nvPr/>
                    </p:nvPicPr>
                    <p:blipFill>
                      <a:blip r:embed="rId15"/>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name="Equation" r:id="rId16" imgW="672840" imgH="622080" progId="Equation.DSMT4">
                  <p:embed/>
                </p:oleObj>
              </mc:Choice>
              <mc:Fallback>
                <p:oleObj name="Equation" r:id="rId16" imgW="672840" imgH="622080" progId="Equation.DSMT4">
                  <p:embed/>
                  <p:pic>
                    <p:nvPicPr>
                      <p:cNvPr id="15" name="Object 14"/>
                      <p:cNvPicPr>
                        <a:picLocks noChangeAspect="1" noChangeArrowheads="1"/>
                      </p:cNvPicPr>
                      <p:nvPr/>
                    </p:nvPicPr>
                    <p:blipFill>
                      <a:blip r:embed="rId17"/>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name="Equation" r:id="rId3" imgW="5727600" imgH="952200" progId="Equation.DSMT4">
                  <p:embed/>
                </p:oleObj>
              </mc:Choice>
              <mc:Fallback>
                <p:oleObj name="Equation" r:id="rId3" imgW="5727600" imgH="952200" progId="Equation.DSMT4">
                  <p:embed/>
                  <p:pic>
                    <p:nvPicPr>
                      <p:cNvPr id="5" name="Object 4"/>
                      <p:cNvPicPr/>
                      <p:nvPr/>
                    </p:nvPicPr>
                    <p:blipFill>
                      <a:blip r:embed="rId4"/>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name="Equation" r:id="rId6" imgW="8923051" imgH="1318232" progId="Equation.DSMT4">
                  <p:embed/>
                </p:oleObj>
              </mc:Choice>
              <mc:Fallback>
                <p:oleObj name="Equation" r:id="rId6"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7"/>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name="Equation" r:id="rId8" imgW="4724524" imgH="975582" progId="Equation.DSMT4">
                  <p:embed/>
                </p:oleObj>
              </mc:Choice>
              <mc:Fallback>
                <p:oleObj name="Equation" r:id="rId8" imgW="4724524" imgH="975582" progId="Equation.DSMT4">
                  <p:embed/>
                  <p:pic>
                    <p:nvPicPr>
                      <p:cNvPr id="0" name=""/>
                      <p:cNvPicPr/>
                      <p:nvPr/>
                    </p:nvPicPr>
                    <p:blipFill>
                      <a:blip r:embed="rId9"/>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5" name="Object 4"/>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12" name="Object 11"/>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15" name="Object 14"/>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16" name="Object 15"/>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17" name="Object 16"/>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18" name="Object 17"/>
                      <p:cNvPicPr/>
                      <p:nvPr/>
                    </p:nvPicPr>
                    <p:blipFill>
                      <a:blip r:embed="rId15"/>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4</a:t>
            </a:fld>
            <a:endParaRPr lang="en-US"/>
          </a:p>
        </p:txBody>
      </p:sp>
      <p:pic>
        <p:nvPicPr>
          <p:cNvPr id="6" name="Picture 5">
            <a:extLst>
              <a:ext uri="{FF2B5EF4-FFF2-40B4-BE49-F238E27FC236}">
                <a16:creationId xmlns:a16="http://schemas.microsoft.com/office/drawing/2014/main" id="{E93B1201-8D2A-1CF7-FA98-605383D4FBC1}"/>
              </a:ext>
            </a:extLst>
          </p:cNvPr>
          <p:cNvPicPr>
            <a:picLocks noChangeAspect="1"/>
          </p:cNvPicPr>
          <p:nvPr/>
        </p:nvPicPr>
        <p:blipFill>
          <a:blip r:embed="rId2"/>
          <a:stretch>
            <a:fillRect/>
          </a:stretch>
        </p:blipFill>
        <p:spPr>
          <a:xfrm>
            <a:off x="34692" y="958723"/>
            <a:ext cx="9074616" cy="4940554"/>
          </a:xfrm>
          <a:prstGeom prst="rect">
            <a:avLst/>
          </a:prstGeom>
        </p:spPr>
      </p:pic>
    </p:spTree>
    <p:extLst>
      <p:ext uri="{BB962C8B-B14F-4D97-AF65-F5344CB8AC3E}">
        <p14:creationId xmlns:p14="http://schemas.microsoft.com/office/powerpoint/2010/main" val="384935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869702" y="319231"/>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535601" y="231369"/>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4449" y="88399"/>
            <a:ext cx="1324502" cy="461665"/>
          </a:xfrm>
          <a:prstGeom prst="rect">
            <a:avLst/>
          </a:prstGeom>
          <a:noFill/>
        </p:spPr>
        <p:txBody>
          <a:bodyPr wrap="square" rtlCol="0">
            <a:spAutoFit/>
          </a:bodyPr>
          <a:lstStyle/>
          <a:p>
            <a:r>
              <a:rPr lang="en-US" sz="2400" dirty="0">
                <a:latin typeface="+mj-lt"/>
              </a:rPr>
              <a:t>detector</a:t>
            </a:r>
          </a:p>
        </p:txBody>
      </p:sp>
      <p:sp>
        <p:nvSpPr>
          <p:cNvPr id="9" name="TextBox 8">
            <a:extLst>
              <a:ext uri="{FF2B5EF4-FFF2-40B4-BE49-F238E27FC236}">
                <a16:creationId xmlns:a16="http://schemas.microsoft.com/office/drawing/2014/main" id="{3E27563B-4388-4117-91BA-0D31710843D2}"/>
              </a:ext>
            </a:extLst>
          </p:cNvPr>
          <p:cNvSpPr txBox="1"/>
          <p:nvPr/>
        </p:nvSpPr>
        <p:spPr>
          <a:xfrm>
            <a:off x="419100" y="5815271"/>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Tree>
    <p:extLst>
      <p:ext uri="{BB962C8B-B14F-4D97-AF65-F5344CB8AC3E}">
        <p14:creationId xmlns:p14="http://schemas.microsoft.com/office/powerpoint/2010/main" val="369055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6" name="TextBox 5">
            <a:extLst>
              <a:ext uri="{FF2B5EF4-FFF2-40B4-BE49-F238E27FC236}">
                <a16:creationId xmlns:a16="http://schemas.microsoft.com/office/drawing/2014/main" id="{C5110FC4-EAB3-42EE-B21D-7ED7D3FDB3B0}"/>
              </a:ext>
            </a:extLst>
          </p:cNvPr>
          <p:cNvSpPr txBox="1"/>
          <p:nvPr/>
        </p:nvSpPr>
        <p:spPr>
          <a:xfrm>
            <a:off x="152400" y="371061"/>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33400" y="2699263"/>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304800" y="2570790"/>
            <a:ext cx="6934200" cy="461665"/>
          </a:xfrm>
          <a:prstGeom prst="rect">
            <a:avLst/>
          </a:prstGeom>
          <a:noFill/>
        </p:spPr>
        <p:txBody>
          <a:bodyPr wrap="square" rtlCol="0">
            <a:spAutoFit/>
          </a:bodyPr>
          <a:lstStyle/>
          <a:p>
            <a:r>
              <a:rPr lang="en-US" sz="2400" dirty="0">
                <a:latin typeface="+mj-lt"/>
              </a:rPr>
              <a:t>Figure from CERN website </a:t>
            </a:r>
          </a:p>
        </p:txBody>
      </p:sp>
      <p:sp>
        <p:nvSpPr>
          <p:cNvPr id="9" name="TextBox 8">
            <a:extLst>
              <a:ext uri="{FF2B5EF4-FFF2-40B4-BE49-F238E27FC236}">
                <a16:creationId xmlns:a16="http://schemas.microsoft.com/office/drawing/2014/main" id="{63D222D6-8FF4-43E4-BEFF-9E71E3192196}"/>
              </a:ext>
            </a:extLst>
          </p:cNvPr>
          <p:cNvSpPr txBox="1"/>
          <p:nvPr/>
        </p:nvSpPr>
        <p:spPr>
          <a:xfrm>
            <a:off x="271670" y="5987405"/>
            <a:ext cx="8763000" cy="461665"/>
          </a:xfrm>
          <a:prstGeom prst="rect">
            <a:avLst/>
          </a:prstGeom>
          <a:noFill/>
        </p:spPr>
        <p:txBody>
          <a:bodyPr wrap="square" rtlCol="0">
            <a:spAutoFit/>
          </a:bodyPr>
          <a:lstStyle/>
          <a:p>
            <a:r>
              <a:rPr lang="en-US" sz="2400" dirty="0">
                <a:latin typeface="+mj-lt"/>
              </a:rPr>
              <a:t>What might be the advantage/disadvantage of this design?</a:t>
            </a:r>
          </a:p>
        </p:txBody>
      </p:sp>
    </p:spTree>
    <p:extLst>
      <p:ext uri="{BB962C8B-B14F-4D97-AF65-F5344CB8AC3E}">
        <p14:creationId xmlns:p14="http://schemas.microsoft.com/office/powerpoint/2010/main" val="377119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DDA07-E410-4C49-8134-B421E6AA7E9E}"/>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B3498C6C-4368-4317-BB53-62F43BBA50D5}"/>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A468EB4C-29A8-48E9-BFC3-30C51E3C994A}"/>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2C4F9C65-3630-4061-808F-A17575408D70}"/>
              </a:ext>
            </a:extLst>
          </p:cNvPr>
          <p:cNvSpPr txBox="1"/>
          <p:nvPr/>
        </p:nvSpPr>
        <p:spPr>
          <a:xfrm>
            <a:off x="228600" y="228600"/>
            <a:ext cx="7848600" cy="1569660"/>
          </a:xfrm>
          <a:prstGeom prst="rect">
            <a:avLst/>
          </a:prstGeom>
          <a:noFill/>
        </p:spPr>
        <p:txBody>
          <a:bodyPr wrap="square" rtlCol="0">
            <a:spAutoFit/>
          </a:bodyPr>
          <a:lstStyle/>
          <a:p>
            <a:r>
              <a:rPr lang="en-US" sz="2400" dirty="0"/>
              <a:t>What are the benefits/disadvantages of expressing the scattering cross section in the laboratory frame of reference vs center of mass frame of reference? (When or why to use a particular frame of reference)</a:t>
            </a:r>
          </a:p>
        </p:txBody>
      </p:sp>
      <p:sp>
        <p:nvSpPr>
          <p:cNvPr id="6" name="TextBox 5">
            <a:extLst>
              <a:ext uri="{FF2B5EF4-FFF2-40B4-BE49-F238E27FC236}">
                <a16:creationId xmlns:a16="http://schemas.microsoft.com/office/drawing/2014/main" id="{56C1E792-2652-4845-80C8-4DAB4BBC6952}"/>
              </a:ext>
            </a:extLst>
          </p:cNvPr>
          <p:cNvSpPr txBox="1"/>
          <p:nvPr/>
        </p:nvSpPr>
        <p:spPr>
          <a:xfrm>
            <a:off x="228600" y="2590800"/>
            <a:ext cx="3886200" cy="2308324"/>
          </a:xfrm>
          <a:prstGeom prst="rect">
            <a:avLst/>
          </a:prstGeom>
          <a:noFill/>
        </p:spPr>
        <p:txBody>
          <a:bodyPr wrap="square" rtlCol="0">
            <a:spAutoFit/>
          </a:bodyPr>
          <a:lstStyle/>
          <a:p>
            <a:r>
              <a:rPr lang="en-US" sz="2400" b="1" u="sng" dirty="0">
                <a:latin typeface="+mj-lt"/>
              </a:rPr>
              <a:t>Advantages of Lab frame</a:t>
            </a:r>
          </a:p>
          <a:p>
            <a:pPr marL="457200" indent="-457200">
              <a:buFont typeface="+mj-lt"/>
              <a:buAutoNum type="arabicPeriod"/>
            </a:pPr>
            <a:r>
              <a:rPr lang="en-US" sz="2400" dirty="0">
                <a:latin typeface="+mj-lt"/>
              </a:rPr>
              <a:t>Natural experimental design.</a:t>
            </a:r>
          </a:p>
          <a:p>
            <a:pPr marL="457200" indent="-457200">
              <a:buFont typeface="+mj-lt"/>
              <a:buAutoNum type="arabicPeriod"/>
            </a:pPr>
            <a:r>
              <a:rPr lang="en-US" sz="2400" dirty="0">
                <a:latin typeface="+mj-lt"/>
              </a:rPr>
              <a:t>Some targets are more naturally at rest.</a:t>
            </a:r>
          </a:p>
          <a:p>
            <a:pPr marL="457200" indent="-457200">
              <a:buFont typeface="+mj-lt"/>
              <a:buAutoNum type="arabicPeriod"/>
            </a:pPr>
            <a:r>
              <a:rPr lang="en-US" sz="2400" dirty="0">
                <a:latin typeface="+mj-lt"/>
              </a:rPr>
              <a:t>??</a:t>
            </a:r>
          </a:p>
        </p:txBody>
      </p:sp>
      <p:sp>
        <p:nvSpPr>
          <p:cNvPr id="7" name="TextBox 6">
            <a:extLst>
              <a:ext uri="{FF2B5EF4-FFF2-40B4-BE49-F238E27FC236}">
                <a16:creationId xmlns:a16="http://schemas.microsoft.com/office/drawing/2014/main" id="{BC9A1C7C-CCD5-43B5-9E02-D50804AC6E71}"/>
              </a:ext>
            </a:extLst>
          </p:cNvPr>
          <p:cNvSpPr txBox="1"/>
          <p:nvPr/>
        </p:nvSpPr>
        <p:spPr>
          <a:xfrm>
            <a:off x="4800600" y="2590800"/>
            <a:ext cx="3886200" cy="2308324"/>
          </a:xfrm>
          <a:prstGeom prst="rect">
            <a:avLst/>
          </a:prstGeom>
          <a:noFill/>
        </p:spPr>
        <p:txBody>
          <a:bodyPr wrap="square" rtlCol="0">
            <a:spAutoFit/>
          </a:bodyPr>
          <a:lstStyle/>
          <a:p>
            <a:r>
              <a:rPr lang="en-US" sz="2400" b="1" u="sng" dirty="0">
                <a:latin typeface="+mj-lt"/>
              </a:rPr>
              <a:t>Advantages of CM frame</a:t>
            </a:r>
          </a:p>
          <a:p>
            <a:pPr marL="457200" indent="-457200">
              <a:buFont typeface="+mj-lt"/>
              <a:buAutoNum type="arabicPeriod"/>
            </a:pPr>
            <a:r>
              <a:rPr lang="en-US" sz="2400" dirty="0">
                <a:latin typeface="+mj-lt"/>
              </a:rPr>
              <a:t>Analysis is done in CM frame.</a:t>
            </a:r>
          </a:p>
          <a:p>
            <a:pPr marL="457200" indent="-457200">
              <a:buFont typeface="+mj-lt"/>
              <a:buAutoNum type="arabicPeriod"/>
            </a:pPr>
            <a:r>
              <a:rPr lang="en-US" sz="2400" dirty="0">
                <a:latin typeface="+mj-lt"/>
              </a:rPr>
              <a:t>Experiment is more energy efficient.</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23286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8/26/2022</a:t>
            </a:r>
          </a:p>
        </p:txBody>
      </p:sp>
      <p:sp>
        <p:nvSpPr>
          <p:cNvPr id="3" name="Footer Placeholder 2"/>
          <p:cNvSpPr>
            <a:spLocks noGrp="1"/>
          </p:cNvSpPr>
          <p:nvPr>
            <p:ph type="ftr" sz="quarter" idx="11"/>
          </p:nvPr>
        </p:nvSpPr>
        <p:spPr/>
        <p:txBody>
          <a:bodyPr/>
          <a:lstStyle/>
          <a:p>
            <a:r>
              <a:rPr lang="en-US"/>
              <a:t>PHY 711  Fall 2022 --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8/26/2022</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2022 -- Lecture 3</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name="Equation" r:id="rId2" imgW="1257120" imgH="203040" progId="Equation.DSMT4">
                  <p:embed/>
                </p:oleObj>
              </mc:Choice>
              <mc:Fallback>
                <p:oleObj name="Equation" r:id="rId2" imgW="1257120" imgH="203040" progId="Equation.DSMT4">
                  <p:embed/>
                  <p:pic>
                    <p:nvPicPr>
                      <p:cNvPr id="0" name=""/>
                      <p:cNvPicPr/>
                      <p:nvPr/>
                    </p:nvPicPr>
                    <p:blipFill>
                      <a:blip r:embed="rId3"/>
                      <a:stretch>
                        <a:fillRect/>
                      </a:stretch>
                    </p:blipFill>
                    <p:spPr>
                      <a:xfrm>
                        <a:off x="298174" y="5609262"/>
                        <a:ext cx="3235325" cy="52244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07588EF-80DA-44A8-E37F-0F255DE63DC1}"/>
              </a:ext>
            </a:extLst>
          </p:cNvPr>
          <p:cNvSpPr txBox="1"/>
          <p:nvPr/>
        </p:nvSpPr>
        <p:spPr>
          <a:xfrm>
            <a:off x="685800" y="2812950"/>
            <a:ext cx="2590800" cy="830997"/>
          </a:xfrm>
          <a:prstGeom prst="rect">
            <a:avLst/>
          </a:prstGeom>
          <a:noFill/>
        </p:spPr>
        <p:txBody>
          <a:bodyPr wrap="square" rtlCol="0">
            <a:spAutoFit/>
          </a:bodyPr>
          <a:lstStyle/>
          <a:p>
            <a:r>
              <a:rPr lang="en-US" sz="2400" dirty="0">
                <a:latin typeface="+mj-lt"/>
              </a:rPr>
              <a:t>View of beam cross section:</a:t>
            </a:r>
          </a:p>
        </p:txBody>
      </p:sp>
    </p:spTree>
    <p:extLst>
      <p:ext uri="{BB962C8B-B14F-4D97-AF65-F5344CB8AC3E}">
        <p14:creationId xmlns:p14="http://schemas.microsoft.com/office/powerpoint/2010/main" val="320348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7078</TotalTime>
  <Words>2330</Words>
  <Application>Microsoft Office PowerPoint</Application>
  <PresentationFormat>On-screen Show (4:3)</PresentationFormat>
  <Paragraphs>321</Paragraphs>
  <Slides>38</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4"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372</cp:revision>
  <cp:lastPrinted>2020-08-29T22:33:07Z</cp:lastPrinted>
  <dcterms:created xsi:type="dcterms:W3CDTF">2012-01-10T18:32:24Z</dcterms:created>
  <dcterms:modified xsi:type="dcterms:W3CDTF">2022-08-26T13:28:32Z</dcterms:modified>
</cp:coreProperties>
</file>