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Lst>
  <p:notesMasterIdLst>
    <p:notesMasterId r:id="rId34"/>
  </p:notesMasterIdLst>
  <p:handoutMasterIdLst>
    <p:handoutMasterId r:id="rId35"/>
  </p:handoutMasterIdLst>
  <p:sldIdLst>
    <p:sldId id="296" r:id="rId3"/>
    <p:sldId id="389" r:id="rId4"/>
    <p:sldId id="369" r:id="rId5"/>
    <p:sldId id="370" r:id="rId6"/>
    <p:sldId id="443" r:id="rId7"/>
    <p:sldId id="462" r:id="rId8"/>
    <p:sldId id="453" r:id="rId9"/>
    <p:sldId id="472" r:id="rId10"/>
    <p:sldId id="463" r:id="rId11"/>
    <p:sldId id="437" r:id="rId12"/>
    <p:sldId id="460" r:id="rId13"/>
    <p:sldId id="464" r:id="rId14"/>
    <p:sldId id="445" r:id="rId15"/>
    <p:sldId id="446" r:id="rId16"/>
    <p:sldId id="417" r:id="rId17"/>
    <p:sldId id="418" r:id="rId18"/>
    <p:sldId id="419" r:id="rId19"/>
    <p:sldId id="420" r:id="rId20"/>
    <p:sldId id="421" r:id="rId21"/>
    <p:sldId id="422" r:id="rId22"/>
    <p:sldId id="423" r:id="rId23"/>
    <p:sldId id="442" r:id="rId24"/>
    <p:sldId id="424" r:id="rId25"/>
    <p:sldId id="425" r:id="rId26"/>
    <p:sldId id="426" r:id="rId27"/>
    <p:sldId id="427" r:id="rId28"/>
    <p:sldId id="441" r:id="rId29"/>
    <p:sldId id="465" r:id="rId30"/>
    <p:sldId id="473" r:id="rId31"/>
    <p:sldId id="474" r:id="rId32"/>
    <p:sldId id="469"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75255" autoAdjust="0"/>
  </p:normalViewPr>
  <p:slideViewPr>
    <p:cSldViewPr>
      <p:cViewPr varScale="1">
        <p:scale>
          <a:sx n="53" d="100"/>
          <a:sy n="53" d="100"/>
        </p:scale>
        <p:origin x="812" y="44"/>
      </p:cViewPr>
      <p:guideLst>
        <p:guide orient="horz" pos="2160"/>
        <p:guide pos="2880"/>
      </p:guideLst>
    </p:cSldViewPr>
  </p:slideViewPr>
  <p:notesTextViewPr>
    <p:cViewPr>
      <p:scale>
        <a:sx n="3" d="2"/>
        <a:sy n="3" d="2"/>
      </p:scale>
      <p:origin x="0" y="0"/>
    </p:cViewPr>
  </p:notesTextViewPr>
  <p:sorterViewPr>
    <p:cViewPr>
      <p:scale>
        <a:sx n="55" d="100"/>
        <a:sy n="55" d="100"/>
      </p:scale>
      <p:origin x="0" y="-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8/28/2022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8/28/2022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focus on the analysis in the center of mass frame which contains the basic physics of the interparticle interaction.    The main example will be that of the famous Rutherford scattering experiment.</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algebra ….</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138315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shows the relationship of the analysis of r(\phi) to the scattering event.    The insert is a diagram from the textbook.</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1907284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scattering process involves the aspects of the trajectory at large separations.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511570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a:t>
            </a:r>
            <a:r>
              <a:rPr lang="en-US" dirty="0" err="1"/>
              <a:t>rmin</a:t>
            </a:r>
            <a:r>
              <a:rPr lang="en-US" dirty="0"/>
              <a:t>, \phi=0.   \phi increases to a maximum value.</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a:p>
        </p:txBody>
      </p:sp>
    </p:spTree>
    <p:extLst>
      <p:ext uri="{BB962C8B-B14F-4D97-AF65-F5344CB8AC3E}">
        <p14:creationId xmlns:p14="http://schemas.microsoft.com/office/powerpoint/2010/main" val="1400430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Problem with consistent notation.      Here we are using the textbook’s definition of theta which is OK if the target mass is infinite.</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4058573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equation is a convenient change of variables.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568336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use a diagram from the web about the Rutherford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a:p>
        </p:txBody>
      </p:sp>
    </p:spTree>
    <p:extLst>
      <p:ext uri="{BB962C8B-B14F-4D97-AF65-F5344CB8AC3E}">
        <p14:creationId xmlns:p14="http://schemas.microsoft.com/office/powerpoint/2010/main" val="614808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all of the equations and then specializing to the Coulomb interaction form.</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463818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integrals can all be evaluated analytically and simplify to this famous result.</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2482173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Reconstructed data taken from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85157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a:p>
        </p:txBody>
      </p:sp>
    </p:spTree>
    <p:extLst>
      <p:ext uri="{BB962C8B-B14F-4D97-AF65-F5344CB8AC3E}">
        <p14:creationId xmlns:p14="http://schemas.microsoft.com/office/powerpoint/2010/main" val="3710869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constant for this case.</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a:p>
        </p:txBody>
      </p:sp>
    </p:spTree>
    <p:extLst>
      <p:ext uri="{BB962C8B-B14F-4D97-AF65-F5344CB8AC3E}">
        <p14:creationId xmlns:p14="http://schemas.microsoft.com/office/powerpoint/2010/main" val="3348010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of the equations.     This equation allows us to fine b</a:t>
            </a:r>
            <a:r>
              <a:rPr lang="en-US"/>
              <a:t>(theta).</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a:p>
        </p:txBody>
      </p:sp>
    </p:spTree>
    <p:extLst>
      <p:ext uri="{BB962C8B-B14F-4D97-AF65-F5344CB8AC3E}">
        <p14:creationId xmlns:p14="http://schemas.microsoft.com/office/powerpoint/2010/main" val="44256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and the next several slides summarize the experimental scattering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332267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review.</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385824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the system of interest can be expressed in terms of constants and the particle separation r(t).</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a:p>
        </p:txBody>
      </p:sp>
    </p:spTree>
    <p:extLst>
      <p:ext uri="{BB962C8B-B14F-4D97-AF65-F5344CB8AC3E}">
        <p14:creationId xmlns:p14="http://schemas.microsoft.com/office/powerpoint/2010/main" val="215464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16575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2444070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Relating the constants of the problems to values determined when the particles are very far apart.</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392791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to now we are expressing the trajectory as a function of time t.     For this analysis however, we would like to find the trajectory as a function of the angle \chi.   The relationship of the constant angular momentum to the \chi and time variables allows us to find r(\chi).</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a:p>
        </p:txBody>
      </p:sp>
    </p:spTree>
    <p:extLst>
      <p:ext uri="{BB962C8B-B14F-4D97-AF65-F5344CB8AC3E}">
        <p14:creationId xmlns:p14="http://schemas.microsoft.com/office/powerpoint/2010/main" val="282649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8/29/2022</a:t>
            </a:r>
          </a:p>
        </p:txBody>
      </p:sp>
      <p:sp>
        <p:nvSpPr>
          <p:cNvPr id="5" name="Footer Placeholder 4"/>
          <p:cNvSpPr>
            <a:spLocks noGrp="1"/>
          </p:cNvSpPr>
          <p:nvPr>
            <p:ph type="ftr" sz="quarter" idx="11"/>
          </p:nvPr>
        </p:nvSpPr>
        <p:spPr/>
        <p:txBody>
          <a:bodyPr/>
          <a:lstStyle/>
          <a:p>
            <a:r>
              <a:rPr lang="en-US"/>
              <a:t>PHY 711  Fall 2022 --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8/29/2022</a:t>
            </a:r>
          </a:p>
        </p:txBody>
      </p:sp>
      <p:sp>
        <p:nvSpPr>
          <p:cNvPr id="5" name="Footer Placeholder 4"/>
          <p:cNvSpPr>
            <a:spLocks noGrp="1"/>
          </p:cNvSpPr>
          <p:nvPr>
            <p:ph type="ftr" sz="quarter" idx="11"/>
          </p:nvPr>
        </p:nvSpPr>
        <p:spPr/>
        <p:txBody>
          <a:bodyPr/>
          <a:lstStyle/>
          <a:p>
            <a:r>
              <a:rPr lang="en-US"/>
              <a:t>PHY 711  Fall 2022 --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8/29/2022</a:t>
            </a:r>
          </a:p>
        </p:txBody>
      </p:sp>
      <p:sp>
        <p:nvSpPr>
          <p:cNvPr id="5" name="Footer Placeholder 4"/>
          <p:cNvSpPr>
            <a:spLocks noGrp="1"/>
          </p:cNvSpPr>
          <p:nvPr>
            <p:ph type="ftr" sz="quarter" idx="11"/>
          </p:nvPr>
        </p:nvSpPr>
        <p:spPr/>
        <p:txBody>
          <a:bodyPr/>
          <a:lstStyle/>
          <a:p>
            <a:r>
              <a:rPr lang="en-US"/>
              <a:t>PHY 711  Fall 2022 --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8/29/2022</a:t>
            </a:r>
          </a:p>
        </p:txBody>
      </p:sp>
      <p:sp>
        <p:nvSpPr>
          <p:cNvPr id="5" name="Footer Placeholder 4"/>
          <p:cNvSpPr>
            <a:spLocks noGrp="1"/>
          </p:cNvSpPr>
          <p:nvPr>
            <p:ph type="ftr" sz="quarter" idx="11"/>
          </p:nvPr>
        </p:nvSpPr>
        <p:spPr/>
        <p:txBody>
          <a:bodyPr/>
          <a:lstStyle/>
          <a:p>
            <a:r>
              <a:rPr lang="en-US"/>
              <a:t>PHY 711  Fall 2022 --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8/29/2022</a:t>
            </a:r>
          </a:p>
        </p:txBody>
      </p:sp>
      <p:sp>
        <p:nvSpPr>
          <p:cNvPr id="5" name="Footer Placeholder 4"/>
          <p:cNvSpPr>
            <a:spLocks noGrp="1"/>
          </p:cNvSpPr>
          <p:nvPr>
            <p:ph type="ftr" sz="quarter" idx="11"/>
          </p:nvPr>
        </p:nvSpPr>
        <p:spPr/>
        <p:txBody>
          <a:bodyPr/>
          <a:lstStyle/>
          <a:p>
            <a:r>
              <a:rPr lang="en-US"/>
              <a:t>PHY 711  Fall 2022 -- Lecture4</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8/29/2022</a:t>
            </a:r>
          </a:p>
        </p:txBody>
      </p:sp>
      <p:sp>
        <p:nvSpPr>
          <p:cNvPr id="6" name="Footer Placeholder 5"/>
          <p:cNvSpPr>
            <a:spLocks noGrp="1"/>
          </p:cNvSpPr>
          <p:nvPr>
            <p:ph type="ftr" sz="quarter" idx="11"/>
          </p:nvPr>
        </p:nvSpPr>
        <p:spPr/>
        <p:txBody>
          <a:bodyPr/>
          <a:lstStyle/>
          <a:p>
            <a:r>
              <a:rPr lang="en-US"/>
              <a:t>PHY 711  Fall 2022 -- Lecture4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8/29/2022</a:t>
            </a:r>
          </a:p>
        </p:txBody>
      </p:sp>
      <p:sp>
        <p:nvSpPr>
          <p:cNvPr id="8" name="Footer Placeholder 7"/>
          <p:cNvSpPr>
            <a:spLocks noGrp="1"/>
          </p:cNvSpPr>
          <p:nvPr>
            <p:ph type="ftr" sz="quarter" idx="11"/>
          </p:nvPr>
        </p:nvSpPr>
        <p:spPr/>
        <p:txBody>
          <a:bodyPr/>
          <a:lstStyle/>
          <a:p>
            <a:r>
              <a:rPr lang="en-US"/>
              <a:t>PHY 711  Fall 2022 -- Lecture4</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8/29/2022</a:t>
            </a:r>
          </a:p>
        </p:txBody>
      </p:sp>
      <p:sp>
        <p:nvSpPr>
          <p:cNvPr id="4" name="Footer Placeholder 3"/>
          <p:cNvSpPr>
            <a:spLocks noGrp="1"/>
          </p:cNvSpPr>
          <p:nvPr>
            <p:ph type="ftr" sz="quarter" idx="11"/>
          </p:nvPr>
        </p:nvSpPr>
        <p:spPr/>
        <p:txBody>
          <a:bodyPr/>
          <a:lstStyle/>
          <a:p>
            <a:r>
              <a:rPr lang="en-US"/>
              <a:t>PHY 711  Fall 2022 -- Lecture4</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8/29/2022</a:t>
            </a:r>
          </a:p>
        </p:txBody>
      </p:sp>
      <p:sp>
        <p:nvSpPr>
          <p:cNvPr id="6" name="Footer Placeholder 5"/>
          <p:cNvSpPr>
            <a:spLocks noGrp="1"/>
          </p:cNvSpPr>
          <p:nvPr>
            <p:ph type="ftr" sz="quarter" idx="11"/>
          </p:nvPr>
        </p:nvSpPr>
        <p:spPr/>
        <p:txBody>
          <a:bodyPr/>
          <a:lstStyle/>
          <a:p>
            <a:r>
              <a:rPr lang="en-US"/>
              <a:t>PHY 711  Fall 2022 -- Lecture4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8/29/2022</a:t>
            </a:r>
          </a:p>
        </p:txBody>
      </p:sp>
      <p:sp>
        <p:nvSpPr>
          <p:cNvPr id="6" name="Footer Placeholder 5"/>
          <p:cNvSpPr>
            <a:spLocks noGrp="1"/>
          </p:cNvSpPr>
          <p:nvPr>
            <p:ph type="ftr" sz="quarter" idx="11"/>
          </p:nvPr>
        </p:nvSpPr>
        <p:spPr/>
        <p:txBody>
          <a:bodyPr/>
          <a:lstStyle/>
          <a:p>
            <a:r>
              <a:rPr lang="en-US"/>
              <a:t>PHY 711  Fall 2022 -- Lecture4</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8/29/2022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8/29/2022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2022 -- Lecture4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7.wmf"/><Relationship Id="rId3" Type="http://schemas.openxmlformats.org/officeDocument/2006/relationships/image" Target="../media/image22.png"/><Relationship Id="rId7" Type="http://schemas.openxmlformats.org/officeDocument/2006/relationships/image" Target="../media/image24.wmf"/><Relationship Id="rId12" Type="http://schemas.openxmlformats.org/officeDocument/2006/relationships/oleObject" Target="../embeddings/oleObject22.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oleObject" Target="../embeddings/oleObject19.bin"/><Relationship Id="rId11" Type="http://schemas.openxmlformats.org/officeDocument/2006/relationships/image" Target="../media/image26.wmf"/><Relationship Id="rId5" Type="http://schemas.openxmlformats.org/officeDocument/2006/relationships/image" Target="../media/image23.wmf"/><Relationship Id="rId15" Type="http://schemas.openxmlformats.org/officeDocument/2006/relationships/image" Target="../media/image28.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5.wmf"/><Relationship Id="rId14" Type="http://schemas.openxmlformats.org/officeDocument/2006/relationships/oleObject" Target="../embeddings/oleObject23.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oleObject" Target="../embeddings/oleObject25.bin"/><Relationship Id="rId4" Type="http://schemas.openxmlformats.org/officeDocument/2006/relationships/image" Target="../media/image30.wmf"/></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oleObject" Target="../embeddings/oleObject27.bin"/><Relationship Id="rId4" Type="http://schemas.openxmlformats.org/officeDocument/2006/relationships/image" Target="../media/image3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oleObject" Target="../embeddings/oleObject29.bin"/><Relationship Id="rId4" Type="http://schemas.openxmlformats.org/officeDocument/2006/relationships/image" Target="../media/image3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7.png"/><Relationship Id="rId7" Type="http://schemas.openxmlformats.org/officeDocument/2006/relationships/image" Target="../media/image39.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oleObject" Target="../embeddings/oleObject33.bin"/><Relationship Id="rId5" Type="http://schemas.openxmlformats.org/officeDocument/2006/relationships/image" Target="../media/image38.wmf"/><Relationship Id="rId4" Type="http://schemas.openxmlformats.org/officeDocument/2006/relationships/oleObject" Target="../embeddings/oleObject32.bin"/><Relationship Id="rId9" Type="http://schemas.openxmlformats.org/officeDocument/2006/relationships/image" Target="../media/image4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1.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2.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3.wmf"/><Relationship Id="rId4" Type="http://schemas.openxmlformats.org/officeDocument/2006/relationships/oleObject" Target="../embeddings/oleObject37.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4.wmf"/></Relationships>
</file>

<file path=ppt/slides/_rels/slide22.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hyperphysics.phy-astr.gsu.edu/hbase/rutsca.html"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wmf"/><Relationship Id="rId5" Type="http://schemas.openxmlformats.org/officeDocument/2006/relationships/oleObject" Target="../embeddings/oleObject40.bin"/><Relationship Id="rId4" Type="http://schemas.openxmlformats.org/officeDocument/2006/relationships/image" Target="../media/image4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0.wmf"/><Relationship Id="rId5" Type="http://schemas.openxmlformats.org/officeDocument/2006/relationships/oleObject" Target="../embeddings/oleObject43.bin"/><Relationship Id="rId4" Type="http://schemas.openxmlformats.org/officeDocument/2006/relationships/image" Target="../media/image49.wmf"/></Relationships>
</file>

<file path=ppt/slides/_rels/slide25.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hyperphysics.phy-astr.gsu.edu/hbase/nuclear/rutsca2.html#c3" TargetMode="External"/><Relationship Id="rId5" Type="http://schemas.openxmlformats.org/officeDocument/2006/relationships/image" Target="../media/image50.wmf"/><Relationship Id="rId4" Type="http://schemas.openxmlformats.org/officeDocument/2006/relationships/oleObject" Target="../embeddings/oleObject44.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oleObject" Target="../embeddings/oleObject46.bin"/><Relationship Id="rId4" Type="http://schemas.openxmlformats.org/officeDocument/2006/relationships/image" Target="../media/image5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oleObject" Target="../embeddings/oleObject48.bin"/><Relationship Id="rId4" Type="http://schemas.openxmlformats.org/officeDocument/2006/relationships/image" Target="../media/image54.wmf"/></Relationships>
</file>

<file path=ppt/slides/_rels/slide28.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49.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50.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51.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0.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png"/><Relationship Id="rId10" Type="http://schemas.openxmlformats.org/officeDocument/2006/relationships/oleObject" Target="../embeddings/oleObject4.bin"/><Relationship Id="rId4" Type="http://schemas.openxmlformats.org/officeDocument/2006/relationships/image" Target="../media/image4.wmf"/><Relationship Id="rId9"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2.wmf"/><Relationship Id="rId2" Type="http://schemas.openxmlformats.org/officeDocument/2006/relationships/oleObject" Target="../embeddings/oleObject6.bin"/><Relationship Id="rId1" Type="http://schemas.openxmlformats.org/officeDocument/2006/relationships/slideLayout" Target="../slideLayouts/slideLayout12.x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9.bin"/><Relationship Id="rId1" Type="http://schemas.openxmlformats.org/officeDocument/2006/relationships/slideLayout" Target="../slideLayouts/slideLayout12.xml"/><Relationship Id="rId6" Type="http://schemas.openxmlformats.org/officeDocument/2006/relationships/oleObject" Target="../embeddings/oleObject11.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4.bin"/><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15.bin"/><Relationship Id="rId1" Type="http://schemas.openxmlformats.org/officeDocument/2006/relationships/slideLayout" Target="../slideLayouts/slideLayout12.xml"/><Relationship Id="rId6" Type="http://schemas.openxmlformats.org/officeDocument/2006/relationships/oleObject" Target="../embeddings/oleObject17.bin"/><Relationship Id="rId5" Type="http://schemas.openxmlformats.org/officeDocument/2006/relationships/image" Target="../media/image20.wmf"/><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152400" y="827272"/>
            <a:ext cx="9107557" cy="550920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200" b="1" dirty="0"/>
          </a:p>
          <a:p>
            <a:pPr algn="ctr"/>
            <a:r>
              <a:rPr lang="en-US" sz="3200" b="1" dirty="0"/>
              <a:t>Lecture notes for Lecture 4</a:t>
            </a:r>
          </a:p>
          <a:p>
            <a:pPr algn="ctr"/>
            <a:endParaRPr lang="en-US" sz="3200" b="1" dirty="0"/>
          </a:p>
          <a:p>
            <a:pPr algn="ctr"/>
            <a:r>
              <a:rPr lang="en-US" sz="3200" b="1" dirty="0"/>
              <a:t>Scattering analysis in the center of mass reference frame – Chap 1 F&amp;W</a:t>
            </a:r>
          </a:p>
          <a:p>
            <a:pPr marL="514350" indent="-514350">
              <a:spcBef>
                <a:spcPts val="1200"/>
              </a:spcBef>
              <a:buFont typeface="+mj-lt"/>
              <a:buAutoNum type="arabicPeriod"/>
            </a:pPr>
            <a:r>
              <a:rPr lang="en-US" sz="2400" b="1" dirty="0">
                <a:solidFill>
                  <a:schemeClr val="folHlink"/>
                </a:solidFill>
              </a:rPr>
              <a:t>Review of scattering ideas.</a:t>
            </a:r>
          </a:p>
          <a:p>
            <a:pPr marL="514350" indent="-514350">
              <a:spcBef>
                <a:spcPts val="1200"/>
              </a:spcBef>
              <a:buFont typeface="+mj-lt"/>
              <a:buAutoNum type="arabicPeriod"/>
            </a:pPr>
            <a:r>
              <a:rPr lang="en-US" sz="2400" b="1" dirty="0">
                <a:solidFill>
                  <a:schemeClr val="folHlink"/>
                </a:solidFill>
              </a:rPr>
              <a:t>In center of mass frame, analytical evaluation of the differential scattering cross section in general and for Rutherford scattering. </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66750" y="1247775"/>
            <a:ext cx="7810500" cy="4362450"/>
          </a:xfrm>
          <a:prstGeom prst="rect">
            <a:avLst/>
          </a:prstGeom>
        </p:spPr>
      </p:pic>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5532848"/>
              </p:ext>
            </p:extLst>
          </p:nvPr>
        </p:nvGraphicFramePr>
        <p:xfrm>
          <a:off x="1874520" y="1003935"/>
          <a:ext cx="1863725" cy="1074737"/>
        </p:xfrm>
        <a:graphic>
          <a:graphicData uri="http://schemas.openxmlformats.org/presentationml/2006/ole">
            <mc:AlternateContent xmlns:mc="http://schemas.openxmlformats.org/markup-compatibility/2006">
              <mc:Choice xmlns:v="urn:schemas-microsoft-com:vml" Requires="v">
                <p:oleObj name="数式" r:id="rId4" imgW="787320" imgH="444240" progId="Equation.3">
                  <p:embed/>
                </p:oleObj>
              </mc:Choice>
              <mc:Fallback>
                <p:oleObj name="数式" r:id="rId4" imgW="787320" imgH="444240" progId="Equation.3">
                  <p:embed/>
                  <p:pic>
                    <p:nvPicPr>
                      <p:cNvPr id="0" name=""/>
                      <p:cNvPicPr>
                        <a:picLocks noChangeAspect="1" noChangeArrowheads="1"/>
                      </p:cNvPicPr>
                      <p:nvPr/>
                    </p:nvPicPr>
                    <p:blipFill>
                      <a:blip r:embed="rId5"/>
                      <a:srcRect/>
                      <a:stretch>
                        <a:fillRect/>
                      </a:stretch>
                    </p:blipFill>
                    <p:spPr bwMode="auto">
                      <a:xfrm>
                        <a:off x="1874520" y="1003935"/>
                        <a:ext cx="18637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H="1">
            <a:off x="1874520" y="2003326"/>
            <a:ext cx="419100" cy="6157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2400" y="3581400"/>
            <a:ext cx="685800" cy="457200"/>
          </a:xfrm>
          <a:prstGeom prst="rect">
            <a:avLst/>
          </a:prstGeom>
          <a:noFill/>
        </p:spPr>
        <p:txBody>
          <a:bodyPr wrap="square" rtlCol="0">
            <a:spAutoFit/>
          </a:bodyPr>
          <a:lstStyle/>
          <a:p>
            <a:r>
              <a:rPr lang="en-US" sz="2400" b="1" i="1" dirty="0" err="1">
                <a:latin typeface="+mj-lt"/>
              </a:rPr>
              <a:t>E</a:t>
            </a:r>
            <a:r>
              <a:rPr lang="en-US" sz="2400" b="1" i="1" baseline="-25000" dirty="0" err="1">
                <a:latin typeface="+mj-lt"/>
              </a:rPr>
              <a:t>rel</a:t>
            </a:r>
            <a:endParaRPr lang="en-US" sz="2400" b="1" i="1" dirty="0">
              <a:latin typeface="+mj-lt"/>
            </a:endParaRPr>
          </a:p>
        </p:txBody>
      </p:sp>
      <p:cxnSp>
        <p:nvCxnSpPr>
          <p:cNvPr id="10" name="Straight Arrow Connector 9"/>
          <p:cNvCxnSpPr/>
          <p:nvPr/>
        </p:nvCxnSpPr>
        <p:spPr>
          <a:xfrm>
            <a:off x="2438400" y="4038600"/>
            <a:ext cx="0" cy="1524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71700" y="5379392"/>
            <a:ext cx="8382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6" name="TextBox 5"/>
          <p:cNvSpPr txBox="1"/>
          <p:nvPr/>
        </p:nvSpPr>
        <p:spPr>
          <a:xfrm>
            <a:off x="76200" y="14752"/>
            <a:ext cx="8610600" cy="830997"/>
          </a:xfrm>
          <a:prstGeom prst="rect">
            <a:avLst/>
          </a:prstGeom>
          <a:noFill/>
        </p:spPr>
        <p:txBody>
          <a:bodyPr wrap="square" rtlCol="0">
            <a:spAutoFit/>
          </a:bodyPr>
          <a:lstStyle/>
          <a:p>
            <a:r>
              <a:rPr lang="en-US" sz="2400" dirty="0">
                <a:latin typeface="+mj-lt"/>
              </a:rPr>
              <a:t>For a continuous potential interaction in center of mass reference frame:</a:t>
            </a:r>
          </a:p>
        </p:txBody>
      </p:sp>
      <p:graphicFrame>
        <p:nvGraphicFramePr>
          <p:cNvPr id="12" name="Object 11"/>
          <p:cNvGraphicFramePr>
            <a:graphicFrameLocks noChangeAspect="1"/>
          </p:cNvGraphicFramePr>
          <p:nvPr>
            <p:extLst>
              <p:ext uri="{D42A27DB-BD31-4B8C-83A1-F6EECF244321}">
                <p14:modId xmlns:p14="http://schemas.microsoft.com/office/powerpoint/2010/main" val="2353725100"/>
              </p:ext>
            </p:extLst>
          </p:nvPr>
        </p:nvGraphicFramePr>
        <p:xfrm>
          <a:off x="3581400" y="367630"/>
          <a:ext cx="4116388" cy="1114425"/>
        </p:xfrm>
        <a:graphic>
          <a:graphicData uri="http://schemas.openxmlformats.org/presentationml/2006/ole">
            <mc:AlternateContent xmlns:mc="http://schemas.openxmlformats.org/markup-compatibility/2006">
              <mc:Choice xmlns:v="urn:schemas-microsoft-com:vml" Requires="v">
                <p:oleObj name="Equation" r:id="rId6" imgW="1688760" imgH="457200" progId="Equation.DSMT4">
                  <p:embed/>
                </p:oleObj>
              </mc:Choice>
              <mc:Fallback>
                <p:oleObj name="Equation" r:id="rId6" imgW="1688760" imgH="457200" progId="Equation.DSMT4">
                  <p:embed/>
                  <p:pic>
                    <p:nvPicPr>
                      <p:cNvPr id="0" name=""/>
                      <p:cNvPicPr/>
                      <p:nvPr/>
                    </p:nvPicPr>
                    <p:blipFill>
                      <a:blip r:embed="rId7"/>
                      <a:stretch>
                        <a:fillRect/>
                      </a:stretch>
                    </p:blipFill>
                    <p:spPr>
                      <a:xfrm>
                        <a:off x="3581400" y="367630"/>
                        <a:ext cx="4116388" cy="1114425"/>
                      </a:xfrm>
                      <a:prstGeom prst="rect">
                        <a:avLst/>
                      </a:prstGeom>
                    </p:spPr>
                  </p:pic>
                </p:oleObj>
              </mc:Fallback>
            </mc:AlternateContent>
          </a:graphicData>
        </a:graphic>
      </p:graphicFrame>
      <p:sp>
        <p:nvSpPr>
          <p:cNvPr id="14" name="TextBox 13"/>
          <p:cNvSpPr txBox="1"/>
          <p:nvPr/>
        </p:nvSpPr>
        <p:spPr>
          <a:xfrm>
            <a:off x="3200400" y="2180058"/>
            <a:ext cx="6283552" cy="830997"/>
          </a:xfrm>
          <a:prstGeom prst="rect">
            <a:avLst/>
          </a:prstGeom>
          <a:noFill/>
        </p:spPr>
        <p:txBody>
          <a:bodyPr wrap="square" rtlCol="0">
            <a:spAutoFit/>
          </a:bodyPr>
          <a:lstStyle/>
          <a:p>
            <a:r>
              <a:rPr lang="en-US" sz="2400" dirty="0">
                <a:latin typeface="+mj-lt"/>
              </a:rPr>
              <a:t>Need to relate these parameters to differential cross section </a:t>
            </a:r>
          </a:p>
        </p:txBody>
      </p:sp>
      <p:graphicFrame>
        <p:nvGraphicFramePr>
          <p:cNvPr id="15" name="Object 14"/>
          <p:cNvGraphicFramePr>
            <a:graphicFrameLocks noChangeAspect="1"/>
          </p:cNvGraphicFramePr>
          <p:nvPr>
            <p:extLst>
              <p:ext uri="{D42A27DB-BD31-4B8C-83A1-F6EECF244321}">
                <p14:modId xmlns:p14="http://schemas.microsoft.com/office/powerpoint/2010/main" val="545030605"/>
              </p:ext>
            </p:extLst>
          </p:nvPr>
        </p:nvGraphicFramePr>
        <p:xfrm>
          <a:off x="1396062" y="2971800"/>
          <a:ext cx="661338" cy="393700"/>
        </p:xfrm>
        <a:graphic>
          <a:graphicData uri="http://schemas.openxmlformats.org/presentationml/2006/ole">
            <mc:AlternateContent xmlns:mc="http://schemas.openxmlformats.org/markup-compatibility/2006">
              <mc:Choice xmlns:v="urn:schemas-microsoft-com:vml" Requires="v">
                <p:oleObj name="Equation" r:id="rId8" imgW="457200" imgH="266400" progId="Equation.DSMT4">
                  <p:embed/>
                </p:oleObj>
              </mc:Choice>
              <mc:Fallback>
                <p:oleObj name="Equation" r:id="rId8" imgW="457200" imgH="266400" progId="Equation.DSMT4">
                  <p:embed/>
                  <p:pic>
                    <p:nvPicPr>
                      <p:cNvPr id="0" name=""/>
                      <p:cNvPicPr>
                        <a:picLocks noChangeAspect="1" noChangeArrowheads="1"/>
                      </p:cNvPicPr>
                      <p:nvPr/>
                    </p:nvPicPr>
                    <p:blipFill>
                      <a:blip r:embed="rId9"/>
                      <a:srcRect/>
                      <a:stretch>
                        <a:fillRect/>
                      </a:stretch>
                    </p:blipFill>
                    <p:spPr bwMode="auto">
                      <a:xfrm>
                        <a:off x="1396062" y="2971800"/>
                        <a:ext cx="661338" cy="3937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11875253"/>
              </p:ext>
            </p:extLst>
          </p:nvPr>
        </p:nvGraphicFramePr>
        <p:xfrm>
          <a:off x="1280042" y="3954462"/>
          <a:ext cx="777358" cy="922338"/>
        </p:xfrm>
        <a:graphic>
          <a:graphicData uri="http://schemas.openxmlformats.org/presentationml/2006/ole">
            <mc:AlternateContent xmlns:mc="http://schemas.openxmlformats.org/markup-compatibility/2006">
              <mc:Choice xmlns:v="urn:schemas-microsoft-com:vml" Requires="v">
                <p:oleObj name="Equation" r:id="rId10" imgW="545760" imgH="634680" progId="Equation.DSMT4">
                  <p:embed/>
                </p:oleObj>
              </mc:Choice>
              <mc:Fallback>
                <p:oleObj name="Equation" r:id="rId10" imgW="545760" imgH="634680" progId="Equation.DSMT4">
                  <p:embed/>
                  <p:pic>
                    <p:nvPicPr>
                      <p:cNvPr id="0" name=""/>
                      <p:cNvPicPr>
                        <a:picLocks noChangeAspect="1" noChangeArrowheads="1"/>
                      </p:cNvPicPr>
                      <p:nvPr/>
                    </p:nvPicPr>
                    <p:blipFill>
                      <a:blip r:embed="rId11"/>
                      <a:srcRect/>
                      <a:stretch>
                        <a:fillRect/>
                      </a:stretch>
                    </p:blipFill>
                    <p:spPr bwMode="auto">
                      <a:xfrm>
                        <a:off x="1280042" y="3954462"/>
                        <a:ext cx="777358" cy="922338"/>
                      </a:xfrm>
                      <a:prstGeom prst="rect">
                        <a:avLst/>
                      </a:prstGeom>
                      <a:noFill/>
                      <a:ln>
                        <a:noFill/>
                      </a:ln>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198728766"/>
              </p:ext>
            </p:extLst>
          </p:nvPr>
        </p:nvGraphicFramePr>
        <p:xfrm>
          <a:off x="6864350" y="2721101"/>
          <a:ext cx="1666875" cy="1057275"/>
        </p:xfrm>
        <a:graphic>
          <a:graphicData uri="http://schemas.openxmlformats.org/presentationml/2006/ole">
            <mc:AlternateContent xmlns:mc="http://schemas.openxmlformats.org/markup-compatibility/2006">
              <mc:Choice xmlns:v="urn:schemas-microsoft-com:vml" Requires="v">
                <p:oleObj name="Equation" r:id="rId12" imgW="1002960" imgH="634680" progId="Equation.DSMT4">
                  <p:embed/>
                </p:oleObj>
              </mc:Choice>
              <mc:Fallback>
                <p:oleObj name="Equation" r:id="rId12" imgW="1002960" imgH="634680" progId="Equation.DSMT4">
                  <p:embed/>
                  <p:pic>
                    <p:nvPicPr>
                      <p:cNvPr id="0" name=""/>
                      <p:cNvPicPr>
                        <a:picLocks noChangeAspect="1" noChangeArrowheads="1"/>
                      </p:cNvPicPr>
                      <p:nvPr/>
                    </p:nvPicPr>
                    <p:blipFill>
                      <a:blip r:embed="rId13"/>
                      <a:srcRect/>
                      <a:stretch>
                        <a:fillRect/>
                      </a:stretch>
                    </p:blipFill>
                    <p:spPr bwMode="auto">
                      <a:xfrm>
                        <a:off x="6864350" y="2721101"/>
                        <a:ext cx="1666875" cy="1057275"/>
                      </a:xfrm>
                      <a:prstGeom prst="rect">
                        <a:avLst/>
                      </a:prstGeom>
                      <a:solidFill>
                        <a:srgbClr val="FFFF00"/>
                      </a:solid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37032228"/>
              </p:ext>
            </p:extLst>
          </p:nvPr>
        </p:nvGraphicFramePr>
        <p:xfrm>
          <a:off x="2837276" y="5463303"/>
          <a:ext cx="6029325" cy="1082675"/>
        </p:xfrm>
        <a:graphic>
          <a:graphicData uri="http://schemas.openxmlformats.org/presentationml/2006/ole">
            <mc:AlternateContent xmlns:mc="http://schemas.openxmlformats.org/markup-compatibility/2006">
              <mc:Choice xmlns:v="urn:schemas-microsoft-com:vml" Requires="v">
                <p:oleObj name="Equation" r:id="rId14" imgW="2476440" imgH="444240" progId="Equation.DSMT4">
                  <p:embed/>
                </p:oleObj>
              </mc:Choice>
              <mc:Fallback>
                <p:oleObj name="Equation" r:id="rId14" imgW="2476440" imgH="444240" progId="Equation.DSMT4">
                  <p:embed/>
                  <p:pic>
                    <p:nvPicPr>
                      <p:cNvPr id="0" name=""/>
                      <p:cNvPicPr/>
                      <p:nvPr/>
                    </p:nvPicPr>
                    <p:blipFill>
                      <a:blip r:embed="rId15"/>
                      <a:stretch>
                        <a:fillRect/>
                      </a:stretch>
                    </p:blipFill>
                    <p:spPr>
                      <a:xfrm>
                        <a:off x="2837276" y="5463303"/>
                        <a:ext cx="6029325" cy="1082675"/>
                      </a:xfrm>
                      <a:prstGeom prst="rect">
                        <a:avLst/>
                      </a:prstGeom>
                    </p:spPr>
                  </p:pic>
                </p:oleObj>
              </mc:Fallback>
            </mc:AlternateContent>
          </a:graphicData>
        </a:graphic>
      </p:graphicFrame>
    </p:spTree>
    <p:extLst>
      <p:ext uri="{BB962C8B-B14F-4D97-AF65-F5344CB8AC3E}">
        <p14:creationId xmlns:p14="http://schemas.microsoft.com/office/powerpoint/2010/main" val="199670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6B9110-F05B-4D99-B94B-1EFBCF1942FE}"/>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485B5A16-5F24-4C7B-BA98-CB0EF537B805}"/>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34A5CEDA-47F1-4099-9BAA-AE627B192FCB}"/>
              </a:ext>
            </a:extLst>
          </p:cNvPr>
          <p:cNvSpPr>
            <a:spLocks noGrp="1"/>
          </p:cNvSpPr>
          <p:nvPr>
            <p:ph type="sldNum" sz="quarter" idx="12"/>
          </p:nvPr>
        </p:nvSpPr>
        <p:spPr/>
        <p:txBody>
          <a:bodyPr/>
          <a:lstStyle/>
          <a:p>
            <a:fld id="{CE368B07-CEBF-4C80-90AF-53B34FA04CF3}" type="slidenum">
              <a:rPr lang="en-US" smtClean="0"/>
              <a:t>11</a:t>
            </a:fld>
            <a:endParaRPr lang="en-US"/>
          </a:p>
        </p:txBody>
      </p:sp>
      <p:pic>
        <p:nvPicPr>
          <p:cNvPr id="5" name="Picture 4">
            <a:extLst>
              <a:ext uri="{FF2B5EF4-FFF2-40B4-BE49-F238E27FC236}">
                <a16:creationId xmlns:a16="http://schemas.microsoft.com/office/drawing/2014/main" id="{AC8359C8-547D-48F9-9051-B27B3820DA1C}"/>
              </a:ext>
            </a:extLst>
          </p:cNvPr>
          <p:cNvPicPr>
            <a:picLocks noChangeAspect="1"/>
          </p:cNvPicPr>
          <p:nvPr/>
        </p:nvPicPr>
        <p:blipFill rotWithShape="1">
          <a:blip r:embed="rId2"/>
          <a:srcRect l="56122"/>
          <a:stretch/>
        </p:blipFill>
        <p:spPr>
          <a:xfrm>
            <a:off x="2777261" y="411644"/>
            <a:ext cx="4114800" cy="5956891"/>
          </a:xfrm>
          <a:prstGeom prst="rect">
            <a:avLst/>
          </a:prstGeom>
        </p:spPr>
      </p:pic>
      <p:sp>
        <p:nvSpPr>
          <p:cNvPr id="6" name="Oval 5">
            <a:extLst>
              <a:ext uri="{FF2B5EF4-FFF2-40B4-BE49-F238E27FC236}">
                <a16:creationId xmlns:a16="http://schemas.microsoft.com/office/drawing/2014/main" id="{A74A5348-FF55-4BBE-8273-E162E8259C35}"/>
              </a:ext>
            </a:extLst>
          </p:cNvPr>
          <p:cNvSpPr/>
          <p:nvPr/>
        </p:nvSpPr>
        <p:spPr>
          <a:xfrm>
            <a:off x="1371600" y="3352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19DFA24-C0A0-4C95-9965-04C8058BBB45}"/>
              </a:ext>
            </a:extLst>
          </p:cNvPr>
          <p:cNvCxnSpPr>
            <a:cxnSpLocks/>
          </p:cNvCxnSpPr>
          <p:nvPr/>
        </p:nvCxnSpPr>
        <p:spPr>
          <a:xfrm>
            <a:off x="1371600" y="3429000"/>
            <a:ext cx="1752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DBD9DD8-C04D-49D2-AF58-8E841B62AF66}"/>
              </a:ext>
            </a:extLst>
          </p:cNvPr>
          <p:cNvCxnSpPr>
            <a:cxnSpLocks/>
          </p:cNvCxnSpPr>
          <p:nvPr/>
        </p:nvCxnSpPr>
        <p:spPr>
          <a:xfrm flipV="1">
            <a:off x="1524000" y="3048000"/>
            <a:ext cx="1752600" cy="355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DE35D4A-AFAD-4C72-8F72-BCB4133421DA}"/>
              </a:ext>
            </a:extLst>
          </p:cNvPr>
          <p:cNvCxnSpPr>
            <a:cxnSpLocks/>
            <a:stCxn id="6" idx="2"/>
          </p:cNvCxnSpPr>
          <p:nvPr/>
        </p:nvCxnSpPr>
        <p:spPr>
          <a:xfrm flipV="1">
            <a:off x="1371600" y="2133600"/>
            <a:ext cx="3200400" cy="12954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A87FEDB-8E2A-42C9-BE3E-9E9C51B3D7E6}"/>
              </a:ext>
            </a:extLst>
          </p:cNvPr>
          <p:cNvCxnSpPr>
            <a:cxnSpLocks/>
            <a:stCxn id="6" idx="7"/>
          </p:cNvCxnSpPr>
          <p:nvPr/>
        </p:nvCxnSpPr>
        <p:spPr>
          <a:xfrm flipV="1">
            <a:off x="1501682" y="1295400"/>
            <a:ext cx="4822918" cy="20797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BD48255-885B-4818-B509-ECC78B1CA935}"/>
              </a:ext>
            </a:extLst>
          </p:cNvPr>
          <p:cNvSpPr txBox="1"/>
          <p:nvPr/>
        </p:nvSpPr>
        <p:spPr>
          <a:xfrm>
            <a:off x="2318520" y="3048000"/>
            <a:ext cx="544559" cy="457200"/>
          </a:xfrm>
          <a:prstGeom prst="rect">
            <a:avLst/>
          </a:prstGeom>
          <a:noFill/>
        </p:spPr>
        <p:txBody>
          <a:bodyPr wrap="square" rtlCol="0">
            <a:spAutoFit/>
          </a:bodyPr>
          <a:lstStyle/>
          <a:p>
            <a:r>
              <a:rPr lang="en-US" sz="2400" dirty="0">
                <a:latin typeface="Symbol" pitchFamily="18" charset="2"/>
              </a:rPr>
              <a:t>c</a:t>
            </a:r>
          </a:p>
        </p:txBody>
      </p:sp>
      <p:sp>
        <p:nvSpPr>
          <p:cNvPr id="17" name="TextBox 16">
            <a:extLst>
              <a:ext uri="{FF2B5EF4-FFF2-40B4-BE49-F238E27FC236}">
                <a16:creationId xmlns:a16="http://schemas.microsoft.com/office/drawing/2014/main" id="{3E6D541F-D273-47A8-8C76-8D8313A944CC}"/>
              </a:ext>
            </a:extLst>
          </p:cNvPr>
          <p:cNvSpPr txBox="1"/>
          <p:nvPr/>
        </p:nvSpPr>
        <p:spPr>
          <a:xfrm>
            <a:off x="2765356" y="2590800"/>
            <a:ext cx="587444" cy="523220"/>
          </a:xfrm>
          <a:prstGeom prst="rect">
            <a:avLst/>
          </a:prstGeom>
          <a:noFill/>
        </p:spPr>
        <p:txBody>
          <a:bodyPr wrap="square" rtlCol="0">
            <a:spAutoFit/>
          </a:bodyPr>
          <a:lstStyle/>
          <a:p>
            <a:r>
              <a:rPr lang="en-US" sz="2400" dirty="0">
                <a:latin typeface="Symbol" pitchFamily="18" charset="2"/>
              </a:rPr>
              <a:t>c</a:t>
            </a:r>
            <a:r>
              <a:rPr lang="en-US" sz="2800" baseline="-25000" dirty="0"/>
              <a:t>m</a:t>
            </a:r>
            <a:endParaRPr lang="en-US" sz="2400" dirty="0"/>
          </a:p>
        </p:txBody>
      </p:sp>
      <p:sp>
        <p:nvSpPr>
          <p:cNvPr id="18" name="Arc 17">
            <a:extLst>
              <a:ext uri="{FF2B5EF4-FFF2-40B4-BE49-F238E27FC236}">
                <a16:creationId xmlns:a16="http://schemas.microsoft.com/office/drawing/2014/main" id="{E08B6602-19A9-4B5B-9D4F-E149F0CF5926}"/>
              </a:ext>
            </a:extLst>
          </p:cNvPr>
          <p:cNvSpPr/>
          <p:nvPr/>
        </p:nvSpPr>
        <p:spPr>
          <a:xfrm rot="1352285">
            <a:off x="2148603" y="2902322"/>
            <a:ext cx="704046" cy="762000"/>
          </a:xfrm>
          <a:prstGeom prst="arc">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1BC5D8B7-DB2C-4F46-9EAD-3421044A6856}"/>
              </a:ext>
            </a:extLst>
          </p:cNvPr>
          <p:cNvSpPr txBox="1"/>
          <p:nvPr/>
        </p:nvSpPr>
        <p:spPr>
          <a:xfrm>
            <a:off x="1924796" y="3375118"/>
            <a:ext cx="747809"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21" name="TextBox 20">
            <a:extLst>
              <a:ext uri="{FF2B5EF4-FFF2-40B4-BE49-F238E27FC236}">
                <a16:creationId xmlns:a16="http://schemas.microsoft.com/office/drawing/2014/main" id="{BC5E0F29-EF65-41A2-AE9B-13FAC106E561}"/>
              </a:ext>
            </a:extLst>
          </p:cNvPr>
          <p:cNvSpPr txBox="1"/>
          <p:nvPr/>
        </p:nvSpPr>
        <p:spPr>
          <a:xfrm>
            <a:off x="4481826" y="2104426"/>
            <a:ext cx="747809" cy="461665"/>
          </a:xfrm>
          <a:prstGeom prst="rect">
            <a:avLst/>
          </a:prstGeom>
          <a:noFill/>
        </p:spPr>
        <p:txBody>
          <a:bodyPr wrap="square" rtlCol="0">
            <a:spAutoFit/>
          </a:bodyPr>
          <a:lstStyle/>
          <a:p>
            <a:r>
              <a:rPr lang="en-US" sz="2400" i="1" dirty="0">
                <a:latin typeface="+mj-lt"/>
              </a:rPr>
              <a:t>r(</a:t>
            </a:r>
            <a:r>
              <a:rPr lang="en-US" sz="2400" i="1" dirty="0">
                <a:latin typeface="Symbol" panose="05050102010706020507" pitchFamily="18" charset="2"/>
              </a:rPr>
              <a:t>c</a:t>
            </a:r>
            <a:r>
              <a:rPr lang="en-US" sz="2400" i="1" dirty="0">
                <a:latin typeface="+mj-lt"/>
              </a:rPr>
              <a:t>)</a:t>
            </a:r>
          </a:p>
        </p:txBody>
      </p:sp>
      <p:graphicFrame>
        <p:nvGraphicFramePr>
          <p:cNvPr id="22" name="Object 21">
            <a:extLst>
              <a:ext uri="{FF2B5EF4-FFF2-40B4-BE49-F238E27FC236}">
                <a16:creationId xmlns:a16="http://schemas.microsoft.com/office/drawing/2014/main" id="{13DB63DF-3E66-46AC-A635-ED20B980B938}"/>
              </a:ext>
            </a:extLst>
          </p:cNvPr>
          <p:cNvGraphicFramePr>
            <a:graphicFrameLocks noChangeAspect="1"/>
          </p:cNvGraphicFramePr>
          <p:nvPr>
            <p:extLst>
              <p:ext uri="{D42A27DB-BD31-4B8C-83A1-F6EECF244321}">
                <p14:modId xmlns:p14="http://schemas.microsoft.com/office/powerpoint/2010/main" val="1762354811"/>
              </p:ext>
            </p:extLst>
          </p:nvPr>
        </p:nvGraphicFramePr>
        <p:xfrm>
          <a:off x="763133" y="304800"/>
          <a:ext cx="5790067" cy="816153"/>
        </p:xfrm>
        <a:graphic>
          <a:graphicData uri="http://schemas.openxmlformats.org/presentationml/2006/ole">
            <mc:AlternateContent xmlns:mc="http://schemas.openxmlformats.org/markup-compatibility/2006">
              <mc:Choice xmlns:v="urn:schemas-microsoft-com:vml" Requires="v">
                <p:oleObj name="Equation" r:id="rId3" imgW="4775040" imgH="672840" progId="Equation.DSMT4">
                  <p:embed/>
                </p:oleObj>
              </mc:Choice>
              <mc:Fallback>
                <p:oleObj name="Equation" r:id="rId3" imgW="4775040" imgH="672840" progId="Equation.DSMT4">
                  <p:embed/>
                  <p:pic>
                    <p:nvPicPr>
                      <p:cNvPr id="24" name="Object 23"/>
                      <p:cNvPicPr/>
                      <p:nvPr/>
                    </p:nvPicPr>
                    <p:blipFill>
                      <a:blip r:embed="rId4"/>
                      <a:stretch>
                        <a:fillRect/>
                      </a:stretch>
                    </p:blipFill>
                    <p:spPr>
                      <a:xfrm>
                        <a:off x="763133" y="304800"/>
                        <a:ext cx="5790067" cy="816153"/>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E14D0025-8D84-4F44-95B4-EE03C4F885AA}"/>
              </a:ext>
            </a:extLst>
          </p:cNvPr>
          <p:cNvSpPr txBox="1"/>
          <p:nvPr/>
        </p:nvSpPr>
        <p:spPr>
          <a:xfrm>
            <a:off x="153272" y="3517900"/>
            <a:ext cx="1624200" cy="830997"/>
          </a:xfrm>
          <a:prstGeom prst="rect">
            <a:avLst/>
          </a:prstGeom>
          <a:noFill/>
        </p:spPr>
        <p:txBody>
          <a:bodyPr wrap="square" rtlCol="0">
            <a:spAutoFit/>
          </a:bodyPr>
          <a:lstStyle/>
          <a:p>
            <a:r>
              <a:rPr lang="en-US" sz="2400" dirty="0">
                <a:latin typeface="+mj-lt"/>
              </a:rPr>
              <a:t>center of scattering.</a:t>
            </a:r>
          </a:p>
        </p:txBody>
      </p:sp>
      <p:graphicFrame>
        <p:nvGraphicFramePr>
          <p:cNvPr id="24" name="Object 23">
            <a:extLst>
              <a:ext uri="{FF2B5EF4-FFF2-40B4-BE49-F238E27FC236}">
                <a16:creationId xmlns:a16="http://schemas.microsoft.com/office/drawing/2014/main" id="{190310D0-7D4F-446A-ADA5-C9AEA1B64D81}"/>
              </a:ext>
            </a:extLst>
          </p:cNvPr>
          <p:cNvGraphicFramePr>
            <a:graphicFrameLocks noChangeAspect="1"/>
          </p:cNvGraphicFramePr>
          <p:nvPr>
            <p:extLst>
              <p:ext uri="{D42A27DB-BD31-4B8C-83A1-F6EECF244321}">
                <p14:modId xmlns:p14="http://schemas.microsoft.com/office/powerpoint/2010/main" val="2392530739"/>
              </p:ext>
            </p:extLst>
          </p:nvPr>
        </p:nvGraphicFramePr>
        <p:xfrm>
          <a:off x="228600" y="5057775"/>
          <a:ext cx="4116388" cy="1114425"/>
        </p:xfrm>
        <a:graphic>
          <a:graphicData uri="http://schemas.openxmlformats.org/presentationml/2006/ole">
            <mc:AlternateContent xmlns:mc="http://schemas.openxmlformats.org/markup-compatibility/2006">
              <mc:Choice xmlns:v="urn:schemas-microsoft-com:vml" Requires="v">
                <p:oleObj name="Equation" r:id="rId5" imgW="1688760" imgH="457200" progId="Equation.DSMT4">
                  <p:embed/>
                </p:oleObj>
              </mc:Choice>
              <mc:Fallback>
                <p:oleObj name="Equation" r:id="rId5" imgW="1688760" imgH="457200" progId="Equation.DSMT4">
                  <p:embed/>
                  <p:pic>
                    <p:nvPicPr>
                      <p:cNvPr id="26" name="Object 25"/>
                      <p:cNvPicPr/>
                      <p:nvPr/>
                    </p:nvPicPr>
                    <p:blipFill>
                      <a:blip r:embed="rId6"/>
                      <a:stretch>
                        <a:fillRect/>
                      </a:stretch>
                    </p:blipFill>
                    <p:spPr>
                      <a:xfrm>
                        <a:off x="228600" y="5057775"/>
                        <a:ext cx="4116388" cy="1114425"/>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6FB671A9-19FF-419C-BB79-15CEFC2EF3F0}"/>
              </a:ext>
            </a:extLst>
          </p:cNvPr>
          <p:cNvSpPr txBox="1"/>
          <p:nvPr/>
        </p:nvSpPr>
        <p:spPr>
          <a:xfrm>
            <a:off x="3886200" y="3183927"/>
            <a:ext cx="5105400" cy="461665"/>
          </a:xfrm>
          <a:prstGeom prst="rect">
            <a:avLst/>
          </a:prstGeom>
          <a:noFill/>
        </p:spPr>
        <p:txBody>
          <a:bodyPr wrap="square" rtlCol="0">
            <a:spAutoFit/>
          </a:bodyPr>
          <a:lstStyle/>
          <a:p>
            <a:r>
              <a:rPr lang="en-US" sz="2400" dirty="0">
                <a:latin typeface="+mj-lt"/>
                <a:sym typeface="Wingdings" panose="05000000000000000000" pitchFamily="2" charset="2"/>
              </a:rPr>
              <a:t></a:t>
            </a:r>
            <a:r>
              <a:rPr lang="en-US" sz="2400" dirty="0">
                <a:latin typeface="+mj-lt"/>
              </a:rPr>
              <a:t>Need to find an equation for </a:t>
            </a:r>
            <a:r>
              <a:rPr lang="en-US" sz="2400" i="1" dirty="0">
                <a:latin typeface="+mj-lt"/>
              </a:rPr>
              <a:t>r(</a:t>
            </a:r>
            <a:r>
              <a:rPr lang="en-US" sz="2400" i="1" dirty="0">
                <a:latin typeface="Symbol" panose="05050102010706020507" pitchFamily="18" charset="2"/>
              </a:rPr>
              <a:t>c</a:t>
            </a:r>
            <a:r>
              <a:rPr lang="en-US" sz="2400" i="1" dirty="0">
                <a:latin typeface="+mj-lt"/>
              </a:rPr>
              <a:t>)</a:t>
            </a:r>
          </a:p>
        </p:txBody>
      </p:sp>
    </p:spTree>
    <p:extLst>
      <p:ext uri="{BB962C8B-B14F-4D97-AF65-F5344CB8AC3E}">
        <p14:creationId xmlns:p14="http://schemas.microsoft.com/office/powerpoint/2010/main" val="2629609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49078-BF26-4FE5-951E-1D57EFE7A06C}"/>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74FF3BCC-4F69-4E40-A5C6-C120F3842CF3}"/>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9E72455F-5FD7-409B-A78F-4161B991F77E}"/>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a:extLst>
              <a:ext uri="{FF2B5EF4-FFF2-40B4-BE49-F238E27FC236}">
                <a16:creationId xmlns:a16="http://schemas.microsoft.com/office/drawing/2014/main" id="{28AD93CF-3702-4037-9C62-077CA8E1EC64}"/>
              </a:ext>
            </a:extLst>
          </p:cNvPr>
          <p:cNvSpPr txBox="1"/>
          <p:nvPr/>
        </p:nvSpPr>
        <p:spPr>
          <a:xfrm>
            <a:off x="457200" y="304800"/>
            <a:ext cx="8229600" cy="461665"/>
          </a:xfrm>
          <a:prstGeom prst="rect">
            <a:avLst/>
          </a:prstGeom>
          <a:noFill/>
        </p:spPr>
        <p:txBody>
          <a:bodyPr wrap="square" rtlCol="0">
            <a:spAutoFit/>
          </a:bodyPr>
          <a:lstStyle/>
          <a:p>
            <a:r>
              <a:rPr lang="en-US" sz="2400" dirty="0">
                <a:latin typeface="+mj-lt"/>
              </a:rPr>
              <a:t>How is this related to scattering?</a:t>
            </a:r>
          </a:p>
        </p:txBody>
      </p:sp>
      <p:pic>
        <p:nvPicPr>
          <p:cNvPr id="6" name="Picture 5">
            <a:extLst>
              <a:ext uri="{FF2B5EF4-FFF2-40B4-BE49-F238E27FC236}">
                <a16:creationId xmlns:a16="http://schemas.microsoft.com/office/drawing/2014/main" id="{D35B9740-0E15-470A-8014-CAE9232AFAEE}"/>
              </a:ext>
            </a:extLst>
          </p:cNvPr>
          <p:cNvPicPr>
            <a:picLocks noChangeAspect="1"/>
          </p:cNvPicPr>
          <p:nvPr/>
        </p:nvPicPr>
        <p:blipFill rotWithShape="1">
          <a:blip r:embed="rId2"/>
          <a:srcRect l="56122"/>
          <a:stretch/>
        </p:blipFill>
        <p:spPr>
          <a:xfrm rot="12411976">
            <a:off x="5247375" y="755352"/>
            <a:ext cx="2796295" cy="4048125"/>
          </a:xfrm>
          <a:prstGeom prst="rect">
            <a:avLst/>
          </a:prstGeom>
        </p:spPr>
      </p:pic>
      <p:pic>
        <p:nvPicPr>
          <p:cNvPr id="7" name="Picture 6">
            <a:extLst>
              <a:ext uri="{FF2B5EF4-FFF2-40B4-BE49-F238E27FC236}">
                <a16:creationId xmlns:a16="http://schemas.microsoft.com/office/drawing/2014/main" id="{DBD4C014-B19C-441E-BED2-F258D48F71F0}"/>
              </a:ext>
            </a:extLst>
          </p:cNvPr>
          <p:cNvPicPr>
            <a:picLocks noChangeAspect="1"/>
          </p:cNvPicPr>
          <p:nvPr/>
        </p:nvPicPr>
        <p:blipFill rotWithShape="1">
          <a:blip r:embed="rId2"/>
          <a:srcRect l="54083" r="-1"/>
          <a:stretch/>
        </p:blipFill>
        <p:spPr>
          <a:xfrm>
            <a:off x="495300" y="1057275"/>
            <a:ext cx="2552700" cy="3531235"/>
          </a:xfrm>
          <a:prstGeom prst="rect">
            <a:avLst/>
          </a:prstGeom>
        </p:spPr>
      </p:pic>
      <p:sp>
        <p:nvSpPr>
          <p:cNvPr id="8" name="Oval 7">
            <a:extLst>
              <a:ext uri="{FF2B5EF4-FFF2-40B4-BE49-F238E27FC236}">
                <a16:creationId xmlns:a16="http://schemas.microsoft.com/office/drawing/2014/main" id="{7A431D1C-C828-4DF6-965B-B233AF0F2604}"/>
              </a:ext>
            </a:extLst>
          </p:cNvPr>
          <p:cNvSpPr/>
          <p:nvPr/>
        </p:nvSpPr>
        <p:spPr>
          <a:xfrm>
            <a:off x="152400" y="2822892"/>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6C5E9DD-5F6C-446B-9598-07A56BE6AEB8}"/>
              </a:ext>
            </a:extLst>
          </p:cNvPr>
          <p:cNvSpPr/>
          <p:nvPr/>
        </p:nvSpPr>
        <p:spPr>
          <a:xfrm>
            <a:off x="8382000" y="3659346"/>
            <a:ext cx="152400" cy="1489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95BCF65-6369-4F42-8C5C-A0D2B711C068}"/>
              </a:ext>
            </a:extLst>
          </p:cNvPr>
          <p:cNvCxnSpPr>
            <a:cxnSpLocks/>
          </p:cNvCxnSpPr>
          <p:nvPr/>
        </p:nvCxnSpPr>
        <p:spPr>
          <a:xfrm>
            <a:off x="4572000" y="3733800"/>
            <a:ext cx="4546602" cy="7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82D8D74-9452-48EF-932F-C1C522136EB9}"/>
              </a:ext>
            </a:extLst>
          </p:cNvPr>
          <p:cNvCxnSpPr>
            <a:cxnSpLocks/>
          </p:cNvCxnSpPr>
          <p:nvPr/>
        </p:nvCxnSpPr>
        <p:spPr>
          <a:xfrm flipH="1" flipV="1">
            <a:off x="6400800" y="685800"/>
            <a:ext cx="2476500" cy="36576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7F6CDC3-66F4-45DC-947C-BA90AF617303}"/>
              </a:ext>
            </a:extLst>
          </p:cNvPr>
          <p:cNvSpPr txBox="1"/>
          <p:nvPr/>
        </p:nvSpPr>
        <p:spPr>
          <a:xfrm>
            <a:off x="3886200" y="2203589"/>
            <a:ext cx="13716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cxnSp>
        <p:nvCxnSpPr>
          <p:cNvPr id="19" name="Straight Connector 18">
            <a:extLst>
              <a:ext uri="{FF2B5EF4-FFF2-40B4-BE49-F238E27FC236}">
                <a16:creationId xmlns:a16="http://schemas.microsoft.com/office/drawing/2014/main" id="{D9D95FF6-C103-4367-B36F-234A363B7972}"/>
              </a:ext>
            </a:extLst>
          </p:cNvPr>
          <p:cNvCxnSpPr>
            <a:cxnSpLocks/>
          </p:cNvCxnSpPr>
          <p:nvPr/>
        </p:nvCxnSpPr>
        <p:spPr>
          <a:xfrm flipH="1" flipV="1">
            <a:off x="4953000" y="1641156"/>
            <a:ext cx="4165602" cy="247364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8A30635-8F06-447B-9630-B1DFE7EC8D30}"/>
              </a:ext>
            </a:extLst>
          </p:cNvPr>
          <p:cNvSpPr txBox="1"/>
          <p:nvPr/>
        </p:nvSpPr>
        <p:spPr>
          <a:xfrm>
            <a:off x="6400800" y="2968695"/>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23" name="TextBox 22">
            <a:extLst>
              <a:ext uri="{FF2B5EF4-FFF2-40B4-BE49-F238E27FC236}">
                <a16:creationId xmlns:a16="http://schemas.microsoft.com/office/drawing/2014/main" id="{958F38DD-A096-413D-B593-C7A4526F69E9}"/>
              </a:ext>
            </a:extLst>
          </p:cNvPr>
          <p:cNvSpPr txBox="1"/>
          <p:nvPr/>
        </p:nvSpPr>
        <p:spPr>
          <a:xfrm>
            <a:off x="6737351" y="2300517"/>
            <a:ext cx="914400" cy="461665"/>
          </a:xfrm>
          <a:prstGeom prst="rect">
            <a:avLst/>
          </a:prstGeom>
          <a:noFill/>
        </p:spPr>
        <p:txBody>
          <a:bodyPr wrap="square" rtlCol="0">
            <a:spAutoFit/>
          </a:bodyPr>
          <a:lstStyle/>
          <a:p>
            <a:r>
              <a:rPr lang="en-US" sz="2400" dirty="0" err="1">
                <a:latin typeface="Symbol" panose="05050102010706020507" pitchFamily="18" charset="2"/>
              </a:rPr>
              <a:t>c</a:t>
            </a:r>
            <a:r>
              <a:rPr lang="en-US" sz="2400" baseline="-25000" dirty="0" err="1">
                <a:latin typeface="+mj-lt"/>
              </a:rPr>
              <a:t>max</a:t>
            </a:r>
            <a:endParaRPr lang="en-US" sz="2400" dirty="0">
              <a:latin typeface="+mj-lt"/>
            </a:endParaRPr>
          </a:p>
        </p:txBody>
      </p:sp>
      <p:sp>
        <p:nvSpPr>
          <p:cNvPr id="24" name="TextBox 23">
            <a:extLst>
              <a:ext uri="{FF2B5EF4-FFF2-40B4-BE49-F238E27FC236}">
                <a16:creationId xmlns:a16="http://schemas.microsoft.com/office/drawing/2014/main" id="{ABB19DEF-EB3D-49F5-BC7C-9984D795704B}"/>
              </a:ext>
            </a:extLst>
          </p:cNvPr>
          <p:cNvSpPr txBox="1"/>
          <p:nvPr/>
        </p:nvSpPr>
        <p:spPr>
          <a:xfrm>
            <a:off x="8382000" y="2933215"/>
            <a:ext cx="368792" cy="461665"/>
          </a:xfrm>
          <a:prstGeom prst="rect">
            <a:avLst/>
          </a:prstGeom>
          <a:noFill/>
        </p:spPr>
        <p:txBody>
          <a:bodyPr wrap="square" rtlCol="0">
            <a:spAutoFit/>
          </a:bodyPr>
          <a:lstStyle/>
          <a:p>
            <a:r>
              <a:rPr lang="en-US" sz="2400" dirty="0">
                <a:latin typeface="Symbol" panose="05050102010706020507" pitchFamily="18" charset="2"/>
              </a:rPr>
              <a:t>q</a:t>
            </a:r>
          </a:p>
        </p:txBody>
      </p:sp>
      <p:sp>
        <p:nvSpPr>
          <p:cNvPr id="25" name="TextBox 24">
            <a:extLst>
              <a:ext uri="{FF2B5EF4-FFF2-40B4-BE49-F238E27FC236}">
                <a16:creationId xmlns:a16="http://schemas.microsoft.com/office/drawing/2014/main" id="{044F37E3-3E22-4D9D-A8D4-448845F7FFBB}"/>
              </a:ext>
            </a:extLst>
          </p:cNvPr>
          <p:cNvSpPr txBox="1"/>
          <p:nvPr/>
        </p:nvSpPr>
        <p:spPr>
          <a:xfrm>
            <a:off x="4413745" y="4463426"/>
            <a:ext cx="3663455" cy="830997"/>
          </a:xfrm>
          <a:prstGeom prst="rect">
            <a:avLst/>
          </a:prstGeom>
          <a:noFill/>
        </p:spPr>
        <p:txBody>
          <a:bodyPr wrap="square" rtlCol="0">
            <a:spAutoFit/>
          </a:bodyPr>
          <a:lstStyle/>
          <a:p>
            <a:r>
              <a:rPr lang="en-US" sz="2400" dirty="0">
                <a:latin typeface="+mj-lt"/>
              </a:rPr>
              <a:t>Note that here</a:t>
            </a:r>
            <a:r>
              <a:rPr lang="en-US" sz="2400" dirty="0">
                <a:latin typeface="Symbol" panose="05050102010706020507" pitchFamily="18" charset="2"/>
              </a:rPr>
              <a:t> q </a:t>
            </a:r>
            <a:r>
              <a:rPr lang="en-US" sz="2400" dirty="0">
                <a:latin typeface="+mj-lt"/>
              </a:rPr>
              <a:t>is used for the scattering angle</a:t>
            </a:r>
          </a:p>
        </p:txBody>
      </p:sp>
    </p:spTree>
    <p:extLst>
      <p:ext uri="{BB962C8B-B14F-4D97-AF65-F5344CB8AC3E}">
        <p14:creationId xmlns:p14="http://schemas.microsoft.com/office/powerpoint/2010/main" val="207180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97B5D-627F-495A-B1C9-B48BF55F0580}"/>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D4C42F19-B2F8-4BEE-8431-22DE3A09A634}"/>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AED7EFFA-C80C-4FE0-8E70-41ABFCBFD0CB}"/>
              </a:ext>
            </a:extLst>
          </p:cNvPr>
          <p:cNvSpPr>
            <a:spLocks noGrp="1"/>
          </p:cNvSpPr>
          <p:nvPr>
            <p:ph type="sldNum" sz="quarter" idx="12"/>
          </p:nvPr>
        </p:nvSpPr>
        <p:spPr/>
        <p:txBody>
          <a:bodyPr/>
          <a:lstStyle/>
          <a:p>
            <a:fld id="{CE368B07-CEBF-4C80-90AF-53B34FA04CF3}" type="slidenum">
              <a:rPr lang="en-US" smtClean="0"/>
              <a:t>13</a:t>
            </a:fld>
            <a:endParaRPr lang="en-US"/>
          </a:p>
        </p:txBody>
      </p:sp>
      <p:graphicFrame>
        <p:nvGraphicFramePr>
          <p:cNvPr id="5" name="Object 4">
            <a:extLst>
              <a:ext uri="{FF2B5EF4-FFF2-40B4-BE49-F238E27FC236}">
                <a16:creationId xmlns:a16="http://schemas.microsoft.com/office/drawing/2014/main" id="{CEEF40C6-41AB-4602-845C-7846D74989BD}"/>
              </a:ext>
            </a:extLst>
          </p:cNvPr>
          <p:cNvGraphicFramePr>
            <a:graphicFrameLocks noChangeAspect="1"/>
          </p:cNvGraphicFramePr>
          <p:nvPr>
            <p:extLst>
              <p:ext uri="{D42A27DB-BD31-4B8C-83A1-F6EECF244321}">
                <p14:modId xmlns:p14="http://schemas.microsoft.com/office/powerpoint/2010/main" val="2107204885"/>
              </p:ext>
            </p:extLst>
          </p:nvPr>
        </p:nvGraphicFramePr>
        <p:xfrm>
          <a:off x="546894" y="2448959"/>
          <a:ext cx="6159500" cy="2220913"/>
        </p:xfrm>
        <a:graphic>
          <a:graphicData uri="http://schemas.openxmlformats.org/presentationml/2006/ole">
            <mc:AlternateContent xmlns:mc="http://schemas.openxmlformats.org/markup-compatibility/2006">
              <mc:Choice xmlns:v="urn:schemas-microsoft-com:vml" Requires="v">
                <p:oleObj name="Equation" r:id="rId3" imgW="3098520" imgH="1117440" progId="Equation.DSMT4">
                  <p:embed/>
                </p:oleObj>
              </mc:Choice>
              <mc:Fallback>
                <p:oleObj name="Equation" r:id="rId3" imgW="3098520" imgH="1117440" progId="Equation.DSMT4">
                  <p:embed/>
                  <p:pic>
                    <p:nvPicPr>
                      <p:cNvPr id="0" name=""/>
                      <p:cNvPicPr/>
                      <p:nvPr/>
                    </p:nvPicPr>
                    <p:blipFill>
                      <a:blip r:embed="rId4"/>
                      <a:stretch>
                        <a:fillRect/>
                      </a:stretch>
                    </p:blipFill>
                    <p:spPr>
                      <a:xfrm>
                        <a:off x="546894" y="2448959"/>
                        <a:ext cx="6159500" cy="222091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F6F1509-2CE5-46C2-A2D7-26726E7B4034}"/>
              </a:ext>
            </a:extLst>
          </p:cNvPr>
          <p:cNvGraphicFramePr>
            <a:graphicFrameLocks noChangeAspect="1"/>
          </p:cNvGraphicFramePr>
          <p:nvPr>
            <p:extLst>
              <p:ext uri="{D42A27DB-BD31-4B8C-83A1-F6EECF244321}">
                <p14:modId xmlns:p14="http://schemas.microsoft.com/office/powerpoint/2010/main" val="2319072288"/>
              </p:ext>
            </p:extLst>
          </p:nvPr>
        </p:nvGraphicFramePr>
        <p:xfrm>
          <a:off x="1905000" y="4865687"/>
          <a:ext cx="3443288" cy="1673225"/>
        </p:xfrm>
        <a:graphic>
          <a:graphicData uri="http://schemas.openxmlformats.org/presentationml/2006/ole">
            <mc:AlternateContent xmlns:mc="http://schemas.openxmlformats.org/markup-compatibility/2006">
              <mc:Choice xmlns:v="urn:schemas-microsoft-com:vml" Requires="v">
                <p:oleObj name="Equation" r:id="rId5" imgW="1358640" imgH="660240" progId="Equation.DSMT4">
                  <p:embed/>
                </p:oleObj>
              </mc:Choice>
              <mc:Fallback>
                <p:oleObj name="Equation" r:id="rId5" imgW="1358640" imgH="660240" progId="Equation.DSMT4">
                  <p:embed/>
                  <p:pic>
                    <p:nvPicPr>
                      <p:cNvPr id="7" name="Object 6"/>
                      <p:cNvPicPr>
                        <a:picLocks noChangeAspect="1" noChangeArrowheads="1"/>
                      </p:cNvPicPr>
                      <p:nvPr/>
                    </p:nvPicPr>
                    <p:blipFill>
                      <a:blip r:embed="rId6"/>
                      <a:srcRect/>
                      <a:stretch>
                        <a:fillRect/>
                      </a:stretch>
                    </p:blipFill>
                    <p:spPr bwMode="auto">
                      <a:xfrm>
                        <a:off x="1905000" y="4865687"/>
                        <a:ext cx="3443288" cy="1673225"/>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531D51AC-94A7-4BD3-88F1-0F31FC1B8574}"/>
              </a:ext>
            </a:extLst>
          </p:cNvPr>
          <p:cNvSpPr txBox="1"/>
          <p:nvPr/>
        </p:nvSpPr>
        <p:spPr>
          <a:xfrm>
            <a:off x="228600" y="136525"/>
            <a:ext cx="8686800" cy="1938992"/>
          </a:xfrm>
          <a:prstGeom prst="rect">
            <a:avLst/>
          </a:prstGeom>
          <a:noFill/>
        </p:spPr>
        <p:txBody>
          <a:bodyPr wrap="square" rtlCol="0">
            <a:spAutoFit/>
          </a:bodyPr>
          <a:lstStyle/>
          <a:p>
            <a:r>
              <a:rPr lang="en-US" sz="2400" dirty="0">
                <a:latin typeface="+mj-lt"/>
              </a:rPr>
              <a:t>Note that we have used </a:t>
            </a:r>
            <a:r>
              <a:rPr lang="en-US" sz="2400" dirty="0">
                <a:latin typeface="Symbol" panose="05050102010706020507" pitchFamily="18" charset="2"/>
              </a:rPr>
              <a:t>y</a:t>
            </a:r>
            <a:r>
              <a:rPr lang="en-US" sz="2400" dirty="0">
                <a:latin typeface="+mj-lt"/>
              </a:rPr>
              <a:t> to denote the scattering angle in the center of mass frame, but your textbook uses </a:t>
            </a:r>
            <a:r>
              <a:rPr lang="en-US" sz="2400" dirty="0">
                <a:latin typeface="Symbol" panose="05050102010706020507" pitchFamily="18" charset="2"/>
              </a:rPr>
              <a:t>q</a:t>
            </a:r>
            <a:r>
              <a:rPr lang="en-US" sz="2400" dirty="0">
                <a:latin typeface="+mj-lt"/>
              </a:rPr>
              <a:t>  (which we had used to denote the scattering angle in the lab frame).   In this lecture our analysis is entirely in the center of mass frame and some of the equations use </a:t>
            </a:r>
            <a:r>
              <a:rPr lang="en-US" sz="2400" dirty="0">
                <a:latin typeface="Symbol" panose="05050102010706020507" pitchFamily="18" charset="2"/>
              </a:rPr>
              <a:t>q</a:t>
            </a:r>
            <a:r>
              <a:rPr lang="en-US" sz="2400" dirty="0">
                <a:latin typeface="+mj-lt"/>
              </a:rPr>
              <a:t> to denote the scattering angle.</a:t>
            </a:r>
          </a:p>
        </p:txBody>
      </p:sp>
    </p:spTree>
    <p:extLst>
      <p:ext uri="{BB962C8B-B14F-4D97-AF65-F5344CB8AC3E}">
        <p14:creationId xmlns:p14="http://schemas.microsoft.com/office/powerpoint/2010/main" val="337631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7AF6C-1FBF-4B49-9E5B-A8A2DA338E6F}"/>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E68049FE-7B85-4676-BDBA-51B0999F5236}"/>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03D9A5E5-C128-4C3D-9437-B70C5365A2F8}"/>
              </a:ext>
            </a:extLst>
          </p:cNvPr>
          <p:cNvSpPr>
            <a:spLocks noGrp="1"/>
          </p:cNvSpPr>
          <p:nvPr>
            <p:ph type="sldNum" sz="quarter" idx="12"/>
          </p:nvPr>
        </p:nvSpPr>
        <p:spPr/>
        <p:txBody>
          <a:bodyPr/>
          <a:lstStyle/>
          <a:p>
            <a:fld id="{CE368B07-CEBF-4C80-90AF-53B34FA04CF3}" type="slidenum">
              <a:rPr lang="en-US" smtClean="0"/>
              <a:t>14</a:t>
            </a:fld>
            <a:endParaRPr lang="en-US"/>
          </a:p>
        </p:txBody>
      </p:sp>
      <p:sp>
        <p:nvSpPr>
          <p:cNvPr id="5" name="Block Arc 4">
            <a:extLst>
              <a:ext uri="{FF2B5EF4-FFF2-40B4-BE49-F238E27FC236}">
                <a16:creationId xmlns:a16="http://schemas.microsoft.com/office/drawing/2014/main" id="{0D8F69AF-E6B8-46F2-9533-B6FE2A755D28}"/>
              </a:ext>
            </a:extLst>
          </p:cNvPr>
          <p:cNvSpPr/>
          <p:nvPr/>
        </p:nvSpPr>
        <p:spPr>
          <a:xfrm rot="13121905">
            <a:off x="1335630" y="-1024119"/>
            <a:ext cx="6992456" cy="6484215"/>
          </a:xfrm>
          <a:prstGeom prst="blockArc">
            <a:avLst>
              <a:gd name="adj1" fmla="val 10569933"/>
              <a:gd name="adj2" fmla="val 69883"/>
              <a:gd name="adj3"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 name="Straight Arrow Connector 5">
            <a:extLst>
              <a:ext uri="{FF2B5EF4-FFF2-40B4-BE49-F238E27FC236}">
                <a16:creationId xmlns:a16="http://schemas.microsoft.com/office/drawing/2014/main" id="{6D630A9F-AD3D-4A8D-9F8E-7D23D4DCE281}"/>
              </a:ext>
            </a:extLst>
          </p:cNvPr>
          <p:cNvCxnSpPr/>
          <p:nvPr/>
        </p:nvCxnSpPr>
        <p:spPr>
          <a:xfrm flipV="1">
            <a:off x="1449667" y="3794757"/>
            <a:ext cx="457200" cy="2135124"/>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65284DFA-CF97-40D8-806B-93DC2E0D7D7A}"/>
              </a:ext>
            </a:extLst>
          </p:cNvPr>
          <p:cNvSpPr/>
          <p:nvPr/>
        </p:nvSpPr>
        <p:spPr>
          <a:xfrm>
            <a:off x="1373467" y="5775957"/>
            <a:ext cx="152400" cy="1539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50C40A4-6FC2-473B-90CA-F9826B1C8F2B}"/>
              </a:ext>
            </a:extLst>
          </p:cNvPr>
          <p:cNvCxnSpPr/>
          <p:nvPr/>
        </p:nvCxnSpPr>
        <p:spPr>
          <a:xfrm flipV="1">
            <a:off x="1525867" y="4556757"/>
            <a:ext cx="1066800" cy="1218438"/>
          </a:xfrm>
          <a:prstGeom prst="straightConnector1">
            <a:avLst/>
          </a:prstGeom>
          <a:ln w="254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C5CE46-F9B2-4868-8C2A-3D75448181C6}"/>
              </a:ext>
            </a:extLst>
          </p:cNvPr>
          <p:cNvSpPr txBox="1"/>
          <p:nvPr/>
        </p:nvSpPr>
        <p:spPr>
          <a:xfrm rot="18834513">
            <a:off x="1892172" y="4654779"/>
            <a:ext cx="1181100" cy="461665"/>
          </a:xfrm>
          <a:prstGeom prst="rect">
            <a:avLst/>
          </a:prstGeom>
          <a:noFill/>
        </p:spPr>
        <p:txBody>
          <a:bodyPr wrap="square" rtlCol="0">
            <a:spAutoFit/>
          </a:bodyPr>
          <a:lstStyle/>
          <a:p>
            <a:r>
              <a:rPr lang="en-US" sz="2400" i="1" dirty="0" err="1">
                <a:latin typeface="+mj-lt"/>
              </a:rPr>
              <a:t>r</a:t>
            </a:r>
            <a:r>
              <a:rPr lang="en-US" sz="2400" i="1" baseline="-25000" dirty="0" err="1">
                <a:latin typeface="+mj-lt"/>
              </a:rPr>
              <a:t>min</a:t>
            </a:r>
            <a:endParaRPr lang="en-US" sz="2400" i="1" dirty="0">
              <a:latin typeface="+mj-lt"/>
            </a:endParaRPr>
          </a:p>
        </p:txBody>
      </p:sp>
      <p:sp>
        <p:nvSpPr>
          <p:cNvPr id="12" name="TextBox 11">
            <a:extLst>
              <a:ext uri="{FF2B5EF4-FFF2-40B4-BE49-F238E27FC236}">
                <a16:creationId xmlns:a16="http://schemas.microsoft.com/office/drawing/2014/main" id="{5BAA5892-B85A-4106-9DB5-A64F90EF91D3}"/>
              </a:ext>
            </a:extLst>
          </p:cNvPr>
          <p:cNvSpPr txBox="1"/>
          <p:nvPr/>
        </p:nvSpPr>
        <p:spPr>
          <a:xfrm rot="17005613">
            <a:off x="966149" y="3956291"/>
            <a:ext cx="1181100" cy="461665"/>
          </a:xfrm>
          <a:prstGeom prst="rect">
            <a:avLst/>
          </a:prstGeom>
          <a:noFill/>
        </p:spPr>
        <p:txBody>
          <a:bodyPr wrap="square" rtlCol="0">
            <a:spAutoFit/>
          </a:bodyPr>
          <a:lstStyle/>
          <a:p>
            <a:r>
              <a:rPr lang="en-US" sz="2400" i="1" dirty="0">
                <a:latin typeface="+mj-lt"/>
              </a:rPr>
              <a:t>r(t)</a:t>
            </a:r>
          </a:p>
        </p:txBody>
      </p:sp>
      <p:cxnSp>
        <p:nvCxnSpPr>
          <p:cNvPr id="15" name="Straight Arrow Connector 14">
            <a:extLst>
              <a:ext uri="{FF2B5EF4-FFF2-40B4-BE49-F238E27FC236}">
                <a16:creationId xmlns:a16="http://schemas.microsoft.com/office/drawing/2014/main" id="{AFD28C5E-7367-484B-AAA6-A5CE03BCCF54}"/>
              </a:ext>
            </a:extLst>
          </p:cNvPr>
          <p:cNvCxnSpPr>
            <a:cxnSpLocks/>
          </p:cNvCxnSpPr>
          <p:nvPr/>
        </p:nvCxnSpPr>
        <p:spPr>
          <a:xfrm flipH="1" flipV="1">
            <a:off x="1752600" y="3490719"/>
            <a:ext cx="154268" cy="3032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Object 15">
            <a:extLst>
              <a:ext uri="{FF2B5EF4-FFF2-40B4-BE49-F238E27FC236}">
                <a16:creationId xmlns:a16="http://schemas.microsoft.com/office/drawing/2014/main" id="{8277BF13-7D8F-4DDE-AB57-4D1AD8850C0D}"/>
              </a:ext>
            </a:extLst>
          </p:cNvPr>
          <p:cNvGraphicFramePr>
            <a:graphicFrameLocks noChangeAspect="1"/>
          </p:cNvGraphicFramePr>
          <p:nvPr>
            <p:extLst>
              <p:ext uri="{D42A27DB-BD31-4B8C-83A1-F6EECF244321}">
                <p14:modId xmlns:p14="http://schemas.microsoft.com/office/powerpoint/2010/main" val="1047979159"/>
              </p:ext>
            </p:extLst>
          </p:nvPr>
        </p:nvGraphicFramePr>
        <p:xfrm>
          <a:off x="2059267" y="3505694"/>
          <a:ext cx="3563937" cy="541337"/>
        </p:xfrm>
        <a:graphic>
          <a:graphicData uri="http://schemas.openxmlformats.org/presentationml/2006/ole">
            <mc:AlternateContent xmlns:mc="http://schemas.openxmlformats.org/markup-compatibility/2006">
              <mc:Choice xmlns:v="urn:schemas-microsoft-com:vml" Requires="v">
                <p:oleObj name="Equation" r:id="rId3" imgW="1422360" imgH="215640" progId="Equation.DSMT4">
                  <p:embed/>
                </p:oleObj>
              </mc:Choice>
              <mc:Fallback>
                <p:oleObj name="Equation" r:id="rId3" imgW="1422360" imgH="215640" progId="Equation.DSMT4">
                  <p:embed/>
                  <p:pic>
                    <p:nvPicPr>
                      <p:cNvPr id="0" name=""/>
                      <p:cNvPicPr/>
                      <p:nvPr/>
                    </p:nvPicPr>
                    <p:blipFill>
                      <a:blip r:embed="rId4"/>
                      <a:stretch>
                        <a:fillRect/>
                      </a:stretch>
                    </p:blipFill>
                    <p:spPr>
                      <a:xfrm>
                        <a:off x="2059267" y="3505694"/>
                        <a:ext cx="3563937" cy="54133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EB5DF823-E573-47F0-BBDD-9B6906E18C85}"/>
              </a:ext>
            </a:extLst>
          </p:cNvPr>
          <p:cNvGraphicFramePr>
            <a:graphicFrameLocks noChangeAspect="1"/>
          </p:cNvGraphicFramePr>
          <p:nvPr>
            <p:extLst>
              <p:ext uri="{D42A27DB-BD31-4B8C-83A1-F6EECF244321}">
                <p14:modId xmlns:p14="http://schemas.microsoft.com/office/powerpoint/2010/main" val="2606513559"/>
              </p:ext>
            </p:extLst>
          </p:nvPr>
        </p:nvGraphicFramePr>
        <p:xfrm>
          <a:off x="3752850" y="-55563"/>
          <a:ext cx="4886325" cy="3235326"/>
        </p:xfrm>
        <a:graphic>
          <a:graphicData uri="http://schemas.openxmlformats.org/presentationml/2006/ole">
            <mc:AlternateContent xmlns:mc="http://schemas.openxmlformats.org/markup-compatibility/2006">
              <mc:Choice xmlns:v="urn:schemas-microsoft-com:vml" Requires="v">
                <p:oleObj name="Equation" r:id="rId5" imgW="1993680" imgH="1320480" progId="Equation.DSMT4">
                  <p:embed/>
                </p:oleObj>
              </mc:Choice>
              <mc:Fallback>
                <p:oleObj name="Equation" r:id="rId5" imgW="1993680" imgH="1320480" progId="Equation.DSMT4">
                  <p:embed/>
                  <p:pic>
                    <p:nvPicPr>
                      <p:cNvPr id="0" name=""/>
                      <p:cNvPicPr/>
                      <p:nvPr/>
                    </p:nvPicPr>
                    <p:blipFill>
                      <a:blip r:embed="rId6"/>
                      <a:stretch>
                        <a:fillRect/>
                      </a:stretch>
                    </p:blipFill>
                    <p:spPr>
                      <a:xfrm>
                        <a:off x="3752850" y="-55563"/>
                        <a:ext cx="4886325" cy="3235326"/>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C15CBB1-9CF8-4A19-90C7-6851DF64B87D}"/>
              </a:ext>
            </a:extLst>
          </p:cNvPr>
          <p:cNvSpPr/>
          <p:nvPr/>
        </p:nvSpPr>
        <p:spPr>
          <a:xfrm>
            <a:off x="838200" y="0"/>
            <a:ext cx="2286000" cy="3292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3939BD-8C69-4220-BB36-654B956C1D47}"/>
              </a:ext>
            </a:extLst>
          </p:cNvPr>
          <p:cNvSpPr/>
          <p:nvPr/>
        </p:nvSpPr>
        <p:spPr>
          <a:xfrm>
            <a:off x="5553451" y="4074623"/>
            <a:ext cx="3003174" cy="1575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DC3F97-20D7-4A56-9D8A-0D6DC7913598}"/>
              </a:ext>
            </a:extLst>
          </p:cNvPr>
          <p:cNvSpPr txBox="1"/>
          <p:nvPr/>
        </p:nvSpPr>
        <p:spPr>
          <a:xfrm>
            <a:off x="76200" y="152400"/>
            <a:ext cx="3200400" cy="1200329"/>
          </a:xfrm>
          <a:prstGeom prst="rect">
            <a:avLst/>
          </a:prstGeom>
          <a:noFill/>
        </p:spPr>
        <p:txBody>
          <a:bodyPr wrap="square" rtlCol="0">
            <a:spAutoFit/>
          </a:bodyPr>
          <a:lstStyle/>
          <a:p>
            <a:r>
              <a:rPr lang="en-US" sz="2400" dirty="0">
                <a:latin typeface="+mj-lt"/>
              </a:rPr>
              <a:t>Evaluation of constants far from scattering center --</a:t>
            </a:r>
          </a:p>
        </p:txBody>
      </p:sp>
    </p:spTree>
    <p:extLst>
      <p:ext uri="{BB962C8B-B14F-4D97-AF65-F5344CB8AC3E}">
        <p14:creationId xmlns:p14="http://schemas.microsoft.com/office/powerpoint/2010/main" val="234703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80345003"/>
              </p:ext>
            </p:extLst>
          </p:nvPr>
        </p:nvGraphicFramePr>
        <p:xfrm>
          <a:off x="531813" y="107950"/>
          <a:ext cx="8154987" cy="6237288"/>
        </p:xfrm>
        <a:graphic>
          <a:graphicData uri="http://schemas.openxmlformats.org/presentationml/2006/ole">
            <mc:AlternateContent xmlns:mc="http://schemas.openxmlformats.org/markup-compatibility/2006">
              <mc:Choice xmlns:v="urn:schemas-microsoft-com:vml" Requires="v">
                <p:oleObj name="Equation" r:id="rId3" imgW="5054400" imgH="3784320" progId="Equation.DSMT4">
                  <p:embed/>
                </p:oleObj>
              </mc:Choice>
              <mc:Fallback>
                <p:oleObj name="Equation" r:id="rId3" imgW="5054400" imgH="3784320" progId="Equation.DSMT4">
                  <p:embed/>
                  <p:pic>
                    <p:nvPicPr>
                      <p:cNvPr id="0" name=""/>
                      <p:cNvPicPr>
                        <a:picLocks noChangeAspect="1" noChangeArrowheads="1"/>
                      </p:cNvPicPr>
                      <p:nvPr/>
                    </p:nvPicPr>
                    <p:blipFill>
                      <a:blip r:embed="rId4"/>
                      <a:srcRect/>
                      <a:stretch>
                        <a:fillRect/>
                      </a:stretch>
                    </p:blipFill>
                    <p:spPr bwMode="auto">
                      <a:xfrm>
                        <a:off x="531813" y="107950"/>
                        <a:ext cx="8154987" cy="62372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21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05757583"/>
              </p:ext>
            </p:extLst>
          </p:nvPr>
        </p:nvGraphicFramePr>
        <p:xfrm>
          <a:off x="1600200" y="325438"/>
          <a:ext cx="6210300" cy="5411787"/>
        </p:xfrm>
        <a:graphic>
          <a:graphicData uri="http://schemas.openxmlformats.org/presentationml/2006/ole">
            <mc:AlternateContent xmlns:mc="http://schemas.openxmlformats.org/markup-compatibility/2006">
              <mc:Choice xmlns:v="urn:schemas-microsoft-com:vml" Requires="v">
                <p:oleObj name="Equation" r:id="rId3" imgW="3949560" imgH="3365280" progId="Equation.DSMT4">
                  <p:embed/>
                </p:oleObj>
              </mc:Choice>
              <mc:Fallback>
                <p:oleObj name="Equation" r:id="rId3" imgW="3949560" imgH="3365280" progId="Equation.DSMT4">
                  <p:embed/>
                  <p:pic>
                    <p:nvPicPr>
                      <p:cNvPr id="0" name=""/>
                      <p:cNvPicPr>
                        <a:picLocks noChangeAspect="1" noChangeArrowheads="1"/>
                      </p:cNvPicPr>
                      <p:nvPr/>
                    </p:nvPicPr>
                    <p:blipFill>
                      <a:blip r:embed="rId4"/>
                      <a:srcRect/>
                      <a:stretch>
                        <a:fillRect/>
                      </a:stretch>
                    </p:blipFill>
                    <p:spPr bwMode="auto">
                      <a:xfrm>
                        <a:off x="1600200" y="325438"/>
                        <a:ext cx="6210300" cy="54117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420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79" t="79534" r="42241" b="6386"/>
          <a:stretch/>
        </p:blipFill>
        <p:spPr bwMode="auto">
          <a:xfrm>
            <a:off x="2438400" y="1538965"/>
            <a:ext cx="6332388" cy="230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33269667"/>
              </p:ext>
            </p:extLst>
          </p:nvPr>
        </p:nvGraphicFramePr>
        <p:xfrm>
          <a:off x="301625" y="149225"/>
          <a:ext cx="5586413" cy="2306638"/>
        </p:xfrm>
        <a:graphic>
          <a:graphicData uri="http://schemas.openxmlformats.org/presentationml/2006/ole">
            <mc:AlternateContent xmlns:mc="http://schemas.openxmlformats.org/markup-compatibility/2006">
              <mc:Choice xmlns:v="urn:schemas-microsoft-com:vml" Requires="v">
                <p:oleObj name="Equation" r:id="rId4" imgW="2184120" imgH="1015920" progId="Equation.DSMT4">
                  <p:embed/>
                </p:oleObj>
              </mc:Choice>
              <mc:Fallback>
                <p:oleObj name="Equation" r:id="rId4" imgW="2184120" imgH="1015920" progId="Equation.DSMT4">
                  <p:embed/>
                  <p:pic>
                    <p:nvPicPr>
                      <p:cNvPr id="0" name=""/>
                      <p:cNvPicPr>
                        <a:picLocks noChangeAspect="1" noChangeArrowheads="1"/>
                      </p:cNvPicPr>
                      <p:nvPr/>
                    </p:nvPicPr>
                    <p:blipFill>
                      <a:blip r:embed="rId5"/>
                      <a:srcRect/>
                      <a:stretch>
                        <a:fillRect/>
                      </a:stretch>
                    </p:blipFill>
                    <p:spPr bwMode="auto">
                      <a:xfrm>
                        <a:off x="301625" y="149225"/>
                        <a:ext cx="5586413" cy="230663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76365028"/>
              </p:ext>
            </p:extLst>
          </p:nvPr>
        </p:nvGraphicFramePr>
        <p:xfrm>
          <a:off x="512763" y="3972556"/>
          <a:ext cx="5507037" cy="2383794"/>
        </p:xfrm>
        <a:graphic>
          <a:graphicData uri="http://schemas.openxmlformats.org/presentationml/2006/ole">
            <mc:AlternateContent xmlns:mc="http://schemas.openxmlformats.org/markup-compatibility/2006">
              <mc:Choice xmlns:v="urn:schemas-microsoft-com:vml" Requires="v">
                <p:oleObj name="Equation" r:id="rId6" imgW="3898800" imgH="1688760" progId="Equation.DSMT4">
                  <p:embed/>
                </p:oleObj>
              </mc:Choice>
              <mc:Fallback>
                <p:oleObj name="Equation" r:id="rId6" imgW="3898800" imgH="1688760" progId="Equation.DSMT4">
                  <p:embed/>
                  <p:pic>
                    <p:nvPicPr>
                      <p:cNvPr id="0" name=""/>
                      <p:cNvPicPr>
                        <a:picLocks noChangeAspect="1" noChangeArrowheads="1"/>
                      </p:cNvPicPr>
                      <p:nvPr/>
                    </p:nvPicPr>
                    <p:blipFill>
                      <a:blip r:embed="rId7"/>
                      <a:srcRect/>
                      <a:stretch>
                        <a:fillRect/>
                      </a:stretch>
                    </p:blipFill>
                    <p:spPr bwMode="auto">
                      <a:xfrm>
                        <a:off x="512763" y="3972556"/>
                        <a:ext cx="5507037" cy="2383794"/>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57130970"/>
              </p:ext>
            </p:extLst>
          </p:nvPr>
        </p:nvGraphicFramePr>
        <p:xfrm>
          <a:off x="531124" y="2544079"/>
          <a:ext cx="478857" cy="579669"/>
        </p:xfrm>
        <a:graphic>
          <a:graphicData uri="http://schemas.openxmlformats.org/presentationml/2006/ole">
            <mc:AlternateContent xmlns:mc="http://schemas.openxmlformats.org/markup-compatibility/2006">
              <mc:Choice xmlns:v="urn:schemas-microsoft-com:vml" Requires="v">
                <p:oleObj name="Equation" r:id="rId8" imgW="241200" imgH="291960" progId="Equation.DSMT4">
                  <p:embed/>
                </p:oleObj>
              </mc:Choice>
              <mc:Fallback>
                <p:oleObj name="Equation" r:id="rId8" imgW="241200" imgH="291960" progId="Equation.DSMT4">
                  <p:embed/>
                  <p:pic>
                    <p:nvPicPr>
                      <p:cNvPr id="0" name=""/>
                      <p:cNvPicPr/>
                      <p:nvPr/>
                    </p:nvPicPr>
                    <p:blipFill>
                      <a:blip r:embed="rId9"/>
                      <a:stretch>
                        <a:fillRect/>
                      </a:stretch>
                    </p:blipFill>
                    <p:spPr>
                      <a:xfrm>
                        <a:off x="531124" y="2544079"/>
                        <a:ext cx="478857" cy="579669"/>
                      </a:xfrm>
                      <a:prstGeom prst="rect">
                        <a:avLst/>
                      </a:prstGeom>
                    </p:spPr>
                  </p:pic>
                </p:oleObj>
              </mc:Fallback>
            </mc:AlternateContent>
          </a:graphicData>
        </a:graphic>
      </p:graphicFrame>
      <p:cxnSp>
        <p:nvCxnSpPr>
          <p:cNvPr id="10" name="Straight Arrow Connector 9"/>
          <p:cNvCxnSpPr/>
          <p:nvPr/>
        </p:nvCxnSpPr>
        <p:spPr>
          <a:xfrm>
            <a:off x="1142082" y="2781616"/>
            <a:ext cx="914400"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DB23CAA-F42C-4A88-AA10-804FC796047F}"/>
              </a:ext>
            </a:extLst>
          </p:cNvPr>
          <p:cNvSpPr txBox="1"/>
          <p:nvPr/>
        </p:nvSpPr>
        <p:spPr>
          <a:xfrm>
            <a:off x="5870575" y="4827843"/>
            <a:ext cx="2590800" cy="1200329"/>
          </a:xfrm>
          <a:prstGeom prst="rect">
            <a:avLst/>
          </a:prstGeom>
          <a:noFill/>
        </p:spPr>
        <p:txBody>
          <a:bodyPr wrap="square" rtlCol="0">
            <a:spAutoFit/>
          </a:bodyPr>
          <a:lstStyle/>
          <a:p>
            <a:r>
              <a:rPr lang="en-US" sz="2400" dirty="0">
                <a:latin typeface="+mj-lt"/>
              </a:rPr>
              <a:t>Notation switch –</a:t>
            </a:r>
          </a:p>
          <a:p>
            <a:r>
              <a:rPr lang="en-US" sz="2400" dirty="0">
                <a:latin typeface="+mj-lt"/>
              </a:rPr>
              <a:t>Notes: </a:t>
            </a:r>
            <a:r>
              <a:rPr lang="en-US" sz="2400" dirty="0">
                <a:latin typeface="Symbol" panose="05050102010706020507" pitchFamily="18" charset="2"/>
              </a:rPr>
              <a:t>c</a:t>
            </a:r>
          </a:p>
          <a:p>
            <a:r>
              <a:rPr lang="en-US" sz="2400" dirty="0">
                <a:latin typeface="+mj-lt"/>
              </a:rPr>
              <a:t>Text:    </a:t>
            </a:r>
            <a:r>
              <a:rPr lang="en-US" sz="2400" dirty="0">
                <a:latin typeface="Symbol" panose="05050102010706020507" pitchFamily="18" charset="2"/>
              </a:rPr>
              <a:t>f</a:t>
            </a:r>
          </a:p>
        </p:txBody>
      </p:sp>
    </p:spTree>
    <p:extLst>
      <p:ext uri="{BB962C8B-B14F-4D97-AF65-F5344CB8AC3E}">
        <p14:creationId xmlns:p14="http://schemas.microsoft.com/office/powerpoint/2010/main" val="2720202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95223726"/>
              </p:ext>
            </p:extLst>
          </p:nvPr>
        </p:nvGraphicFramePr>
        <p:xfrm>
          <a:off x="788988" y="354013"/>
          <a:ext cx="6351587" cy="6169025"/>
        </p:xfrm>
        <a:graphic>
          <a:graphicData uri="http://schemas.openxmlformats.org/presentationml/2006/ole">
            <mc:AlternateContent xmlns:mc="http://schemas.openxmlformats.org/markup-compatibility/2006">
              <mc:Choice xmlns:v="urn:schemas-microsoft-com:vml" Requires="v">
                <p:oleObj name="Equation" r:id="rId3" imgW="4775040" imgH="4800600" progId="Equation.DSMT4">
                  <p:embed/>
                </p:oleObj>
              </mc:Choice>
              <mc:Fallback>
                <p:oleObj name="Equation" r:id="rId3" imgW="4775040" imgH="4800600" progId="Equation.DSMT4">
                  <p:embed/>
                  <p:pic>
                    <p:nvPicPr>
                      <p:cNvPr id="0" name=""/>
                      <p:cNvPicPr>
                        <a:picLocks noChangeAspect="1" noChangeArrowheads="1"/>
                      </p:cNvPicPr>
                      <p:nvPr/>
                    </p:nvPicPr>
                    <p:blipFill>
                      <a:blip r:embed="rId4"/>
                      <a:srcRect/>
                      <a:stretch>
                        <a:fillRect/>
                      </a:stretch>
                    </p:blipFill>
                    <p:spPr bwMode="auto">
                      <a:xfrm>
                        <a:off x="788988" y="354013"/>
                        <a:ext cx="6351587" cy="6169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70939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65639237"/>
              </p:ext>
            </p:extLst>
          </p:nvPr>
        </p:nvGraphicFramePr>
        <p:xfrm>
          <a:off x="1004958" y="381000"/>
          <a:ext cx="6646862" cy="5155261"/>
        </p:xfrm>
        <a:graphic>
          <a:graphicData uri="http://schemas.openxmlformats.org/presentationml/2006/ole">
            <mc:AlternateContent xmlns:mc="http://schemas.openxmlformats.org/markup-compatibility/2006">
              <mc:Choice xmlns:v="urn:schemas-microsoft-com:vml" Requires="v">
                <p:oleObj name="Equation" r:id="rId3" imgW="1993680" imgH="1600200" progId="Equation.DSMT4">
                  <p:embed/>
                </p:oleObj>
              </mc:Choice>
              <mc:Fallback>
                <p:oleObj name="Equation" r:id="rId3" imgW="1993680" imgH="1600200" progId="Equation.DSMT4">
                  <p:embed/>
                  <p:pic>
                    <p:nvPicPr>
                      <p:cNvPr id="0" name=""/>
                      <p:cNvPicPr>
                        <a:picLocks noChangeAspect="1" noChangeArrowheads="1"/>
                      </p:cNvPicPr>
                      <p:nvPr/>
                    </p:nvPicPr>
                    <p:blipFill>
                      <a:blip r:embed="rId4"/>
                      <a:srcRect/>
                      <a:stretch>
                        <a:fillRect/>
                      </a:stretch>
                    </p:blipFill>
                    <p:spPr bwMode="auto">
                      <a:xfrm>
                        <a:off x="1004958" y="381000"/>
                        <a:ext cx="6646862" cy="515526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36677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pic>
        <p:nvPicPr>
          <p:cNvPr id="5" name="Picture 4">
            <a:extLst>
              <a:ext uri="{FF2B5EF4-FFF2-40B4-BE49-F238E27FC236}">
                <a16:creationId xmlns:a16="http://schemas.microsoft.com/office/drawing/2014/main" id="{60B969F2-566A-B525-D31F-A86651B045CC}"/>
              </a:ext>
            </a:extLst>
          </p:cNvPr>
          <p:cNvPicPr>
            <a:picLocks noChangeAspect="1"/>
          </p:cNvPicPr>
          <p:nvPr/>
        </p:nvPicPr>
        <p:blipFill>
          <a:blip r:embed="rId3"/>
          <a:stretch>
            <a:fillRect/>
          </a:stretch>
        </p:blipFill>
        <p:spPr>
          <a:xfrm>
            <a:off x="914400" y="100430"/>
            <a:ext cx="7525137" cy="2590933"/>
          </a:xfrm>
          <a:prstGeom prst="rect">
            <a:avLst/>
          </a:prstGeom>
        </p:spPr>
      </p:pic>
      <p:sp>
        <p:nvSpPr>
          <p:cNvPr id="6" name="Right Arrow 5"/>
          <p:cNvSpPr/>
          <p:nvPr/>
        </p:nvSpPr>
        <p:spPr>
          <a:xfrm>
            <a:off x="457200" y="1905000"/>
            <a:ext cx="533400" cy="609600"/>
          </a:xfrm>
          <a:prstGeom prst="rightArrow">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45756A2-F442-C248-BBAC-D703B06187C1}"/>
              </a:ext>
            </a:extLst>
          </p:cNvPr>
          <p:cNvPicPr>
            <a:picLocks noChangeAspect="1"/>
          </p:cNvPicPr>
          <p:nvPr/>
        </p:nvPicPr>
        <p:blipFill>
          <a:blip r:embed="rId4"/>
          <a:stretch>
            <a:fillRect/>
          </a:stretch>
        </p:blipFill>
        <p:spPr>
          <a:xfrm>
            <a:off x="188423" y="3348517"/>
            <a:ext cx="8767153" cy="2590932"/>
          </a:xfrm>
          <a:prstGeom prst="rect">
            <a:avLst/>
          </a:prstGeom>
        </p:spPr>
      </p:pic>
    </p:spTree>
    <p:extLst>
      <p:ext uri="{BB962C8B-B14F-4D97-AF65-F5344CB8AC3E}">
        <p14:creationId xmlns:p14="http://schemas.microsoft.com/office/powerpoint/2010/main" val="163995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sp>
        <p:nvSpPr>
          <p:cNvPr id="5" name="TextBox 4"/>
          <p:cNvSpPr txBox="1"/>
          <p:nvPr/>
        </p:nvSpPr>
        <p:spPr>
          <a:xfrm>
            <a:off x="990600" y="457200"/>
            <a:ext cx="5715000" cy="461665"/>
          </a:xfrm>
          <a:prstGeom prst="rect">
            <a:avLst/>
          </a:prstGeom>
          <a:noFill/>
        </p:spPr>
        <p:txBody>
          <a:bodyPr wrap="square" rtlCol="0">
            <a:spAutoFit/>
          </a:bodyPr>
          <a:lstStyle/>
          <a:p>
            <a:r>
              <a:rPr lang="en-US" sz="2400" dirty="0">
                <a:latin typeface="+mj-lt"/>
              </a:rPr>
              <a:t>Relationship between </a:t>
            </a:r>
            <a:r>
              <a:rPr lang="en-US" sz="2400" dirty="0" err="1">
                <a:latin typeface="Symbol" pitchFamily="18" charset="2"/>
              </a:rPr>
              <a:t>c</a:t>
            </a:r>
            <a:r>
              <a:rPr lang="en-US" sz="2400" baseline="-25000" dirty="0" err="1">
                <a:latin typeface="+mj-lt"/>
              </a:rPr>
              <a:t>max</a:t>
            </a:r>
            <a:r>
              <a:rPr lang="en-US" sz="2400" dirty="0">
                <a:latin typeface="+mj-lt"/>
              </a:rPr>
              <a:t> and </a:t>
            </a:r>
            <a:r>
              <a:rPr lang="en-US" sz="2400" dirty="0">
                <a:latin typeface="Symbol" pitchFamily="18" charset="2"/>
              </a:rPr>
              <a:t>q:</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79" t="79534" r="42241" b="5296"/>
          <a:stretch/>
        </p:blipFill>
        <p:spPr bwMode="auto">
          <a:xfrm>
            <a:off x="1143000" y="888385"/>
            <a:ext cx="6332388" cy="248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784292570"/>
              </p:ext>
            </p:extLst>
          </p:nvPr>
        </p:nvGraphicFramePr>
        <p:xfrm>
          <a:off x="1322388" y="3414713"/>
          <a:ext cx="4089400" cy="2073275"/>
        </p:xfrm>
        <a:graphic>
          <a:graphicData uri="http://schemas.openxmlformats.org/presentationml/2006/ole">
            <mc:AlternateContent xmlns:mc="http://schemas.openxmlformats.org/markup-compatibility/2006">
              <mc:Choice xmlns:v="urn:schemas-microsoft-com:vml" Requires="v">
                <p:oleObj name="Equation" r:id="rId4" imgW="1777680" imgH="901440" progId="Equation.DSMT4">
                  <p:embed/>
                </p:oleObj>
              </mc:Choice>
              <mc:Fallback>
                <p:oleObj name="Equation" r:id="rId4" imgW="1777680" imgH="901440" progId="Equation.DSMT4">
                  <p:embed/>
                  <p:pic>
                    <p:nvPicPr>
                      <p:cNvPr id="0" name=""/>
                      <p:cNvPicPr/>
                      <p:nvPr/>
                    </p:nvPicPr>
                    <p:blipFill>
                      <a:blip r:embed="rId5"/>
                      <a:stretch>
                        <a:fillRect/>
                      </a:stretch>
                    </p:blipFill>
                    <p:spPr>
                      <a:xfrm>
                        <a:off x="1322388" y="3414713"/>
                        <a:ext cx="4089400" cy="207327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65CEE10-34A7-4850-A32B-406C8FCDC189}"/>
              </a:ext>
            </a:extLst>
          </p:cNvPr>
          <p:cNvSpPr txBox="1"/>
          <p:nvPr/>
        </p:nvSpPr>
        <p:spPr>
          <a:xfrm>
            <a:off x="5791200" y="3414713"/>
            <a:ext cx="2895600" cy="2677656"/>
          </a:xfrm>
          <a:prstGeom prst="rect">
            <a:avLst/>
          </a:prstGeom>
          <a:noFill/>
        </p:spPr>
        <p:txBody>
          <a:bodyPr wrap="square" rtlCol="0">
            <a:spAutoFit/>
          </a:bodyPr>
          <a:lstStyle/>
          <a:p>
            <a:r>
              <a:rPr lang="en-US" sz="2400" dirty="0">
                <a:latin typeface="+mj-lt"/>
              </a:rPr>
              <a:t>Using the diagram from your text, </a:t>
            </a:r>
            <a:r>
              <a:rPr lang="en-US" sz="2400" dirty="0">
                <a:latin typeface="Symbol" panose="05050102010706020507" pitchFamily="18" charset="2"/>
              </a:rPr>
              <a:t>q</a:t>
            </a:r>
            <a:r>
              <a:rPr lang="en-US" sz="2400" dirty="0">
                <a:latin typeface="+mj-lt"/>
              </a:rPr>
              <a:t> represents the scattering angle in the center of mass frame and </a:t>
            </a:r>
            <a:r>
              <a:rPr lang="en-US" sz="2400" dirty="0">
                <a:latin typeface="Symbol" panose="05050102010706020507" pitchFamily="18" charset="2"/>
              </a:rPr>
              <a:t>f</a:t>
            </a:r>
            <a:r>
              <a:rPr lang="en-US" sz="2400" dirty="0">
                <a:latin typeface="+mj-lt"/>
              </a:rPr>
              <a:t> is used instead of </a:t>
            </a:r>
            <a:r>
              <a:rPr lang="en-US" sz="2400" dirty="0">
                <a:latin typeface="Symbol" panose="05050102010706020507" pitchFamily="18" charset="2"/>
              </a:rPr>
              <a:t>c</a:t>
            </a:r>
            <a:r>
              <a:rPr lang="en-US" sz="2400" dirty="0">
                <a:latin typeface="+mj-lt"/>
              </a:rPr>
              <a:t>.</a:t>
            </a:r>
          </a:p>
        </p:txBody>
      </p:sp>
    </p:spTree>
    <p:extLst>
      <p:ext uri="{BB962C8B-B14F-4D97-AF65-F5344CB8AC3E}">
        <p14:creationId xmlns:p14="http://schemas.microsoft.com/office/powerpoint/2010/main" val="3492706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37124422"/>
              </p:ext>
            </p:extLst>
          </p:nvPr>
        </p:nvGraphicFramePr>
        <p:xfrm>
          <a:off x="1192213" y="236538"/>
          <a:ext cx="5843587" cy="6108700"/>
        </p:xfrm>
        <a:graphic>
          <a:graphicData uri="http://schemas.openxmlformats.org/presentationml/2006/ole">
            <mc:AlternateContent xmlns:mc="http://schemas.openxmlformats.org/markup-compatibility/2006">
              <mc:Choice xmlns:v="urn:schemas-microsoft-com:vml" Requires="v">
                <p:oleObj name="Equation" r:id="rId3" imgW="3733560" imgH="4038480" progId="Equation.DSMT4">
                  <p:embed/>
                </p:oleObj>
              </mc:Choice>
              <mc:Fallback>
                <p:oleObj name="Equation" r:id="rId3" imgW="3733560" imgH="4038480" progId="Equation.DSMT4">
                  <p:embed/>
                  <p:pic>
                    <p:nvPicPr>
                      <p:cNvPr id="0" name=""/>
                      <p:cNvPicPr>
                        <a:picLocks noChangeAspect="1" noChangeArrowheads="1"/>
                      </p:cNvPicPr>
                      <p:nvPr/>
                    </p:nvPicPr>
                    <p:blipFill>
                      <a:blip r:embed="rId4"/>
                      <a:srcRect/>
                      <a:stretch>
                        <a:fillRect/>
                      </a:stretch>
                    </p:blipFill>
                    <p:spPr bwMode="auto">
                      <a:xfrm>
                        <a:off x="1192213" y="236538"/>
                        <a:ext cx="5843587" cy="61087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96621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00"/>
            <a:ext cx="8686800" cy="3558973"/>
          </a:xfrm>
          <a:prstGeom prst="rect">
            <a:avLst/>
          </a:prstGeom>
        </p:spPr>
      </p:pic>
      <p:sp>
        <p:nvSpPr>
          <p:cNvPr id="6" name="TextBox 5"/>
          <p:cNvSpPr txBox="1"/>
          <p:nvPr/>
        </p:nvSpPr>
        <p:spPr>
          <a:xfrm>
            <a:off x="412861" y="304800"/>
            <a:ext cx="7772400" cy="830997"/>
          </a:xfrm>
          <a:prstGeom prst="rect">
            <a:avLst/>
          </a:prstGeom>
          <a:noFill/>
        </p:spPr>
        <p:txBody>
          <a:bodyPr wrap="square" rtlCol="0">
            <a:spAutoFit/>
          </a:bodyPr>
          <a:lstStyle/>
          <a:p>
            <a:r>
              <a:rPr lang="en-US" sz="2400" dirty="0">
                <a:latin typeface="+mj-lt"/>
              </a:rPr>
              <a:t>Example: Diagram of Rutherford scattering experiment</a:t>
            </a:r>
          </a:p>
          <a:p>
            <a:r>
              <a:rPr lang="en-US" sz="2400" dirty="0">
                <a:latin typeface="+mj-lt"/>
                <a:hlinkClick r:id="rId4"/>
              </a:rPr>
              <a:t>http://hyperphysics.phy-astr.gsu.edu/hbase/rutsca.html</a:t>
            </a:r>
            <a:endParaRPr lang="en-US" sz="2400" dirty="0">
              <a:latin typeface="+mj-lt"/>
            </a:endParaRPr>
          </a:p>
        </p:txBody>
      </p:sp>
    </p:spTree>
    <p:extLst>
      <p:ext uri="{BB962C8B-B14F-4D97-AF65-F5344CB8AC3E}">
        <p14:creationId xmlns:p14="http://schemas.microsoft.com/office/powerpoint/2010/main" val="2647655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36383624"/>
              </p:ext>
            </p:extLst>
          </p:nvPr>
        </p:nvGraphicFramePr>
        <p:xfrm>
          <a:off x="353650" y="301424"/>
          <a:ext cx="4942813" cy="2029266"/>
        </p:xfrm>
        <a:graphic>
          <a:graphicData uri="http://schemas.openxmlformats.org/presentationml/2006/ole">
            <mc:AlternateContent xmlns:mc="http://schemas.openxmlformats.org/markup-compatibility/2006">
              <mc:Choice xmlns:v="urn:schemas-microsoft-com:vml" Requires="v">
                <p:oleObj name="Equation" r:id="rId3" imgW="3797280" imgH="1612800" progId="Equation.DSMT4">
                  <p:embed/>
                </p:oleObj>
              </mc:Choice>
              <mc:Fallback>
                <p:oleObj name="Equation" r:id="rId3" imgW="3797280" imgH="1612800" progId="Equation.DSMT4">
                  <p:embed/>
                  <p:pic>
                    <p:nvPicPr>
                      <p:cNvPr id="0" name=""/>
                      <p:cNvPicPr>
                        <a:picLocks noChangeAspect="1" noChangeArrowheads="1"/>
                      </p:cNvPicPr>
                      <p:nvPr/>
                    </p:nvPicPr>
                    <p:blipFill>
                      <a:blip r:embed="rId4"/>
                      <a:srcRect/>
                      <a:stretch>
                        <a:fillRect/>
                      </a:stretch>
                    </p:blipFill>
                    <p:spPr bwMode="auto">
                      <a:xfrm>
                        <a:off x="353650" y="301424"/>
                        <a:ext cx="4942813" cy="2029266"/>
                      </a:xfrm>
                      <a:prstGeom prst="rect">
                        <a:avLst/>
                      </a:prstGeom>
                      <a:solidFill>
                        <a:srgbClr val="FFFF00"/>
                      </a:solid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6937005"/>
              </p:ext>
            </p:extLst>
          </p:nvPr>
        </p:nvGraphicFramePr>
        <p:xfrm>
          <a:off x="366713" y="2409825"/>
          <a:ext cx="7421562" cy="3633788"/>
        </p:xfrm>
        <a:graphic>
          <a:graphicData uri="http://schemas.openxmlformats.org/presentationml/2006/ole">
            <mc:AlternateContent xmlns:mc="http://schemas.openxmlformats.org/markup-compatibility/2006">
              <mc:Choice xmlns:v="urn:schemas-microsoft-com:vml" Requires="v">
                <p:oleObj name="Equation" r:id="rId5" imgW="5689440" imgH="2882880" progId="Equation.DSMT4">
                  <p:embed/>
                </p:oleObj>
              </mc:Choice>
              <mc:Fallback>
                <p:oleObj name="Equation" r:id="rId5" imgW="5689440" imgH="2882880" progId="Equation.DSMT4">
                  <p:embed/>
                  <p:pic>
                    <p:nvPicPr>
                      <p:cNvPr id="0" name=""/>
                      <p:cNvPicPr>
                        <a:picLocks noChangeAspect="1" noChangeArrowheads="1"/>
                      </p:cNvPicPr>
                      <p:nvPr/>
                    </p:nvPicPr>
                    <p:blipFill>
                      <a:blip r:embed="rId6"/>
                      <a:srcRect/>
                      <a:stretch>
                        <a:fillRect/>
                      </a:stretch>
                    </p:blipFill>
                    <p:spPr bwMode="auto">
                      <a:xfrm>
                        <a:off x="366713" y="2409825"/>
                        <a:ext cx="7421562" cy="363378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38994954"/>
              </p:ext>
            </p:extLst>
          </p:nvPr>
        </p:nvGraphicFramePr>
        <p:xfrm>
          <a:off x="5649165" y="301424"/>
          <a:ext cx="3244010" cy="1527376"/>
        </p:xfrm>
        <a:graphic>
          <a:graphicData uri="http://schemas.openxmlformats.org/presentationml/2006/ole">
            <mc:AlternateContent xmlns:mc="http://schemas.openxmlformats.org/markup-compatibility/2006">
              <mc:Choice xmlns:v="urn:schemas-microsoft-com:vml" Requires="v">
                <p:oleObj name="Equation" r:id="rId7" imgW="2006280" imgH="977760" progId="Equation.DSMT4">
                  <p:embed/>
                </p:oleObj>
              </mc:Choice>
              <mc:Fallback>
                <p:oleObj name="Equation" r:id="rId7" imgW="2006280" imgH="977760" progId="Equation.DSMT4">
                  <p:embed/>
                  <p:pic>
                    <p:nvPicPr>
                      <p:cNvPr id="0" name=""/>
                      <p:cNvPicPr>
                        <a:picLocks noChangeAspect="1" noChangeArrowheads="1"/>
                      </p:cNvPicPr>
                      <p:nvPr/>
                    </p:nvPicPr>
                    <p:blipFill>
                      <a:blip r:embed="rId8"/>
                      <a:srcRect/>
                      <a:stretch>
                        <a:fillRect/>
                      </a:stretch>
                    </p:blipFill>
                    <p:spPr bwMode="auto">
                      <a:xfrm>
                        <a:off x="5649165" y="301424"/>
                        <a:ext cx="3244010" cy="152737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5221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a:p>
        </p:txBody>
      </p:sp>
      <p:sp>
        <p:nvSpPr>
          <p:cNvPr id="5" name="Rectangle 4"/>
          <p:cNvSpPr/>
          <p:nvPr/>
        </p:nvSpPr>
        <p:spPr>
          <a:xfrm>
            <a:off x="1295400" y="3733800"/>
            <a:ext cx="4343400" cy="1447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75898098"/>
              </p:ext>
            </p:extLst>
          </p:nvPr>
        </p:nvGraphicFramePr>
        <p:xfrm>
          <a:off x="685800" y="533400"/>
          <a:ext cx="4765675" cy="2895600"/>
        </p:xfrm>
        <a:graphic>
          <a:graphicData uri="http://schemas.openxmlformats.org/presentationml/2006/ole">
            <mc:AlternateContent xmlns:mc="http://schemas.openxmlformats.org/markup-compatibility/2006">
              <mc:Choice xmlns:v="urn:schemas-microsoft-com:vml" Requires="v">
                <p:oleObj name="数式" r:id="rId3" imgW="2019240" imgH="1269720" progId="Equation.3">
                  <p:embed/>
                </p:oleObj>
              </mc:Choice>
              <mc:Fallback>
                <p:oleObj name="数式" r:id="rId3" imgW="2019240" imgH="1269720" progId="Equation.3">
                  <p:embed/>
                  <p:pic>
                    <p:nvPicPr>
                      <p:cNvPr id="0" name=""/>
                      <p:cNvPicPr>
                        <a:picLocks noChangeAspect="1" noChangeArrowheads="1"/>
                      </p:cNvPicPr>
                      <p:nvPr/>
                    </p:nvPicPr>
                    <p:blipFill>
                      <a:blip r:embed="rId4"/>
                      <a:srcRect/>
                      <a:stretch>
                        <a:fillRect/>
                      </a:stretch>
                    </p:blipFill>
                    <p:spPr bwMode="auto">
                      <a:xfrm>
                        <a:off x="685800" y="533400"/>
                        <a:ext cx="4765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73024677"/>
              </p:ext>
            </p:extLst>
          </p:nvPr>
        </p:nvGraphicFramePr>
        <p:xfrm>
          <a:off x="1371600" y="3810000"/>
          <a:ext cx="4191000" cy="1270000"/>
        </p:xfrm>
        <a:graphic>
          <a:graphicData uri="http://schemas.openxmlformats.org/presentationml/2006/ole">
            <mc:AlternateContent xmlns:mc="http://schemas.openxmlformats.org/markup-compatibility/2006">
              <mc:Choice xmlns:v="urn:schemas-microsoft-com:vml" Requires="v">
                <p:oleObj name="数式" r:id="rId5" imgW="2095200" imgH="634680" progId="Equation.3">
                  <p:embed/>
                </p:oleObj>
              </mc:Choice>
              <mc:Fallback>
                <p:oleObj name="数式" r:id="rId5" imgW="2095200" imgH="634680" progId="Equation.3">
                  <p:embed/>
                  <p:pic>
                    <p:nvPicPr>
                      <p:cNvPr id="0" name=""/>
                      <p:cNvPicPr>
                        <a:picLocks noChangeAspect="1" noChangeArrowheads="1"/>
                      </p:cNvPicPr>
                      <p:nvPr/>
                    </p:nvPicPr>
                    <p:blipFill>
                      <a:blip r:embed="rId6"/>
                      <a:srcRect/>
                      <a:stretch>
                        <a:fillRect/>
                      </a:stretch>
                    </p:blipFill>
                    <p:spPr bwMode="auto">
                      <a:xfrm>
                        <a:off x="1371600" y="38100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6899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a:p>
        </p:txBody>
      </p:sp>
      <p:pic>
        <p:nvPicPr>
          <p:cNvPr id="5" name="Picture 2" descr="http://hyperphysics.phy-astr.gsu.edu/hbase/nuclear/imgnuc/geigma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4419600" cy="40702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val="1316411492"/>
              </p:ext>
            </p:extLst>
          </p:nvPr>
        </p:nvGraphicFramePr>
        <p:xfrm>
          <a:off x="762000" y="228600"/>
          <a:ext cx="4191000" cy="1270000"/>
        </p:xfrm>
        <a:graphic>
          <a:graphicData uri="http://schemas.openxmlformats.org/presentationml/2006/ole">
            <mc:AlternateContent xmlns:mc="http://schemas.openxmlformats.org/markup-compatibility/2006">
              <mc:Choice xmlns:v="urn:schemas-microsoft-com:vml" Requires="v">
                <p:oleObj name="数式" r:id="rId4" imgW="2095200" imgH="634680" progId="Equation.3">
                  <p:embed/>
                </p:oleObj>
              </mc:Choice>
              <mc:Fallback>
                <p:oleObj name="数式" r:id="rId4" imgW="2095200" imgH="634680" progId="Equation.3">
                  <p:embed/>
                  <p:pic>
                    <p:nvPicPr>
                      <p:cNvPr id="0" name=""/>
                      <p:cNvPicPr>
                        <a:picLocks noChangeAspect="1" noChangeArrowheads="1"/>
                      </p:cNvPicPr>
                      <p:nvPr/>
                    </p:nvPicPr>
                    <p:blipFill>
                      <a:blip r:embed="rId5"/>
                      <a:srcRect/>
                      <a:stretch>
                        <a:fillRect/>
                      </a:stretch>
                    </p:blipFill>
                    <p:spPr bwMode="auto">
                      <a:xfrm>
                        <a:off x="762000" y="228600"/>
                        <a:ext cx="4191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04800" y="5867400"/>
            <a:ext cx="8686800" cy="338554"/>
          </a:xfrm>
          <a:prstGeom prst="rect">
            <a:avLst/>
          </a:prstGeom>
          <a:noFill/>
        </p:spPr>
        <p:txBody>
          <a:bodyPr wrap="square" rtlCol="0">
            <a:spAutoFit/>
          </a:bodyPr>
          <a:lstStyle/>
          <a:p>
            <a:r>
              <a:rPr lang="en-US" sz="1600" dirty="0">
                <a:latin typeface="+mj-lt"/>
              </a:rPr>
              <a:t>From webpage: </a:t>
            </a:r>
            <a:r>
              <a:rPr lang="en-US" sz="1600" dirty="0">
                <a:latin typeface="+mj-lt"/>
                <a:hlinkClick r:id="rId6"/>
              </a:rPr>
              <a:t>http://hyperphysics.phy-astr.gsu.edu/hbase/nuclear/rutsca2.html#c3</a:t>
            </a:r>
            <a:endParaRPr lang="en-US" sz="1600" dirty="0">
              <a:latin typeface="+mj-lt"/>
            </a:endParaRPr>
          </a:p>
        </p:txBody>
      </p:sp>
      <p:sp>
        <p:nvSpPr>
          <p:cNvPr id="8" name="TextBox 7"/>
          <p:cNvSpPr txBox="1"/>
          <p:nvPr/>
        </p:nvSpPr>
        <p:spPr>
          <a:xfrm>
            <a:off x="5791200" y="1371600"/>
            <a:ext cx="2895600" cy="830997"/>
          </a:xfrm>
          <a:prstGeom prst="rect">
            <a:avLst/>
          </a:prstGeom>
          <a:noFill/>
        </p:spPr>
        <p:txBody>
          <a:bodyPr wrap="square" rtlCol="0">
            <a:spAutoFit/>
          </a:bodyPr>
          <a:lstStyle/>
          <a:p>
            <a:r>
              <a:rPr lang="en-US" sz="2400" dirty="0">
                <a:latin typeface="+mj-lt"/>
              </a:rPr>
              <a:t>What happens as</a:t>
            </a:r>
          </a:p>
          <a:p>
            <a:r>
              <a:rPr lang="en-US" sz="2400" dirty="0">
                <a:latin typeface="Symbol" panose="05050102010706020507" pitchFamily="18" charset="2"/>
              </a:rPr>
              <a:t>q</a:t>
            </a:r>
            <a:r>
              <a:rPr lang="en-US" sz="2400" dirty="0">
                <a:latin typeface="+mj-lt"/>
              </a:rPr>
              <a:t> </a:t>
            </a:r>
            <a:r>
              <a:rPr lang="en-US" sz="2400" dirty="0">
                <a:latin typeface="+mj-lt"/>
                <a:sym typeface="Wingdings" panose="05000000000000000000" pitchFamily="2" charset="2"/>
              </a:rPr>
              <a:t>0?</a:t>
            </a:r>
            <a:endParaRPr lang="en-US" sz="2400" dirty="0">
              <a:latin typeface="+mj-lt"/>
            </a:endParaRPr>
          </a:p>
        </p:txBody>
      </p:sp>
    </p:spTree>
    <p:extLst>
      <p:ext uri="{BB962C8B-B14F-4D97-AF65-F5344CB8AC3E}">
        <p14:creationId xmlns:p14="http://schemas.microsoft.com/office/powerpoint/2010/main" val="1701807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a:p>
        </p:txBody>
      </p:sp>
      <p:sp>
        <p:nvSpPr>
          <p:cNvPr id="5" name="TextBox 4"/>
          <p:cNvSpPr txBox="1"/>
          <p:nvPr/>
        </p:nvSpPr>
        <p:spPr>
          <a:xfrm>
            <a:off x="228600" y="131366"/>
            <a:ext cx="8001000" cy="461665"/>
          </a:xfrm>
          <a:prstGeom prst="rect">
            <a:avLst/>
          </a:prstGeom>
          <a:noFill/>
        </p:spPr>
        <p:txBody>
          <a:bodyPr wrap="square" rtlCol="0">
            <a:spAutoFit/>
          </a:bodyPr>
          <a:lstStyle/>
          <a:p>
            <a:r>
              <a:rPr lang="en-US" sz="2400" dirty="0">
                <a:latin typeface="+mj-lt"/>
              </a:rPr>
              <a:t>Original experiment performed with </a:t>
            </a:r>
            <a:r>
              <a:rPr lang="en-US" sz="2400" dirty="0">
                <a:latin typeface="Symbol" panose="05050102010706020507" pitchFamily="18" charset="2"/>
              </a:rPr>
              <a:t>a</a:t>
            </a:r>
            <a:r>
              <a:rPr lang="en-US" sz="2400" dirty="0">
                <a:latin typeface="+mj-lt"/>
              </a:rPr>
              <a:t> particles on gold</a:t>
            </a:r>
          </a:p>
        </p:txBody>
      </p:sp>
      <p:graphicFrame>
        <p:nvGraphicFramePr>
          <p:cNvPr id="6" name="Object 5"/>
          <p:cNvGraphicFramePr>
            <a:graphicFrameLocks noChangeAspect="1"/>
          </p:cNvGraphicFramePr>
          <p:nvPr>
            <p:extLst>
              <p:ext uri="{D42A27DB-BD31-4B8C-83A1-F6EECF244321}">
                <p14:modId xmlns:p14="http://schemas.microsoft.com/office/powerpoint/2010/main" val="3113591280"/>
              </p:ext>
            </p:extLst>
          </p:nvPr>
        </p:nvGraphicFramePr>
        <p:xfrm>
          <a:off x="406400" y="436294"/>
          <a:ext cx="4648200" cy="1295400"/>
        </p:xfrm>
        <a:graphic>
          <a:graphicData uri="http://schemas.openxmlformats.org/presentationml/2006/ole">
            <mc:AlternateContent xmlns:mc="http://schemas.openxmlformats.org/markup-compatibility/2006">
              <mc:Choice xmlns:v="urn:schemas-microsoft-com:vml" Requires="v">
                <p:oleObj name="Equation" r:id="rId3" imgW="2323800" imgH="647640" progId="Equation.DSMT4">
                  <p:embed/>
                </p:oleObj>
              </mc:Choice>
              <mc:Fallback>
                <p:oleObj name="Equation" r:id="rId3" imgW="2323800" imgH="647640" progId="Equation.DSMT4">
                  <p:embed/>
                  <p:pic>
                    <p:nvPicPr>
                      <p:cNvPr id="0" name=""/>
                      <p:cNvPicPr>
                        <a:picLocks noChangeAspect="1" noChangeArrowheads="1"/>
                      </p:cNvPicPr>
                      <p:nvPr/>
                    </p:nvPicPr>
                    <p:blipFill>
                      <a:blip r:embed="rId4"/>
                      <a:srcRect/>
                      <a:stretch>
                        <a:fillRect/>
                      </a:stretch>
                    </p:blipFill>
                    <p:spPr bwMode="auto">
                      <a:xfrm>
                        <a:off x="406400" y="436294"/>
                        <a:ext cx="4648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275B6D1D-F95F-40B8-A24A-D42CB85FA97B}"/>
              </a:ext>
            </a:extLst>
          </p:cNvPr>
          <p:cNvGraphicFramePr>
            <a:graphicFrameLocks noChangeAspect="1"/>
          </p:cNvGraphicFramePr>
          <p:nvPr>
            <p:extLst>
              <p:ext uri="{D42A27DB-BD31-4B8C-83A1-F6EECF244321}">
                <p14:modId xmlns:p14="http://schemas.microsoft.com/office/powerpoint/2010/main" val="1842890770"/>
              </p:ext>
            </p:extLst>
          </p:nvPr>
        </p:nvGraphicFramePr>
        <p:xfrm>
          <a:off x="457200" y="1948935"/>
          <a:ext cx="2895600" cy="1320800"/>
        </p:xfrm>
        <a:graphic>
          <a:graphicData uri="http://schemas.openxmlformats.org/presentationml/2006/ole">
            <mc:AlternateContent xmlns:mc="http://schemas.openxmlformats.org/markup-compatibility/2006">
              <mc:Choice xmlns:v="urn:schemas-microsoft-com:vml" Requires="v">
                <p:oleObj name="Equation" r:id="rId5" imgW="1447560" imgH="660240" progId="Equation.DSMT4">
                  <p:embed/>
                </p:oleObj>
              </mc:Choice>
              <mc:Fallback>
                <p:oleObj name="Equation" r:id="rId5" imgW="1447560" imgH="660240" progId="Equation.DSMT4">
                  <p:embed/>
                  <p:pic>
                    <p:nvPicPr>
                      <p:cNvPr id="6" name="Object 5"/>
                      <p:cNvPicPr>
                        <a:picLocks noChangeAspect="1" noChangeArrowheads="1"/>
                      </p:cNvPicPr>
                      <p:nvPr/>
                    </p:nvPicPr>
                    <p:blipFill>
                      <a:blip r:embed="rId6"/>
                      <a:srcRect/>
                      <a:stretch>
                        <a:fillRect/>
                      </a:stretch>
                    </p:blipFill>
                    <p:spPr bwMode="auto">
                      <a:xfrm>
                        <a:off x="457200" y="1948935"/>
                        <a:ext cx="28956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268CE0C6-894F-4E6F-8494-35D61A7B56A8}"/>
              </a:ext>
            </a:extLst>
          </p:cNvPr>
          <p:cNvSpPr txBox="1"/>
          <p:nvPr/>
        </p:nvSpPr>
        <p:spPr>
          <a:xfrm>
            <a:off x="292100" y="2895600"/>
            <a:ext cx="8458200" cy="3046988"/>
          </a:xfrm>
          <a:prstGeom prst="rect">
            <a:avLst/>
          </a:prstGeom>
          <a:noFill/>
        </p:spPr>
        <p:txBody>
          <a:bodyPr wrap="square" rtlCol="0">
            <a:spAutoFit/>
          </a:bodyPr>
          <a:lstStyle/>
          <a:p>
            <a:r>
              <a:rPr lang="en-US" sz="2400" dirty="0">
                <a:latin typeface="+mj-lt"/>
              </a:rPr>
              <a:t>Question –</a:t>
            </a:r>
          </a:p>
          <a:p>
            <a:r>
              <a:rPr lang="en-US" sz="2400" dirty="0">
                <a:latin typeface="+mj-lt"/>
              </a:rPr>
              <a:t>    What do you think happens for </a:t>
            </a:r>
            <a:r>
              <a:rPr lang="en-US" sz="2400" dirty="0">
                <a:latin typeface="Symbol" panose="05050102010706020507" pitchFamily="18" charset="2"/>
              </a:rPr>
              <a:t>q</a:t>
            </a:r>
            <a:r>
              <a:rPr lang="en-US" sz="2400" dirty="0">
                <a:latin typeface="+mj-lt"/>
              </a:rPr>
              <a:t> </a:t>
            </a:r>
            <a:r>
              <a:rPr lang="en-US" sz="2400" dirty="0">
                <a:latin typeface="+mj-lt"/>
                <a:sym typeface="Wingdings" panose="05000000000000000000" pitchFamily="2" charset="2"/>
              </a:rPr>
              <a:t>0?</a:t>
            </a:r>
          </a:p>
          <a:p>
            <a:pPr marL="914400" lvl="1" indent="-457200">
              <a:buFont typeface="+mj-lt"/>
              <a:buAutoNum type="alphaLcPeriod"/>
            </a:pPr>
            <a:r>
              <a:rPr lang="en-US" sz="2400" dirty="0">
                <a:latin typeface="+mj-lt"/>
                <a:sym typeface="Wingdings" panose="05000000000000000000" pitchFamily="2" charset="2"/>
              </a:rPr>
              <a:t>Big trouble; need to make sure experiment is designed to avoid that case.</a:t>
            </a:r>
          </a:p>
          <a:p>
            <a:pPr marL="914400" lvl="1" indent="-457200">
              <a:buFont typeface="+mj-lt"/>
              <a:buAutoNum type="alphaLcPeriod"/>
            </a:pPr>
            <a:r>
              <a:rPr lang="en-US" sz="2400" dirty="0">
                <a:latin typeface="+mj-lt"/>
                <a:sym typeface="Wingdings" panose="05000000000000000000" pitchFamily="2" charset="2"/>
              </a:rPr>
              <a:t>No problem</a:t>
            </a:r>
          </a:p>
          <a:p>
            <a:pPr marL="1428750" lvl="2" indent="-514350">
              <a:buFont typeface="+mj-lt"/>
              <a:buAutoNum type="romanLcPeriod"/>
            </a:pPr>
            <a:r>
              <a:rPr lang="en-US" sz="2400" dirty="0">
                <a:latin typeface="+mj-lt"/>
                <a:sym typeface="Wingdings" panose="05000000000000000000" pitchFamily="2" charset="2"/>
              </a:rPr>
              <a:t>Physics is altered in that case and nothing explodes.</a:t>
            </a:r>
          </a:p>
          <a:p>
            <a:pPr marL="1428750" lvl="2" indent="-514350">
              <a:buFont typeface="+mj-lt"/>
              <a:buAutoNum type="romanLcPeriod"/>
            </a:pPr>
            <a:r>
              <a:rPr lang="en-US" sz="2400" dirty="0">
                <a:latin typeface="+mj-lt"/>
                <a:sym typeface="Wingdings" panose="05000000000000000000" pitchFamily="2" charset="2"/>
              </a:rPr>
              <a:t>Rare event and rarely causes trouble.         </a:t>
            </a:r>
            <a:endParaRPr lang="en-US" sz="2400" dirty="0">
              <a:latin typeface="+mj-lt"/>
            </a:endParaRPr>
          </a:p>
        </p:txBody>
      </p:sp>
    </p:spTree>
    <p:extLst>
      <p:ext uri="{BB962C8B-B14F-4D97-AF65-F5344CB8AC3E}">
        <p14:creationId xmlns:p14="http://schemas.microsoft.com/office/powerpoint/2010/main" val="333651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a:p>
        </p:txBody>
      </p:sp>
      <p:sp>
        <p:nvSpPr>
          <p:cNvPr id="5" name="TextBox 4"/>
          <p:cNvSpPr txBox="1"/>
          <p:nvPr/>
        </p:nvSpPr>
        <p:spPr>
          <a:xfrm>
            <a:off x="457200" y="249713"/>
            <a:ext cx="7010400" cy="830997"/>
          </a:xfrm>
          <a:prstGeom prst="rect">
            <a:avLst/>
          </a:prstGeom>
          <a:noFill/>
        </p:spPr>
        <p:txBody>
          <a:bodyPr wrap="square" rtlCol="0">
            <a:spAutoFit/>
          </a:bodyPr>
          <a:lstStyle/>
          <a:p>
            <a:r>
              <a:rPr lang="en-US" sz="2400" dirty="0">
                <a:latin typeface="+mj-lt"/>
              </a:rPr>
              <a:t>Recap of equations for scattering cross section in the center of mass frame of reference</a:t>
            </a:r>
          </a:p>
        </p:txBody>
      </p:sp>
      <p:graphicFrame>
        <p:nvGraphicFramePr>
          <p:cNvPr id="6" name="Object 5"/>
          <p:cNvGraphicFramePr>
            <a:graphicFrameLocks noChangeAspect="1"/>
          </p:cNvGraphicFramePr>
          <p:nvPr>
            <p:extLst>
              <p:ext uri="{D42A27DB-BD31-4B8C-83A1-F6EECF244321}">
                <p14:modId xmlns:p14="http://schemas.microsoft.com/office/powerpoint/2010/main" val="175182908"/>
              </p:ext>
            </p:extLst>
          </p:nvPr>
        </p:nvGraphicFramePr>
        <p:xfrm>
          <a:off x="609600" y="1184275"/>
          <a:ext cx="2286000" cy="1270000"/>
        </p:xfrm>
        <a:graphic>
          <a:graphicData uri="http://schemas.openxmlformats.org/presentationml/2006/ole">
            <mc:AlternateContent xmlns:mc="http://schemas.openxmlformats.org/markup-compatibility/2006">
              <mc:Choice xmlns:v="urn:schemas-microsoft-com:vml" Requires="v">
                <p:oleObj name="Equation" r:id="rId3" imgW="1143000" imgH="634680" progId="Equation.DSMT4">
                  <p:embed/>
                </p:oleObj>
              </mc:Choice>
              <mc:Fallback>
                <p:oleObj name="Equation" r:id="rId3" imgW="1143000" imgH="634680" progId="Equation.DSMT4">
                  <p:embed/>
                  <p:pic>
                    <p:nvPicPr>
                      <p:cNvPr id="7" name="Object 6"/>
                      <p:cNvPicPr>
                        <a:picLocks noChangeAspect="1" noChangeArrowheads="1"/>
                      </p:cNvPicPr>
                      <p:nvPr/>
                    </p:nvPicPr>
                    <p:blipFill>
                      <a:blip r:embed="rId4"/>
                      <a:srcRect/>
                      <a:stretch>
                        <a:fillRect/>
                      </a:stretch>
                    </p:blipFill>
                    <p:spPr bwMode="auto">
                      <a:xfrm>
                        <a:off x="609600" y="1184275"/>
                        <a:ext cx="2286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0967759"/>
              </p:ext>
            </p:extLst>
          </p:nvPr>
        </p:nvGraphicFramePr>
        <p:xfrm>
          <a:off x="637309" y="2057400"/>
          <a:ext cx="5010150" cy="3594100"/>
        </p:xfrm>
        <a:graphic>
          <a:graphicData uri="http://schemas.openxmlformats.org/presentationml/2006/ole">
            <mc:AlternateContent xmlns:mc="http://schemas.openxmlformats.org/markup-compatibility/2006">
              <mc:Choice xmlns:v="urn:schemas-microsoft-com:vml" Requires="v">
                <p:oleObj name="Equation" r:id="rId5" imgW="3200400" imgH="2374560" progId="Equation.DSMT4">
                  <p:embed/>
                </p:oleObj>
              </mc:Choice>
              <mc:Fallback>
                <p:oleObj name="Equation" r:id="rId5" imgW="3200400" imgH="2374560" progId="Equation.DSMT4">
                  <p:embed/>
                  <p:pic>
                    <p:nvPicPr>
                      <p:cNvPr id="5" name="Object 4"/>
                      <p:cNvPicPr>
                        <a:picLocks noChangeAspect="1" noChangeArrowheads="1"/>
                      </p:cNvPicPr>
                      <p:nvPr/>
                    </p:nvPicPr>
                    <p:blipFill>
                      <a:blip r:embed="rId6"/>
                      <a:srcRect/>
                      <a:stretch>
                        <a:fillRect/>
                      </a:stretch>
                    </p:blipFill>
                    <p:spPr bwMode="auto">
                      <a:xfrm>
                        <a:off x="637309" y="2057400"/>
                        <a:ext cx="5010150" cy="3594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6731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F24CEC-5570-43A2-86FD-38E0A9E821E3}"/>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28C63A49-EA8A-4226-BA51-70940ED3744D}"/>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8A4DE2FF-3E3A-4FA7-B453-2E8CF702002C}"/>
              </a:ext>
            </a:extLst>
          </p:cNvPr>
          <p:cNvSpPr>
            <a:spLocks noGrp="1"/>
          </p:cNvSpPr>
          <p:nvPr>
            <p:ph type="sldNum" sz="quarter" idx="12"/>
          </p:nvPr>
        </p:nvSpPr>
        <p:spPr/>
        <p:txBody>
          <a:bodyPr/>
          <a:lstStyle/>
          <a:p>
            <a:fld id="{CE368B07-CEBF-4C80-90AF-53B34FA04CF3}" type="slidenum">
              <a:rPr lang="en-US" smtClean="0"/>
              <a:t>28</a:t>
            </a:fld>
            <a:endParaRPr lang="en-US"/>
          </a:p>
        </p:txBody>
      </p:sp>
      <p:sp>
        <p:nvSpPr>
          <p:cNvPr id="5" name="TextBox 4">
            <a:extLst>
              <a:ext uri="{FF2B5EF4-FFF2-40B4-BE49-F238E27FC236}">
                <a16:creationId xmlns:a16="http://schemas.microsoft.com/office/drawing/2014/main" id="{A269A318-C29B-40B7-9904-BEC2F252A26A}"/>
              </a:ext>
            </a:extLst>
          </p:cNvPr>
          <p:cNvSpPr txBox="1"/>
          <p:nvPr/>
        </p:nvSpPr>
        <p:spPr>
          <a:xfrm>
            <a:off x="533400" y="304800"/>
            <a:ext cx="6781800" cy="830997"/>
          </a:xfrm>
          <a:prstGeom prst="rect">
            <a:avLst/>
          </a:prstGeom>
          <a:noFill/>
        </p:spPr>
        <p:txBody>
          <a:bodyPr wrap="square" rtlCol="0">
            <a:spAutoFit/>
          </a:bodyPr>
          <a:lstStyle/>
          <a:p>
            <a:r>
              <a:rPr lang="en-US" sz="2400" dirty="0">
                <a:latin typeface="+mj-lt"/>
              </a:rPr>
              <a:t>Digression– In general, it is possible to determine the trajectory</a:t>
            </a:r>
            <a:r>
              <a:rPr lang="en-US" sz="2400" i="1" dirty="0">
                <a:latin typeface="+mj-lt"/>
              </a:rPr>
              <a:t> r(</a:t>
            </a:r>
            <a:r>
              <a:rPr lang="en-US" sz="2400" i="1" dirty="0">
                <a:latin typeface="Symbol" panose="05050102010706020507" pitchFamily="18" charset="2"/>
              </a:rPr>
              <a:t>c</a:t>
            </a:r>
            <a:r>
              <a:rPr lang="en-US" sz="2400" i="1" dirty="0">
                <a:latin typeface="+mj-lt"/>
              </a:rPr>
              <a:t>) </a:t>
            </a:r>
            <a:r>
              <a:rPr lang="en-US" sz="2400" dirty="0">
                <a:latin typeface="+mj-lt"/>
              </a:rPr>
              <a:t>--</a:t>
            </a:r>
          </a:p>
        </p:txBody>
      </p:sp>
      <p:graphicFrame>
        <p:nvGraphicFramePr>
          <p:cNvPr id="6" name="Object 5">
            <a:extLst>
              <a:ext uri="{FF2B5EF4-FFF2-40B4-BE49-F238E27FC236}">
                <a16:creationId xmlns:a16="http://schemas.microsoft.com/office/drawing/2014/main" id="{C9381DEE-6255-4435-9A91-37C2D5C7FD4A}"/>
              </a:ext>
            </a:extLst>
          </p:cNvPr>
          <p:cNvGraphicFramePr>
            <a:graphicFrameLocks noChangeAspect="1"/>
          </p:cNvGraphicFramePr>
          <p:nvPr>
            <p:extLst>
              <p:ext uri="{D42A27DB-BD31-4B8C-83A1-F6EECF244321}">
                <p14:modId xmlns:p14="http://schemas.microsoft.com/office/powerpoint/2010/main" val="1437447837"/>
              </p:ext>
            </p:extLst>
          </p:nvPr>
        </p:nvGraphicFramePr>
        <p:xfrm>
          <a:off x="658018" y="1168927"/>
          <a:ext cx="4932363" cy="4554538"/>
        </p:xfrm>
        <a:graphic>
          <a:graphicData uri="http://schemas.openxmlformats.org/presentationml/2006/ole">
            <mc:AlternateContent xmlns:mc="http://schemas.openxmlformats.org/markup-compatibility/2006">
              <mc:Choice xmlns:v="urn:schemas-microsoft-com:vml" Requires="v">
                <p:oleObj name="Equation" r:id="rId2" imgW="3149280" imgH="3009600" progId="Equation.DSMT4">
                  <p:embed/>
                </p:oleObj>
              </mc:Choice>
              <mc:Fallback>
                <p:oleObj name="Equation" r:id="rId2" imgW="3149280" imgH="3009600" progId="Equation.DSMT4">
                  <p:embed/>
                  <p:pic>
                    <p:nvPicPr>
                      <p:cNvPr id="5" name="Object 4"/>
                      <p:cNvPicPr>
                        <a:picLocks noChangeAspect="1" noChangeArrowheads="1"/>
                      </p:cNvPicPr>
                      <p:nvPr/>
                    </p:nvPicPr>
                    <p:blipFill>
                      <a:blip r:embed="rId3"/>
                      <a:srcRect/>
                      <a:stretch>
                        <a:fillRect/>
                      </a:stretch>
                    </p:blipFill>
                    <p:spPr bwMode="auto">
                      <a:xfrm>
                        <a:off x="658018" y="1168927"/>
                        <a:ext cx="4932363" cy="45545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66876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1C648F-9FDB-451E-82F8-661DB49A8147}"/>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35696621-D80E-42EC-8AE4-8AAC1BBF7B33}"/>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53810179-1CA4-495B-85A3-A8C9B1CD0303}"/>
              </a:ext>
            </a:extLst>
          </p:cNvPr>
          <p:cNvSpPr>
            <a:spLocks noGrp="1"/>
          </p:cNvSpPr>
          <p:nvPr>
            <p:ph type="sldNum" sz="quarter" idx="12"/>
          </p:nvPr>
        </p:nvSpPr>
        <p:spPr/>
        <p:txBody>
          <a:bodyPr/>
          <a:lstStyle/>
          <a:p>
            <a:fld id="{CE368B07-CEBF-4C80-90AF-53B34FA04CF3}" type="slidenum">
              <a:rPr lang="en-US" smtClean="0"/>
              <a:t>29</a:t>
            </a:fld>
            <a:endParaRPr lang="en-US"/>
          </a:p>
        </p:txBody>
      </p:sp>
      <p:sp>
        <p:nvSpPr>
          <p:cNvPr id="5" name="TextBox 4">
            <a:extLst>
              <a:ext uri="{FF2B5EF4-FFF2-40B4-BE49-F238E27FC236}">
                <a16:creationId xmlns:a16="http://schemas.microsoft.com/office/drawing/2014/main" id="{E4DFD718-1B5E-47D3-9015-8B3FF0888194}"/>
              </a:ext>
            </a:extLst>
          </p:cNvPr>
          <p:cNvSpPr txBox="1"/>
          <p:nvPr/>
        </p:nvSpPr>
        <p:spPr>
          <a:xfrm>
            <a:off x="304800" y="304800"/>
            <a:ext cx="7772400" cy="461665"/>
          </a:xfrm>
          <a:prstGeom prst="rect">
            <a:avLst/>
          </a:prstGeom>
          <a:noFill/>
        </p:spPr>
        <p:txBody>
          <a:bodyPr wrap="square" rtlCol="0">
            <a:spAutoFit/>
          </a:bodyPr>
          <a:lstStyle/>
          <a:p>
            <a:r>
              <a:rPr lang="en-US" sz="2400" dirty="0">
                <a:latin typeface="+mj-lt"/>
              </a:rPr>
              <a:t>For the Rutherford case -- </a:t>
            </a:r>
          </a:p>
        </p:txBody>
      </p:sp>
      <p:graphicFrame>
        <p:nvGraphicFramePr>
          <p:cNvPr id="6" name="Object 5">
            <a:extLst>
              <a:ext uri="{FF2B5EF4-FFF2-40B4-BE49-F238E27FC236}">
                <a16:creationId xmlns:a16="http://schemas.microsoft.com/office/drawing/2014/main" id="{943F513D-444E-4EFE-92E0-A391F0429E47}"/>
              </a:ext>
            </a:extLst>
          </p:cNvPr>
          <p:cNvGraphicFramePr>
            <a:graphicFrameLocks noChangeAspect="1"/>
          </p:cNvGraphicFramePr>
          <p:nvPr>
            <p:extLst>
              <p:ext uri="{D42A27DB-BD31-4B8C-83A1-F6EECF244321}">
                <p14:modId xmlns:p14="http://schemas.microsoft.com/office/powerpoint/2010/main" val="3413422791"/>
              </p:ext>
            </p:extLst>
          </p:nvPr>
        </p:nvGraphicFramePr>
        <p:xfrm>
          <a:off x="1219200" y="1066800"/>
          <a:ext cx="5013325" cy="4300530"/>
        </p:xfrm>
        <a:graphic>
          <a:graphicData uri="http://schemas.openxmlformats.org/presentationml/2006/ole">
            <mc:AlternateContent xmlns:mc="http://schemas.openxmlformats.org/markup-compatibility/2006">
              <mc:Choice xmlns:v="urn:schemas-microsoft-com:vml" Requires="v">
                <p:oleObj name="Equation" r:id="rId2" imgW="2679480" imgH="2298600" progId="Equation.DSMT4">
                  <p:embed/>
                </p:oleObj>
              </mc:Choice>
              <mc:Fallback>
                <p:oleObj name="Equation" r:id="rId2" imgW="2679480" imgH="2298600" progId="Equation.DSMT4">
                  <p:embed/>
                  <p:pic>
                    <p:nvPicPr>
                      <p:cNvPr id="0" name=""/>
                      <p:cNvPicPr/>
                      <p:nvPr/>
                    </p:nvPicPr>
                    <p:blipFill>
                      <a:blip r:embed="rId3"/>
                      <a:stretch>
                        <a:fillRect/>
                      </a:stretch>
                    </p:blipFill>
                    <p:spPr>
                      <a:xfrm>
                        <a:off x="1219200" y="1066800"/>
                        <a:ext cx="5013325" cy="4300530"/>
                      </a:xfrm>
                      <a:prstGeom prst="rect">
                        <a:avLst/>
                      </a:prstGeom>
                    </p:spPr>
                  </p:pic>
                </p:oleObj>
              </mc:Fallback>
            </mc:AlternateContent>
          </a:graphicData>
        </a:graphic>
      </p:graphicFrame>
    </p:spTree>
    <p:extLst>
      <p:ext uri="{BB962C8B-B14F-4D97-AF65-F5344CB8AC3E}">
        <p14:creationId xmlns:p14="http://schemas.microsoft.com/office/powerpoint/2010/main" val="429086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52400"/>
            <a:ext cx="7772400" cy="1200329"/>
          </a:xfrm>
          <a:prstGeom prst="rect">
            <a:avLst/>
          </a:prstGeom>
          <a:noFill/>
        </p:spPr>
        <p:txBody>
          <a:bodyPr wrap="square" rtlCol="0">
            <a:spAutoFit/>
          </a:bodyPr>
          <a:lstStyle/>
          <a:p>
            <a:r>
              <a:rPr lang="en-US" sz="2400" dirty="0">
                <a:latin typeface="+mj-lt"/>
              </a:rPr>
              <a:t>Reviewing – scattering in the laboratory</a:t>
            </a:r>
          </a:p>
          <a:p>
            <a:endParaRPr lang="en-US" sz="2400" dirty="0">
              <a:latin typeface="+mj-lt"/>
            </a:endParaRPr>
          </a:p>
          <a:p>
            <a:r>
              <a:rPr lang="en-US" sz="2400" dirty="0">
                <a:latin typeface="+mj-lt"/>
              </a:rPr>
              <a:t>Figure from F&amp;W:</a:t>
            </a:r>
          </a:p>
        </p:txBody>
      </p:sp>
      <p:sp>
        <p:nvSpPr>
          <p:cNvPr id="6" name="Can 5"/>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86349" y="332866"/>
            <a:ext cx="1324502" cy="461665"/>
          </a:xfrm>
          <a:prstGeom prst="rect">
            <a:avLst/>
          </a:prstGeom>
          <a:noFill/>
        </p:spPr>
        <p:txBody>
          <a:bodyPr wrap="square" rtlCol="0">
            <a:spAutoFit/>
          </a:bodyPr>
          <a:lstStyle/>
          <a:p>
            <a:r>
              <a:rPr lang="en-US" sz="2400" dirty="0">
                <a:latin typeface="+mj-lt"/>
              </a:rPr>
              <a:t>detector</a:t>
            </a:r>
          </a:p>
        </p:txBody>
      </p:sp>
    </p:spTree>
    <p:extLst>
      <p:ext uri="{BB962C8B-B14F-4D97-AF65-F5344CB8AC3E}">
        <p14:creationId xmlns:p14="http://schemas.microsoft.com/office/powerpoint/2010/main" val="3690557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1C648F-9FDB-451E-82F8-661DB49A8147}"/>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35696621-D80E-42EC-8AE4-8AAC1BBF7B33}"/>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53810179-1CA4-495B-85A3-A8C9B1CD0303}"/>
              </a:ext>
            </a:extLst>
          </p:cNvPr>
          <p:cNvSpPr>
            <a:spLocks noGrp="1"/>
          </p:cNvSpPr>
          <p:nvPr>
            <p:ph type="sldNum" sz="quarter" idx="12"/>
          </p:nvPr>
        </p:nvSpPr>
        <p:spPr/>
        <p:txBody>
          <a:bodyPr/>
          <a:lstStyle/>
          <a:p>
            <a:fld id="{CE368B07-CEBF-4C80-90AF-53B34FA04CF3}" type="slidenum">
              <a:rPr lang="en-US" smtClean="0"/>
              <a:t>30</a:t>
            </a:fld>
            <a:endParaRPr lang="en-US"/>
          </a:p>
        </p:txBody>
      </p:sp>
      <p:sp>
        <p:nvSpPr>
          <p:cNvPr id="5" name="TextBox 4">
            <a:extLst>
              <a:ext uri="{FF2B5EF4-FFF2-40B4-BE49-F238E27FC236}">
                <a16:creationId xmlns:a16="http://schemas.microsoft.com/office/drawing/2014/main" id="{E4DFD718-1B5E-47D3-9015-8B3FF0888194}"/>
              </a:ext>
            </a:extLst>
          </p:cNvPr>
          <p:cNvSpPr txBox="1"/>
          <p:nvPr/>
        </p:nvSpPr>
        <p:spPr>
          <a:xfrm>
            <a:off x="304800" y="304800"/>
            <a:ext cx="7772400" cy="461665"/>
          </a:xfrm>
          <a:prstGeom prst="rect">
            <a:avLst/>
          </a:prstGeom>
          <a:noFill/>
        </p:spPr>
        <p:txBody>
          <a:bodyPr wrap="square" rtlCol="0">
            <a:spAutoFit/>
          </a:bodyPr>
          <a:lstStyle/>
          <a:p>
            <a:r>
              <a:rPr lang="en-US" sz="2400" dirty="0">
                <a:latin typeface="+mj-lt"/>
              </a:rPr>
              <a:t>For the Rutherford case -- </a:t>
            </a:r>
          </a:p>
        </p:txBody>
      </p:sp>
      <p:graphicFrame>
        <p:nvGraphicFramePr>
          <p:cNvPr id="7" name="Object 6">
            <a:extLst>
              <a:ext uri="{FF2B5EF4-FFF2-40B4-BE49-F238E27FC236}">
                <a16:creationId xmlns:a16="http://schemas.microsoft.com/office/drawing/2014/main" id="{62BDB566-1B5D-498A-90FB-47DCB2BFD800}"/>
              </a:ext>
            </a:extLst>
          </p:cNvPr>
          <p:cNvGraphicFramePr>
            <a:graphicFrameLocks noChangeAspect="1"/>
          </p:cNvGraphicFramePr>
          <p:nvPr>
            <p:extLst>
              <p:ext uri="{D42A27DB-BD31-4B8C-83A1-F6EECF244321}">
                <p14:modId xmlns:p14="http://schemas.microsoft.com/office/powerpoint/2010/main" val="1279501060"/>
              </p:ext>
            </p:extLst>
          </p:nvPr>
        </p:nvGraphicFramePr>
        <p:xfrm>
          <a:off x="269695" y="1143000"/>
          <a:ext cx="8604609" cy="2838450"/>
        </p:xfrm>
        <a:graphic>
          <a:graphicData uri="http://schemas.openxmlformats.org/presentationml/2006/ole">
            <mc:AlternateContent xmlns:mc="http://schemas.openxmlformats.org/markup-compatibility/2006">
              <mc:Choice xmlns:v="urn:schemas-microsoft-com:vml" Requires="v">
                <p:oleObj name="Equation" r:id="rId2" imgW="6121080" imgH="2019240" progId="Equation.DSMT4">
                  <p:embed/>
                </p:oleObj>
              </mc:Choice>
              <mc:Fallback>
                <p:oleObj name="Equation" r:id="rId2" imgW="6121080" imgH="2019240" progId="Equation.DSMT4">
                  <p:embed/>
                  <p:pic>
                    <p:nvPicPr>
                      <p:cNvPr id="0" name=""/>
                      <p:cNvPicPr/>
                      <p:nvPr/>
                    </p:nvPicPr>
                    <p:blipFill>
                      <a:blip r:embed="rId3"/>
                      <a:stretch>
                        <a:fillRect/>
                      </a:stretch>
                    </p:blipFill>
                    <p:spPr>
                      <a:xfrm>
                        <a:off x="269695" y="1143000"/>
                        <a:ext cx="8604609" cy="2838450"/>
                      </a:xfrm>
                      <a:prstGeom prst="rect">
                        <a:avLst/>
                      </a:prstGeom>
                    </p:spPr>
                  </p:pic>
                </p:oleObj>
              </mc:Fallback>
            </mc:AlternateContent>
          </a:graphicData>
        </a:graphic>
      </p:graphicFrame>
    </p:spTree>
    <p:extLst>
      <p:ext uri="{BB962C8B-B14F-4D97-AF65-F5344CB8AC3E}">
        <p14:creationId xmlns:p14="http://schemas.microsoft.com/office/powerpoint/2010/main" val="3763530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914B0E-C733-45A6-ABA0-5BB461FFA79A}"/>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51A67F09-8B4C-4C72-ADDF-E6426B115E2A}"/>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01E7357D-26B8-4AF2-A5FE-B711258303E0}"/>
              </a:ext>
            </a:extLst>
          </p:cNvPr>
          <p:cNvSpPr>
            <a:spLocks noGrp="1"/>
          </p:cNvSpPr>
          <p:nvPr>
            <p:ph type="sldNum" sz="quarter" idx="12"/>
          </p:nvPr>
        </p:nvSpPr>
        <p:spPr/>
        <p:txBody>
          <a:bodyPr/>
          <a:lstStyle/>
          <a:p>
            <a:fld id="{CE368B07-CEBF-4C80-90AF-53B34FA04CF3}" type="slidenum">
              <a:rPr lang="en-US" smtClean="0"/>
              <a:t>31</a:t>
            </a:fld>
            <a:endParaRPr lang="en-US"/>
          </a:p>
        </p:txBody>
      </p:sp>
      <p:sp>
        <p:nvSpPr>
          <p:cNvPr id="5" name="TextBox 4">
            <a:extLst>
              <a:ext uri="{FF2B5EF4-FFF2-40B4-BE49-F238E27FC236}">
                <a16:creationId xmlns:a16="http://schemas.microsoft.com/office/drawing/2014/main" id="{F947825E-2406-41F3-8371-6A075752A304}"/>
              </a:ext>
            </a:extLst>
          </p:cNvPr>
          <p:cNvSpPr txBox="1"/>
          <p:nvPr/>
        </p:nvSpPr>
        <p:spPr>
          <a:xfrm>
            <a:off x="33130" y="0"/>
            <a:ext cx="7772400" cy="461665"/>
          </a:xfrm>
          <a:prstGeom prst="rect">
            <a:avLst/>
          </a:prstGeom>
          <a:noFill/>
        </p:spPr>
        <p:txBody>
          <a:bodyPr wrap="square" rtlCol="0">
            <a:spAutoFit/>
          </a:bodyPr>
          <a:lstStyle/>
          <a:p>
            <a:r>
              <a:rPr lang="en-US" sz="2400" dirty="0">
                <a:latin typeface="+mj-lt"/>
              </a:rPr>
              <a:t>For the Rutherford case -- </a:t>
            </a:r>
          </a:p>
        </p:txBody>
      </p:sp>
      <p:pic>
        <p:nvPicPr>
          <p:cNvPr id="7" name="Picture 6">
            <a:extLst>
              <a:ext uri="{FF2B5EF4-FFF2-40B4-BE49-F238E27FC236}">
                <a16:creationId xmlns:a16="http://schemas.microsoft.com/office/drawing/2014/main" id="{A3DE3795-AB8A-4DF1-B609-33AC3AA6D47C}"/>
              </a:ext>
            </a:extLst>
          </p:cNvPr>
          <p:cNvPicPr>
            <a:picLocks noChangeAspect="1"/>
          </p:cNvPicPr>
          <p:nvPr/>
        </p:nvPicPr>
        <p:blipFill>
          <a:blip r:embed="rId2"/>
          <a:stretch>
            <a:fillRect/>
          </a:stretch>
        </p:blipFill>
        <p:spPr>
          <a:xfrm>
            <a:off x="609600" y="1758950"/>
            <a:ext cx="7467600" cy="4743450"/>
          </a:xfrm>
          <a:prstGeom prst="rect">
            <a:avLst/>
          </a:prstGeom>
        </p:spPr>
      </p:pic>
      <p:graphicFrame>
        <p:nvGraphicFramePr>
          <p:cNvPr id="6" name="Object 5">
            <a:extLst>
              <a:ext uri="{FF2B5EF4-FFF2-40B4-BE49-F238E27FC236}">
                <a16:creationId xmlns:a16="http://schemas.microsoft.com/office/drawing/2014/main" id="{DBF8C7A1-EBB2-458F-947A-726CF3F80BE2}"/>
              </a:ext>
            </a:extLst>
          </p:cNvPr>
          <p:cNvGraphicFramePr>
            <a:graphicFrameLocks noChangeAspect="1"/>
          </p:cNvGraphicFramePr>
          <p:nvPr>
            <p:extLst>
              <p:ext uri="{D42A27DB-BD31-4B8C-83A1-F6EECF244321}">
                <p14:modId xmlns:p14="http://schemas.microsoft.com/office/powerpoint/2010/main" val="2306519858"/>
              </p:ext>
            </p:extLst>
          </p:nvPr>
        </p:nvGraphicFramePr>
        <p:xfrm>
          <a:off x="1338470" y="448413"/>
          <a:ext cx="5638800" cy="1282700"/>
        </p:xfrm>
        <a:graphic>
          <a:graphicData uri="http://schemas.openxmlformats.org/presentationml/2006/ole">
            <mc:AlternateContent xmlns:mc="http://schemas.openxmlformats.org/markup-compatibility/2006">
              <mc:Choice xmlns:v="urn:schemas-microsoft-com:vml" Requires="v">
                <p:oleObj name="Equation" r:id="rId3" imgW="5638680" imgH="1282680" progId="Equation.DSMT4">
                  <p:embed/>
                </p:oleObj>
              </mc:Choice>
              <mc:Fallback>
                <p:oleObj name="Equation" r:id="rId3" imgW="5638680" imgH="1282680" progId="Equation.DSMT4">
                  <p:embed/>
                  <p:pic>
                    <p:nvPicPr>
                      <p:cNvPr id="0" name=""/>
                      <p:cNvPicPr/>
                      <p:nvPr/>
                    </p:nvPicPr>
                    <p:blipFill>
                      <a:blip r:embed="rId4"/>
                      <a:stretch>
                        <a:fillRect/>
                      </a:stretch>
                    </p:blipFill>
                    <p:spPr>
                      <a:xfrm>
                        <a:off x="1338470" y="448413"/>
                        <a:ext cx="5638800" cy="12827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9876AA76-93C7-47C7-A791-C17581C57C1E}"/>
              </a:ext>
            </a:extLst>
          </p:cNvPr>
          <p:cNvSpPr txBox="1"/>
          <p:nvPr/>
        </p:nvSpPr>
        <p:spPr>
          <a:xfrm>
            <a:off x="1752600" y="5105391"/>
            <a:ext cx="4038600" cy="830997"/>
          </a:xfrm>
          <a:prstGeom prst="rect">
            <a:avLst/>
          </a:prstGeom>
          <a:noFill/>
        </p:spPr>
        <p:txBody>
          <a:bodyPr wrap="square" rtlCol="0">
            <a:spAutoFit/>
          </a:bodyPr>
          <a:lstStyle/>
          <a:p>
            <a:r>
              <a:rPr lang="en-US" sz="2400" dirty="0">
                <a:latin typeface="+mj-lt"/>
              </a:rPr>
              <a:t>Visualization of trajectory in x-y plane --</a:t>
            </a:r>
          </a:p>
        </p:txBody>
      </p:sp>
      <p:sp>
        <p:nvSpPr>
          <p:cNvPr id="9" name="TextBox 8">
            <a:extLst>
              <a:ext uri="{FF2B5EF4-FFF2-40B4-BE49-F238E27FC236}">
                <a16:creationId xmlns:a16="http://schemas.microsoft.com/office/drawing/2014/main" id="{F91A38EB-FF12-4980-8C08-C4ED5C0DADA0}"/>
              </a:ext>
            </a:extLst>
          </p:cNvPr>
          <p:cNvSpPr txBox="1"/>
          <p:nvPr/>
        </p:nvSpPr>
        <p:spPr>
          <a:xfrm>
            <a:off x="8153400" y="3810000"/>
            <a:ext cx="381000" cy="457200"/>
          </a:xfrm>
          <a:prstGeom prst="rect">
            <a:avLst/>
          </a:prstGeom>
          <a:noFill/>
        </p:spPr>
        <p:txBody>
          <a:bodyPr wrap="square" rtlCol="0">
            <a:spAutoFit/>
          </a:bodyPr>
          <a:lstStyle/>
          <a:p>
            <a:r>
              <a:rPr lang="en-US" sz="2400" dirty="0">
                <a:latin typeface="+mj-lt"/>
              </a:rPr>
              <a:t>x</a:t>
            </a:r>
          </a:p>
        </p:txBody>
      </p:sp>
      <p:sp>
        <p:nvSpPr>
          <p:cNvPr id="10" name="TextBox 9">
            <a:extLst>
              <a:ext uri="{FF2B5EF4-FFF2-40B4-BE49-F238E27FC236}">
                <a16:creationId xmlns:a16="http://schemas.microsoft.com/office/drawing/2014/main" id="{7C720572-2308-4E11-87AA-D52EF9D7AA72}"/>
              </a:ext>
            </a:extLst>
          </p:cNvPr>
          <p:cNvSpPr txBox="1"/>
          <p:nvPr/>
        </p:nvSpPr>
        <p:spPr>
          <a:xfrm>
            <a:off x="974035" y="1383451"/>
            <a:ext cx="381000" cy="457200"/>
          </a:xfrm>
          <a:prstGeom prst="rect">
            <a:avLst/>
          </a:prstGeom>
          <a:noFill/>
        </p:spPr>
        <p:txBody>
          <a:bodyPr wrap="square" rtlCol="0">
            <a:spAutoFit/>
          </a:bodyPr>
          <a:lstStyle/>
          <a:p>
            <a:r>
              <a:rPr lang="en-US" sz="2400" dirty="0">
                <a:latin typeface="+mj-lt"/>
              </a:rPr>
              <a:t>y</a:t>
            </a:r>
          </a:p>
        </p:txBody>
      </p:sp>
    </p:spTree>
    <p:extLst>
      <p:ext uri="{BB962C8B-B14F-4D97-AF65-F5344CB8AC3E}">
        <p14:creationId xmlns:p14="http://schemas.microsoft.com/office/powerpoint/2010/main" val="363198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60523241"/>
              </p:ext>
            </p:extLst>
          </p:nvPr>
        </p:nvGraphicFramePr>
        <p:xfrm>
          <a:off x="685800" y="152400"/>
          <a:ext cx="7416800" cy="2235200"/>
        </p:xfrm>
        <a:graphic>
          <a:graphicData uri="http://schemas.openxmlformats.org/presentationml/2006/ole">
            <mc:AlternateContent xmlns:mc="http://schemas.openxmlformats.org/markup-compatibility/2006">
              <mc:Choice xmlns:v="urn:schemas-microsoft-com:vml" Requires="v">
                <p:oleObj name="数式" r:id="rId3" imgW="3708360" imgH="1117440" progId="Equation.3">
                  <p:embed/>
                </p:oleObj>
              </mc:Choice>
              <mc:Fallback>
                <p:oleObj name="数式" r:id="rId3" imgW="3708360" imgH="1117440" progId="Equation.3">
                  <p:embed/>
                  <p:pic>
                    <p:nvPicPr>
                      <p:cNvPr id="0" name=""/>
                      <p:cNvPicPr/>
                      <p:nvPr/>
                    </p:nvPicPr>
                    <p:blipFill>
                      <a:blip r:embed="rId4"/>
                      <a:stretch>
                        <a:fillRect/>
                      </a:stretch>
                    </p:blipFill>
                    <p:spPr>
                      <a:xfrm>
                        <a:off x="685800" y="152400"/>
                        <a:ext cx="7416800" cy="2235200"/>
                      </a:xfrm>
                      <a:prstGeom prst="rect">
                        <a:avLst/>
                      </a:prstGeom>
                    </p:spPr>
                  </p:pic>
                </p:oleObj>
              </mc:Fallback>
            </mc:AlternateContent>
          </a:graphicData>
        </a:graphic>
      </p:graphicFrame>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228600" y="3184326"/>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5290066"/>
            <a:ext cx="7620000" cy="369332"/>
          </a:xfrm>
          <a:prstGeom prst="rect">
            <a:avLst/>
          </a:prstGeom>
          <a:noFill/>
        </p:spPr>
        <p:txBody>
          <a:bodyPr wrap="square" rtlCol="0">
            <a:spAutoFit/>
          </a:bodyPr>
          <a:lstStyle/>
          <a:p>
            <a:r>
              <a:rPr lang="en-US" dirty="0">
                <a:latin typeface="+mj-lt"/>
              </a:rPr>
              <a:t>Figure from Marion &amp; </a:t>
            </a:r>
            <a:r>
              <a:rPr lang="en-US" dirty="0" err="1">
                <a:latin typeface="+mj-lt"/>
              </a:rPr>
              <a:t>Thorton</a:t>
            </a:r>
            <a:r>
              <a:rPr lang="en-US" dirty="0">
                <a:latin typeface="+mj-lt"/>
              </a:rPr>
              <a:t>, Classical Dynamics</a:t>
            </a:r>
          </a:p>
        </p:txBody>
      </p:sp>
      <p:grpSp>
        <p:nvGrpSpPr>
          <p:cNvPr id="9" name="Group 8"/>
          <p:cNvGrpSpPr/>
          <p:nvPr/>
        </p:nvGrpSpPr>
        <p:grpSpPr>
          <a:xfrm>
            <a:off x="3733800" y="3868440"/>
            <a:ext cx="4267200" cy="1339850"/>
            <a:chOff x="4648200" y="3048000"/>
            <a:chExt cx="4267200" cy="1339850"/>
          </a:xfrm>
        </p:grpSpPr>
        <p:sp>
          <p:nvSpPr>
            <p:cNvPr id="8" name="Rectangle 7"/>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0129797"/>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name="数式" r:id="rId6" imgW="1993680" imgH="634680" progId="Equation.3">
                    <p:embed/>
                  </p:oleObj>
                </mc:Choice>
                <mc:Fallback>
                  <p:oleObj name="数式" r:id="rId6" imgW="1993680" imgH="634680" progId="Equation.3">
                    <p:embed/>
                    <p:pic>
                      <p:nvPicPr>
                        <p:cNvPr id="0" name=""/>
                        <p:cNvPicPr>
                          <a:picLocks noChangeAspect="1" noChangeArrowheads="1"/>
                        </p:cNvPicPr>
                        <p:nvPr/>
                      </p:nvPicPr>
                      <p:blipFill>
                        <a:blip r:embed="rId7"/>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 name="Donut 9"/>
          <p:cNvSpPr/>
          <p:nvPr/>
        </p:nvSpPr>
        <p:spPr>
          <a:xfrm>
            <a:off x="282642" y="26750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26589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endCxn id="12" idx="1"/>
          </p:cNvCxnSpPr>
          <p:nvPr/>
        </p:nvCxnSpPr>
        <p:spPr>
          <a:xfrm flipH="1">
            <a:off x="834089" y="27391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2873542447"/>
              </p:ext>
            </p:extLst>
          </p:nvPr>
        </p:nvGraphicFramePr>
        <p:xfrm>
          <a:off x="1741488" y="2413000"/>
          <a:ext cx="2767012" cy="646113"/>
        </p:xfrm>
        <a:graphic>
          <a:graphicData uri="http://schemas.openxmlformats.org/presentationml/2006/ole">
            <mc:AlternateContent xmlns:mc="http://schemas.openxmlformats.org/markup-compatibility/2006">
              <mc:Choice xmlns:v="urn:schemas-microsoft-com:vml" Requires="v">
                <p:oleObj name="Equation" r:id="rId8" imgW="1168200" imgH="266400" progId="Equation.DSMT4">
                  <p:embed/>
                </p:oleObj>
              </mc:Choice>
              <mc:Fallback>
                <p:oleObj name="Equation" r:id="rId8" imgW="1168200" imgH="266400" progId="Equation.DSMT4">
                  <p:embed/>
                  <p:pic>
                    <p:nvPicPr>
                      <p:cNvPr id="0" name=""/>
                      <p:cNvPicPr>
                        <a:picLocks noChangeAspect="1" noChangeArrowheads="1"/>
                      </p:cNvPicPr>
                      <p:nvPr/>
                    </p:nvPicPr>
                    <p:blipFill>
                      <a:blip r:embed="rId9"/>
                      <a:srcRect/>
                      <a:stretch>
                        <a:fillRect/>
                      </a:stretch>
                    </p:blipFill>
                    <p:spPr bwMode="auto">
                      <a:xfrm>
                        <a:off x="1741488" y="2413000"/>
                        <a:ext cx="2767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 name="Straight Connector 22"/>
          <p:cNvCxnSpPr>
            <a:stCxn id="12" idx="2"/>
          </p:cNvCxnSpPr>
          <p:nvPr/>
        </p:nvCxnSpPr>
        <p:spPr>
          <a:xfrm>
            <a:off x="741747" y="26589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 y="2743200"/>
            <a:ext cx="172152" cy="461665"/>
          </a:xfrm>
          <a:prstGeom prst="rect">
            <a:avLst/>
          </a:prstGeom>
          <a:noFill/>
        </p:spPr>
        <p:txBody>
          <a:bodyPr wrap="square" rtlCol="0">
            <a:spAutoFit/>
          </a:bodyPr>
          <a:lstStyle/>
          <a:p>
            <a:r>
              <a:rPr lang="en-US" sz="2400" i="1" dirty="0">
                <a:latin typeface="+mj-lt"/>
              </a:rPr>
              <a:t>b</a:t>
            </a:r>
          </a:p>
        </p:txBody>
      </p:sp>
      <p:graphicFrame>
        <p:nvGraphicFramePr>
          <p:cNvPr id="17" name="Object 16"/>
          <p:cNvGraphicFramePr>
            <a:graphicFrameLocks noChangeAspect="1"/>
          </p:cNvGraphicFramePr>
          <p:nvPr>
            <p:extLst>
              <p:ext uri="{D42A27DB-BD31-4B8C-83A1-F6EECF244321}">
                <p14:modId xmlns:p14="http://schemas.microsoft.com/office/powerpoint/2010/main" val="378968751"/>
              </p:ext>
            </p:extLst>
          </p:nvPr>
        </p:nvGraphicFramePr>
        <p:xfrm>
          <a:off x="3109913" y="2922588"/>
          <a:ext cx="3700462" cy="646112"/>
        </p:xfrm>
        <a:graphic>
          <a:graphicData uri="http://schemas.openxmlformats.org/presentationml/2006/ole">
            <mc:AlternateContent xmlns:mc="http://schemas.openxmlformats.org/markup-compatibility/2006">
              <mc:Choice xmlns:v="urn:schemas-microsoft-com:vml" Requires="v">
                <p:oleObj name="Equation" r:id="rId10" imgW="1562040" imgH="266400" progId="Equation.DSMT4">
                  <p:embed/>
                </p:oleObj>
              </mc:Choice>
              <mc:Fallback>
                <p:oleObj name="Equation" r:id="rId10" imgW="1562040" imgH="266400" progId="Equation.DSMT4">
                  <p:embed/>
                  <p:pic>
                    <p:nvPicPr>
                      <p:cNvPr id="0" name=""/>
                      <p:cNvPicPr>
                        <a:picLocks noChangeAspect="1" noChangeArrowheads="1"/>
                      </p:cNvPicPr>
                      <p:nvPr/>
                    </p:nvPicPr>
                    <p:blipFill>
                      <a:blip r:embed="rId11"/>
                      <a:srcRect/>
                      <a:stretch>
                        <a:fillRect/>
                      </a:stretch>
                    </p:blipFill>
                    <p:spPr bwMode="auto">
                      <a:xfrm>
                        <a:off x="3109913" y="2922588"/>
                        <a:ext cx="37004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a:extLst>
              <a:ext uri="{FF2B5EF4-FFF2-40B4-BE49-F238E27FC236}">
                <a16:creationId xmlns:a16="http://schemas.microsoft.com/office/drawing/2014/main" id="{11B70D59-3EC5-4347-B34F-C644AE502825}"/>
              </a:ext>
            </a:extLst>
          </p:cNvPr>
          <p:cNvSpPr txBox="1"/>
          <p:nvPr/>
        </p:nvSpPr>
        <p:spPr>
          <a:xfrm>
            <a:off x="2421835" y="5653492"/>
            <a:ext cx="6248400" cy="830997"/>
          </a:xfrm>
          <a:prstGeom prst="rect">
            <a:avLst/>
          </a:prstGeom>
          <a:noFill/>
        </p:spPr>
        <p:txBody>
          <a:bodyPr wrap="square" rtlCol="0">
            <a:spAutoFit/>
          </a:bodyPr>
          <a:lstStyle/>
          <a:p>
            <a:r>
              <a:rPr lang="en-US" sz="2400" b="1" dirty="0">
                <a:solidFill>
                  <a:srgbClr val="FF0000"/>
                </a:solidFill>
                <a:highlight>
                  <a:srgbClr val="FFFF00"/>
                </a:highlight>
                <a:latin typeface="+mj-lt"/>
              </a:rPr>
              <a:t>Note that the same formula applies to the center of mass analysis.</a:t>
            </a:r>
          </a:p>
        </p:txBody>
      </p:sp>
    </p:spTree>
    <p:extLst>
      <p:ext uri="{BB962C8B-B14F-4D97-AF65-F5344CB8AC3E}">
        <p14:creationId xmlns:p14="http://schemas.microsoft.com/office/powerpoint/2010/main" val="398095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D753125-5BE6-4448-81BA-050BD15C986B}"/>
              </a:ext>
            </a:extLst>
          </p:cNvPr>
          <p:cNvSpPr/>
          <p:nvPr/>
        </p:nvSpPr>
        <p:spPr>
          <a:xfrm>
            <a:off x="4214595" y="653707"/>
            <a:ext cx="4510974" cy="166305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8/29/2022</a:t>
            </a:r>
          </a:p>
        </p:txBody>
      </p:sp>
      <p:sp>
        <p:nvSpPr>
          <p:cNvPr id="3" name="Footer Placeholder 2"/>
          <p:cNvSpPr>
            <a:spLocks noGrp="1"/>
          </p:cNvSpPr>
          <p:nvPr>
            <p:ph type="ftr" sz="quarter" idx="11"/>
          </p:nvPr>
        </p:nvSpPr>
        <p:spPr/>
        <p:txBody>
          <a:bodyPr/>
          <a:lstStyle/>
          <a:p>
            <a:r>
              <a:rPr lang="en-US"/>
              <a:t>PHY 711  Fall 2022 -- Lecture4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18204101"/>
              </p:ext>
            </p:extLst>
          </p:nvPr>
        </p:nvGraphicFramePr>
        <p:xfrm>
          <a:off x="1154112" y="381000"/>
          <a:ext cx="6465888" cy="1609725"/>
        </p:xfrm>
        <a:graphic>
          <a:graphicData uri="http://schemas.openxmlformats.org/presentationml/2006/ole">
            <mc:AlternateContent xmlns:mc="http://schemas.openxmlformats.org/markup-compatibility/2006">
              <mc:Choice xmlns:v="urn:schemas-microsoft-com:vml" Requires="v">
                <p:oleObj name="Equation" r:id="rId3" imgW="2654280" imgH="660240" progId="Equation.DSMT4">
                  <p:embed/>
                </p:oleObj>
              </mc:Choice>
              <mc:Fallback>
                <p:oleObj name="Equation" r:id="rId3" imgW="2654280" imgH="660240" progId="Equation.DSMT4">
                  <p:embed/>
                  <p:pic>
                    <p:nvPicPr>
                      <p:cNvPr id="10" name="Object 9"/>
                      <p:cNvPicPr/>
                      <p:nvPr/>
                    </p:nvPicPr>
                    <p:blipFill>
                      <a:blip r:embed="rId4"/>
                      <a:stretch>
                        <a:fillRect/>
                      </a:stretch>
                    </p:blipFill>
                    <p:spPr>
                      <a:xfrm>
                        <a:off x="1154112" y="381000"/>
                        <a:ext cx="6465888" cy="1609725"/>
                      </a:xfrm>
                      <a:prstGeom prst="rect">
                        <a:avLst/>
                      </a:prstGeom>
                    </p:spPr>
                  </p:pic>
                </p:oleObj>
              </mc:Fallback>
            </mc:AlternateContent>
          </a:graphicData>
        </a:graphic>
      </p:graphicFrame>
      <p:sp>
        <p:nvSpPr>
          <p:cNvPr id="7" name="Curved Right Arrow 6"/>
          <p:cNvSpPr/>
          <p:nvPr/>
        </p:nvSpPr>
        <p:spPr>
          <a:xfrm rot="20232985" flipV="1">
            <a:off x="887412" y="1676400"/>
            <a:ext cx="712788" cy="1447800"/>
          </a:xfrm>
          <a:prstGeom prst="curvedRightArrow">
            <a:avLst/>
          </a:prstGeom>
          <a:solidFill>
            <a:srgbClr val="DA32AA">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20232985" flipV="1">
            <a:off x="2463688" y="1681732"/>
            <a:ext cx="712788" cy="1447800"/>
          </a:xfrm>
          <a:prstGeom prst="curvedRightArrow">
            <a:avLst/>
          </a:prstGeom>
          <a:solidFill>
            <a:srgbClr val="DA32AA">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rot="3545707" flipV="1">
            <a:off x="3705384" y="-318356"/>
            <a:ext cx="712788" cy="4245417"/>
          </a:xfrm>
          <a:prstGeom prst="curvedRightArrow">
            <a:avLst/>
          </a:prstGeom>
          <a:solidFill>
            <a:srgbClr val="DA32AA">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0816047">
            <a:off x="629253" y="2772614"/>
            <a:ext cx="5344929" cy="1015663"/>
          </a:xfrm>
          <a:prstGeom prst="rect">
            <a:avLst/>
          </a:prstGeom>
          <a:noFill/>
        </p:spPr>
        <p:txBody>
          <a:bodyPr wrap="square" rtlCol="0">
            <a:spAutoFit/>
          </a:bodyPr>
          <a:lstStyle/>
          <a:p>
            <a:r>
              <a:rPr lang="en-US" sz="6000" dirty="0">
                <a:solidFill>
                  <a:srgbClr val="DA32AA"/>
                </a:solidFill>
                <a:latin typeface="+mj-lt"/>
              </a:rPr>
              <a:t>constants</a:t>
            </a:r>
          </a:p>
        </p:txBody>
      </p:sp>
      <p:sp>
        <p:nvSpPr>
          <p:cNvPr id="14" name="Curved Right Arrow 13"/>
          <p:cNvSpPr/>
          <p:nvPr/>
        </p:nvSpPr>
        <p:spPr>
          <a:xfrm rot="20232985" flipV="1">
            <a:off x="4991119" y="1509642"/>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232985" flipV="1">
            <a:off x="6044406" y="1743575"/>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p:cNvSpPr/>
          <p:nvPr/>
        </p:nvSpPr>
        <p:spPr>
          <a:xfrm rot="20232985" flipV="1">
            <a:off x="7141348" y="1534701"/>
            <a:ext cx="712788" cy="3263363"/>
          </a:xfrm>
          <a:prstGeom prst="curvedRightArrow">
            <a:avLst/>
          </a:prstGeom>
          <a:solidFill>
            <a:srgbClr val="00B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p:cNvSpPr txBox="1"/>
          <p:nvPr/>
        </p:nvSpPr>
        <p:spPr>
          <a:xfrm rot="20816047">
            <a:off x="4987159" y="4556740"/>
            <a:ext cx="4395148" cy="1015663"/>
          </a:xfrm>
          <a:prstGeom prst="rect">
            <a:avLst/>
          </a:prstGeom>
          <a:noFill/>
        </p:spPr>
        <p:txBody>
          <a:bodyPr wrap="square" rtlCol="0">
            <a:spAutoFit/>
          </a:bodyPr>
          <a:lstStyle/>
          <a:p>
            <a:r>
              <a:rPr lang="en-US" sz="6000" dirty="0">
                <a:solidFill>
                  <a:srgbClr val="00B050"/>
                </a:solidFill>
                <a:latin typeface="+mj-lt"/>
              </a:rPr>
              <a:t>vary in time</a:t>
            </a:r>
          </a:p>
        </p:txBody>
      </p:sp>
      <p:sp>
        <p:nvSpPr>
          <p:cNvPr id="18" name="TextBox 17"/>
          <p:cNvSpPr txBox="1"/>
          <p:nvPr/>
        </p:nvSpPr>
        <p:spPr>
          <a:xfrm>
            <a:off x="228600" y="5142312"/>
            <a:ext cx="4929246" cy="1200329"/>
          </a:xfrm>
          <a:prstGeom prst="rect">
            <a:avLst/>
          </a:prstGeom>
          <a:noFill/>
        </p:spPr>
        <p:txBody>
          <a:bodyPr wrap="square" rtlCol="0">
            <a:spAutoFit/>
          </a:bodyPr>
          <a:lstStyle/>
          <a:p>
            <a:r>
              <a:rPr lang="en-US" sz="2400" dirty="0">
                <a:latin typeface="+mj-lt"/>
              </a:rPr>
              <a:t>For scattering analysis only need to know trajectory </a:t>
            </a:r>
            <a:r>
              <a:rPr lang="en-US" sz="2400" b="1" dirty="0">
                <a:solidFill>
                  <a:srgbClr val="FF0000"/>
                </a:solidFill>
                <a:latin typeface="+mj-lt"/>
              </a:rPr>
              <a:t>before</a:t>
            </a:r>
            <a:r>
              <a:rPr lang="en-US" sz="2400" dirty="0">
                <a:latin typeface="+mj-lt"/>
              </a:rPr>
              <a:t> and </a:t>
            </a:r>
            <a:r>
              <a:rPr lang="en-US" sz="2400" b="1" dirty="0">
                <a:solidFill>
                  <a:srgbClr val="FF0000"/>
                </a:solidFill>
                <a:latin typeface="+mj-lt"/>
              </a:rPr>
              <a:t>after</a:t>
            </a:r>
          </a:p>
          <a:p>
            <a:r>
              <a:rPr lang="en-US" sz="2400" dirty="0">
                <a:latin typeface="+mj-lt"/>
              </a:rPr>
              <a:t>the collision.</a:t>
            </a:r>
          </a:p>
        </p:txBody>
      </p:sp>
    </p:spTree>
    <p:extLst>
      <p:ext uri="{BB962C8B-B14F-4D97-AF65-F5344CB8AC3E}">
        <p14:creationId xmlns:p14="http://schemas.microsoft.com/office/powerpoint/2010/main" val="182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8AB00-AADD-4FAD-88BD-8B8A08F5AD88}"/>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839905B1-E38C-462F-8CDB-891E1031EF05}"/>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0B65B77C-495F-472B-B4E5-67E1E848C1B2}"/>
              </a:ext>
            </a:extLst>
          </p:cNvPr>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a:extLst>
              <a:ext uri="{FF2B5EF4-FFF2-40B4-BE49-F238E27FC236}">
                <a16:creationId xmlns:a16="http://schemas.microsoft.com/office/drawing/2014/main" id="{65FF9A34-55F4-4B5A-82D7-8D775FFEDEE6}"/>
              </a:ext>
            </a:extLst>
          </p:cNvPr>
          <p:cNvSpPr txBox="1"/>
          <p:nvPr/>
        </p:nvSpPr>
        <p:spPr>
          <a:xfrm>
            <a:off x="228600" y="541770"/>
            <a:ext cx="8686800" cy="830997"/>
          </a:xfrm>
          <a:prstGeom prst="rect">
            <a:avLst/>
          </a:prstGeom>
          <a:noFill/>
        </p:spPr>
        <p:txBody>
          <a:bodyPr wrap="square" rtlCol="0">
            <a:spAutoFit/>
          </a:bodyPr>
          <a:lstStyle/>
          <a:p>
            <a:r>
              <a:rPr lang="en-US" sz="2400" dirty="0">
                <a:latin typeface="+mj-lt"/>
              </a:rPr>
              <a:t>Relationship between center of mass and laboratory frames of reference.    At and time </a:t>
            </a:r>
            <a:r>
              <a:rPr lang="en-US" sz="2400" i="1" dirty="0">
                <a:latin typeface="+mj-lt"/>
              </a:rPr>
              <a:t>t</a:t>
            </a:r>
            <a:r>
              <a:rPr lang="en-US" sz="2400" dirty="0">
                <a:latin typeface="+mj-lt"/>
              </a:rPr>
              <a:t>, the following relationships apply --</a:t>
            </a:r>
          </a:p>
        </p:txBody>
      </p:sp>
      <p:graphicFrame>
        <p:nvGraphicFramePr>
          <p:cNvPr id="6" name="Object 5">
            <a:extLst>
              <a:ext uri="{FF2B5EF4-FFF2-40B4-BE49-F238E27FC236}">
                <a16:creationId xmlns:a16="http://schemas.microsoft.com/office/drawing/2014/main" id="{6528ABF8-EBEC-45D2-AEE8-A2F93E6C0627}"/>
              </a:ext>
            </a:extLst>
          </p:cNvPr>
          <p:cNvGraphicFramePr>
            <a:graphicFrameLocks noChangeAspect="1"/>
          </p:cNvGraphicFramePr>
          <p:nvPr>
            <p:extLst>
              <p:ext uri="{D42A27DB-BD31-4B8C-83A1-F6EECF244321}">
                <p14:modId xmlns:p14="http://schemas.microsoft.com/office/powerpoint/2010/main" val="2310504938"/>
              </p:ext>
            </p:extLst>
          </p:nvPr>
        </p:nvGraphicFramePr>
        <p:xfrm>
          <a:off x="457200" y="1334667"/>
          <a:ext cx="6413500" cy="1679575"/>
        </p:xfrm>
        <a:graphic>
          <a:graphicData uri="http://schemas.openxmlformats.org/presentationml/2006/ole">
            <mc:AlternateContent xmlns:mc="http://schemas.openxmlformats.org/markup-compatibility/2006">
              <mc:Choice xmlns:v="urn:schemas-microsoft-com:vml" Requires="v">
                <p:oleObj name="Equation" r:id="rId2" imgW="2717640" imgH="736560" progId="Equation.DSMT4">
                  <p:embed/>
                </p:oleObj>
              </mc:Choice>
              <mc:Fallback>
                <p:oleObj name="Equation" r:id="rId2" imgW="2717640" imgH="736560" progId="Equation.DSMT4">
                  <p:embed/>
                  <p:pic>
                    <p:nvPicPr>
                      <p:cNvPr id="6" name="Object 5"/>
                      <p:cNvPicPr>
                        <a:picLocks noChangeAspect="1" noChangeArrowheads="1"/>
                      </p:cNvPicPr>
                      <p:nvPr/>
                    </p:nvPicPr>
                    <p:blipFill>
                      <a:blip r:embed="rId3"/>
                      <a:srcRect/>
                      <a:stretch>
                        <a:fillRect/>
                      </a:stretch>
                    </p:blipFill>
                    <p:spPr bwMode="auto">
                      <a:xfrm>
                        <a:off x="457200" y="1334667"/>
                        <a:ext cx="6413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F3709337-82A1-4026-B02E-06C411BDA36F}"/>
              </a:ext>
            </a:extLst>
          </p:cNvPr>
          <p:cNvGraphicFramePr>
            <a:graphicFrameLocks noChangeAspect="1"/>
          </p:cNvGraphicFramePr>
          <p:nvPr>
            <p:extLst>
              <p:ext uri="{D42A27DB-BD31-4B8C-83A1-F6EECF244321}">
                <p14:modId xmlns:p14="http://schemas.microsoft.com/office/powerpoint/2010/main" val="1540858641"/>
              </p:ext>
            </p:extLst>
          </p:nvPr>
        </p:nvGraphicFramePr>
        <p:xfrm>
          <a:off x="304800" y="3516162"/>
          <a:ext cx="7516813" cy="3033712"/>
        </p:xfrm>
        <a:graphic>
          <a:graphicData uri="http://schemas.openxmlformats.org/presentationml/2006/ole">
            <mc:AlternateContent xmlns:mc="http://schemas.openxmlformats.org/markup-compatibility/2006">
              <mc:Choice xmlns:v="urn:schemas-microsoft-com:vml" Requires="v">
                <p:oleObj name="Equation" r:id="rId4" imgW="3085920" imgH="1244520" progId="Equation.DSMT4">
                  <p:embed/>
                </p:oleObj>
              </mc:Choice>
              <mc:Fallback>
                <p:oleObj name="Equation" r:id="rId4" imgW="3085920" imgH="1244520" progId="Equation.DSMT4">
                  <p:embed/>
                  <p:pic>
                    <p:nvPicPr>
                      <p:cNvPr id="28" name="Object 27"/>
                      <p:cNvPicPr/>
                      <p:nvPr/>
                    </p:nvPicPr>
                    <p:blipFill>
                      <a:blip r:embed="rId5"/>
                      <a:stretch>
                        <a:fillRect/>
                      </a:stretch>
                    </p:blipFill>
                    <p:spPr>
                      <a:xfrm>
                        <a:off x="304800" y="3516162"/>
                        <a:ext cx="7516813" cy="30337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325AF5A-0E7B-45FC-9123-4EB0644C93D0}"/>
              </a:ext>
            </a:extLst>
          </p:cNvPr>
          <p:cNvGraphicFramePr>
            <a:graphicFrameLocks noChangeAspect="1"/>
          </p:cNvGraphicFramePr>
          <p:nvPr>
            <p:extLst>
              <p:ext uri="{D42A27DB-BD31-4B8C-83A1-F6EECF244321}">
                <p14:modId xmlns:p14="http://schemas.microsoft.com/office/powerpoint/2010/main" val="2917063939"/>
              </p:ext>
            </p:extLst>
          </p:nvPr>
        </p:nvGraphicFramePr>
        <p:xfrm>
          <a:off x="4395787" y="3085557"/>
          <a:ext cx="3211513" cy="677862"/>
        </p:xfrm>
        <a:graphic>
          <a:graphicData uri="http://schemas.openxmlformats.org/presentationml/2006/ole">
            <mc:AlternateContent xmlns:mc="http://schemas.openxmlformats.org/markup-compatibility/2006">
              <mc:Choice xmlns:v="urn:schemas-microsoft-com:vml" Requires="v">
                <p:oleObj name="Equation" r:id="rId6" imgW="1866600" imgH="393480" progId="Equation.DSMT4">
                  <p:embed/>
                </p:oleObj>
              </mc:Choice>
              <mc:Fallback>
                <p:oleObj name="Equation" r:id="rId6" imgW="1866600" imgH="393480" progId="Equation.DSMT4">
                  <p:embed/>
                  <p:pic>
                    <p:nvPicPr>
                      <p:cNvPr id="7" name="Object 6">
                        <a:extLst>
                          <a:ext uri="{FF2B5EF4-FFF2-40B4-BE49-F238E27FC236}">
                            <a16:creationId xmlns:a16="http://schemas.microsoft.com/office/drawing/2014/main" id="{E05463D4-039D-4AD6-9EC2-04C794500F1C}"/>
                          </a:ext>
                        </a:extLst>
                      </p:cNvPr>
                      <p:cNvPicPr/>
                      <p:nvPr/>
                    </p:nvPicPr>
                    <p:blipFill>
                      <a:blip r:embed="rId7"/>
                      <a:stretch>
                        <a:fillRect/>
                      </a:stretch>
                    </p:blipFill>
                    <p:spPr>
                      <a:xfrm>
                        <a:off x="4395787" y="3085557"/>
                        <a:ext cx="3211513" cy="67786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2AFC68EC-5FBB-4EED-9B28-F98AD703B497}"/>
              </a:ext>
            </a:extLst>
          </p:cNvPr>
          <p:cNvSpPr txBox="1"/>
          <p:nvPr/>
        </p:nvSpPr>
        <p:spPr>
          <a:xfrm>
            <a:off x="152400" y="136525"/>
            <a:ext cx="8763000" cy="461665"/>
          </a:xfrm>
          <a:prstGeom prst="rect">
            <a:avLst/>
          </a:prstGeom>
          <a:noFill/>
        </p:spPr>
        <p:txBody>
          <a:bodyPr wrap="square" rtlCol="0">
            <a:spAutoFit/>
          </a:bodyPr>
          <a:lstStyle/>
          <a:p>
            <a:r>
              <a:rPr lang="en-US" sz="2400" dirty="0">
                <a:latin typeface="+mj-lt"/>
              </a:rPr>
              <a:t>Some details -- </a:t>
            </a:r>
          </a:p>
        </p:txBody>
      </p:sp>
    </p:spTree>
    <p:extLst>
      <p:ext uri="{BB962C8B-B14F-4D97-AF65-F5344CB8AC3E}">
        <p14:creationId xmlns:p14="http://schemas.microsoft.com/office/powerpoint/2010/main" val="3638557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F3638-0C90-4421-8F94-B6AAACFF5DA6}"/>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4E6D4BB0-B943-43E4-954F-D7F751A6B7C2}"/>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F12E5CAC-DFCE-45F0-9720-CBFA5A113F35}"/>
              </a:ext>
            </a:extLst>
          </p:cNvPr>
          <p:cNvSpPr>
            <a:spLocks noGrp="1"/>
          </p:cNvSpPr>
          <p:nvPr>
            <p:ph type="sldNum" sz="quarter" idx="12"/>
          </p:nvPr>
        </p:nvSpPr>
        <p:spPr/>
        <p:txBody>
          <a:bodyPr/>
          <a:lstStyle/>
          <a:p>
            <a:fld id="{CE368B07-CEBF-4C80-90AF-53B34FA04CF3}" type="slidenum">
              <a:rPr lang="en-US" smtClean="0"/>
              <a:t>7</a:t>
            </a:fld>
            <a:endParaRPr lang="en-US"/>
          </a:p>
        </p:txBody>
      </p:sp>
      <p:graphicFrame>
        <p:nvGraphicFramePr>
          <p:cNvPr id="6" name="Object 5">
            <a:extLst>
              <a:ext uri="{FF2B5EF4-FFF2-40B4-BE49-F238E27FC236}">
                <a16:creationId xmlns:a16="http://schemas.microsoft.com/office/drawing/2014/main" id="{12F0D691-680D-486B-B72B-806D88A745BF}"/>
              </a:ext>
            </a:extLst>
          </p:cNvPr>
          <p:cNvGraphicFramePr>
            <a:graphicFrameLocks noChangeAspect="1"/>
          </p:cNvGraphicFramePr>
          <p:nvPr>
            <p:extLst>
              <p:ext uri="{D42A27DB-BD31-4B8C-83A1-F6EECF244321}">
                <p14:modId xmlns:p14="http://schemas.microsoft.com/office/powerpoint/2010/main" val="4209069185"/>
              </p:ext>
            </p:extLst>
          </p:nvPr>
        </p:nvGraphicFramePr>
        <p:xfrm>
          <a:off x="381000" y="598190"/>
          <a:ext cx="5829300" cy="2931109"/>
        </p:xfrm>
        <a:graphic>
          <a:graphicData uri="http://schemas.openxmlformats.org/presentationml/2006/ole">
            <mc:AlternateContent xmlns:mc="http://schemas.openxmlformats.org/markup-compatibility/2006">
              <mc:Choice xmlns:v="urn:schemas-microsoft-com:vml" Requires="v">
                <p:oleObj name="Equation" r:id="rId2" imgW="2654280" imgH="1333440" progId="Equation.DSMT4">
                  <p:embed/>
                </p:oleObj>
              </mc:Choice>
              <mc:Fallback>
                <p:oleObj name="Equation" r:id="rId2" imgW="2654280" imgH="1333440" progId="Equation.DSMT4">
                  <p:embed/>
                  <p:pic>
                    <p:nvPicPr>
                      <p:cNvPr id="10" name="Object 9"/>
                      <p:cNvPicPr/>
                      <p:nvPr/>
                    </p:nvPicPr>
                    <p:blipFill>
                      <a:blip r:embed="rId3"/>
                      <a:stretch>
                        <a:fillRect/>
                      </a:stretch>
                    </p:blipFill>
                    <p:spPr>
                      <a:xfrm>
                        <a:off x="381000" y="598190"/>
                        <a:ext cx="5829300" cy="293110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0D0A49E-FACE-4AD3-BCD3-9A0093DE3D1A}"/>
              </a:ext>
            </a:extLst>
          </p:cNvPr>
          <p:cNvSpPr txBox="1"/>
          <p:nvPr/>
        </p:nvSpPr>
        <p:spPr>
          <a:xfrm>
            <a:off x="152400" y="136525"/>
            <a:ext cx="8534400" cy="461665"/>
          </a:xfrm>
          <a:prstGeom prst="rect">
            <a:avLst/>
          </a:prstGeom>
          <a:noFill/>
        </p:spPr>
        <p:txBody>
          <a:bodyPr wrap="square" rtlCol="0">
            <a:spAutoFit/>
          </a:bodyPr>
          <a:lstStyle/>
          <a:p>
            <a:r>
              <a:rPr lang="en-US" sz="2400" dirty="0">
                <a:latin typeface="+mj-lt"/>
              </a:rPr>
              <a:t>More details</a:t>
            </a:r>
          </a:p>
        </p:txBody>
      </p:sp>
      <p:sp>
        <p:nvSpPr>
          <p:cNvPr id="8" name="TextBox 7">
            <a:extLst>
              <a:ext uri="{FF2B5EF4-FFF2-40B4-BE49-F238E27FC236}">
                <a16:creationId xmlns:a16="http://schemas.microsoft.com/office/drawing/2014/main" id="{F09E9D74-EBF0-45F2-8A24-FD0CEA4B08E8}"/>
              </a:ext>
            </a:extLst>
          </p:cNvPr>
          <p:cNvSpPr txBox="1"/>
          <p:nvPr/>
        </p:nvSpPr>
        <p:spPr>
          <a:xfrm>
            <a:off x="285750" y="4102994"/>
            <a:ext cx="8572500" cy="830997"/>
          </a:xfrm>
          <a:prstGeom prst="rect">
            <a:avLst/>
          </a:prstGeom>
          <a:noFill/>
        </p:spPr>
        <p:txBody>
          <a:bodyPr wrap="square" rtlCol="0">
            <a:spAutoFit/>
          </a:bodyPr>
          <a:lstStyle/>
          <a:p>
            <a:r>
              <a:rPr lang="en-US" sz="2400" dirty="0">
                <a:latin typeface="+mj-lt"/>
              </a:rPr>
              <a:t>Since </a:t>
            </a:r>
            <a:r>
              <a:rPr lang="en-US" sz="2400" b="1" dirty="0">
                <a:latin typeface="+mj-lt"/>
              </a:rPr>
              <a:t>r</a:t>
            </a:r>
            <a:r>
              <a:rPr lang="en-US" sz="2400" dirty="0">
                <a:latin typeface="+mj-lt"/>
              </a:rPr>
              <a:t>(t) represents motion in a plane, we will analyze the system in that plane and use polar coordinates. </a:t>
            </a:r>
          </a:p>
        </p:txBody>
      </p:sp>
      <p:graphicFrame>
        <p:nvGraphicFramePr>
          <p:cNvPr id="9" name="Object 8">
            <a:extLst>
              <a:ext uri="{FF2B5EF4-FFF2-40B4-BE49-F238E27FC236}">
                <a16:creationId xmlns:a16="http://schemas.microsoft.com/office/drawing/2014/main" id="{D97641ED-AB14-4BA0-B79A-796D89705A36}"/>
              </a:ext>
            </a:extLst>
          </p:cNvPr>
          <p:cNvGraphicFramePr>
            <a:graphicFrameLocks noChangeAspect="1"/>
          </p:cNvGraphicFramePr>
          <p:nvPr>
            <p:extLst>
              <p:ext uri="{D42A27DB-BD31-4B8C-83A1-F6EECF244321}">
                <p14:modId xmlns:p14="http://schemas.microsoft.com/office/powerpoint/2010/main" val="1203101818"/>
              </p:ext>
            </p:extLst>
          </p:nvPr>
        </p:nvGraphicFramePr>
        <p:xfrm>
          <a:off x="354013" y="4938713"/>
          <a:ext cx="2679700" cy="1420812"/>
        </p:xfrm>
        <a:graphic>
          <a:graphicData uri="http://schemas.openxmlformats.org/presentationml/2006/ole">
            <mc:AlternateContent xmlns:mc="http://schemas.openxmlformats.org/markup-compatibility/2006">
              <mc:Choice xmlns:v="urn:schemas-microsoft-com:vml" Requires="v">
                <p:oleObj name="Equation" r:id="rId4" imgW="1244520" imgH="660240" progId="Equation.DSMT4">
                  <p:embed/>
                </p:oleObj>
              </mc:Choice>
              <mc:Fallback>
                <p:oleObj name="Equation" r:id="rId4" imgW="1244520" imgH="660240" progId="Equation.DSMT4">
                  <p:embed/>
                  <p:pic>
                    <p:nvPicPr>
                      <p:cNvPr id="0" name=""/>
                      <p:cNvPicPr/>
                      <p:nvPr/>
                    </p:nvPicPr>
                    <p:blipFill>
                      <a:blip r:embed="rId5"/>
                      <a:stretch>
                        <a:fillRect/>
                      </a:stretch>
                    </p:blipFill>
                    <p:spPr>
                      <a:xfrm>
                        <a:off x="354013" y="4938713"/>
                        <a:ext cx="2679700" cy="142081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37E79C5-073E-43B3-9BF3-4780011F5231}"/>
              </a:ext>
            </a:extLst>
          </p:cNvPr>
          <p:cNvGraphicFramePr>
            <a:graphicFrameLocks noChangeAspect="1"/>
          </p:cNvGraphicFramePr>
          <p:nvPr>
            <p:extLst>
              <p:ext uri="{D42A27DB-BD31-4B8C-83A1-F6EECF244321}">
                <p14:modId xmlns:p14="http://schemas.microsoft.com/office/powerpoint/2010/main" val="3938931377"/>
              </p:ext>
            </p:extLst>
          </p:nvPr>
        </p:nvGraphicFramePr>
        <p:xfrm>
          <a:off x="3590821" y="5158071"/>
          <a:ext cx="4743450" cy="1109663"/>
        </p:xfrm>
        <a:graphic>
          <a:graphicData uri="http://schemas.openxmlformats.org/presentationml/2006/ole">
            <mc:AlternateContent xmlns:mc="http://schemas.openxmlformats.org/markup-compatibility/2006">
              <mc:Choice xmlns:v="urn:schemas-microsoft-com:vml" Requires="v">
                <p:oleObj name="Equation" r:id="rId6" imgW="2171520" imgH="507960" progId="Equation.DSMT4">
                  <p:embed/>
                </p:oleObj>
              </mc:Choice>
              <mc:Fallback>
                <p:oleObj name="Equation" r:id="rId6" imgW="2171520" imgH="507960" progId="Equation.DSMT4">
                  <p:embed/>
                  <p:pic>
                    <p:nvPicPr>
                      <p:cNvPr id="0" name=""/>
                      <p:cNvPicPr/>
                      <p:nvPr/>
                    </p:nvPicPr>
                    <p:blipFill>
                      <a:blip r:embed="rId7"/>
                      <a:stretch>
                        <a:fillRect/>
                      </a:stretch>
                    </p:blipFill>
                    <p:spPr>
                      <a:xfrm>
                        <a:off x="3590821" y="5158071"/>
                        <a:ext cx="4743450" cy="1109663"/>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0E5F480-86D5-4134-BA3A-A32766AC551E}"/>
              </a:ext>
            </a:extLst>
          </p:cNvPr>
          <p:cNvGraphicFramePr>
            <a:graphicFrameLocks noChangeAspect="1"/>
          </p:cNvGraphicFramePr>
          <p:nvPr>
            <p:extLst>
              <p:ext uri="{D42A27DB-BD31-4B8C-83A1-F6EECF244321}">
                <p14:modId xmlns:p14="http://schemas.microsoft.com/office/powerpoint/2010/main" val="3565403564"/>
              </p:ext>
            </p:extLst>
          </p:nvPr>
        </p:nvGraphicFramePr>
        <p:xfrm>
          <a:off x="6868104" y="998430"/>
          <a:ext cx="2275896" cy="1248072"/>
        </p:xfrm>
        <a:graphic>
          <a:graphicData uri="http://schemas.openxmlformats.org/presentationml/2006/ole">
            <mc:AlternateContent xmlns:mc="http://schemas.openxmlformats.org/markup-compatibility/2006">
              <mc:Choice xmlns:v="urn:schemas-microsoft-com:vml" Requires="v">
                <p:oleObj name="Equation" r:id="rId8" imgW="787320" imgH="431640" progId="Equation.DSMT4">
                  <p:embed/>
                </p:oleObj>
              </mc:Choice>
              <mc:Fallback>
                <p:oleObj name="Equation" r:id="rId8" imgW="787320" imgH="431640" progId="Equation.DSMT4">
                  <p:embed/>
                  <p:pic>
                    <p:nvPicPr>
                      <p:cNvPr id="0" name=""/>
                      <p:cNvPicPr/>
                      <p:nvPr/>
                    </p:nvPicPr>
                    <p:blipFill>
                      <a:blip r:embed="rId9"/>
                      <a:stretch>
                        <a:fillRect/>
                      </a:stretch>
                    </p:blipFill>
                    <p:spPr>
                      <a:xfrm>
                        <a:off x="6868104" y="998430"/>
                        <a:ext cx="2275896" cy="124807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E5DD4B2-C20C-44D7-9BF0-5904767B6B09}"/>
              </a:ext>
            </a:extLst>
          </p:cNvPr>
          <p:cNvGraphicFramePr>
            <a:graphicFrameLocks noChangeAspect="1"/>
          </p:cNvGraphicFramePr>
          <p:nvPr>
            <p:extLst>
              <p:ext uri="{D42A27DB-BD31-4B8C-83A1-F6EECF244321}">
                <p14:modId xmlns:p14="http://schemas.microsoft.com/office/powerpoint/2010/main" val="1220217395"/>
              </p:ext>
            </p:extLst>
          </p:nvPr>
        </p:nvGraphicFramePr>
        <p:xfrm>
          <a:off x="351184" y="3050306"/>
          <a:ext cx="8322364" cy="1126335"/>
        </p:xfrm>
        <a:graphic>
          <a:graphicData uri="http://schemas.openxmlformats.org/presentationml/2006/ole">
            <mc:AlternateContent xmlns:mc="http://schemas.openxmlformats.org/markup-compatibility/2006">
              <mc:Choice xmlns:v="urn:schemas-microsoft-com:vml" Requires="v">
                <p:oleObj name="Equation" r:id="rId10" imgW="3377880" imgH="457200" progId="Equation.DSMT4">
                  <p:embed/>
                </p:oleObj>
              </mc:Choice>
              <mc:Fallback>
                <p:oleObj name="Equation" r:id="rId10" imgW="3377880" imgH="457200" progId="Equation.DSMT4">
                  <p:embed/>
                  <p:pic>
                    <p:nvPicPr>
                      <p:cNvPr id="0" name=""/>
                      <p:cNvPicPr/>
                      <p:nvPr/>
                    </p:nvPicPr>
                    <p:blipFill>
                      <a:blip r:embed="rId11"/>
                      <a:stretch>
                        <a:fillRect/>
                      </a:stretch>
                    </p:blipFill>
                    <p:spPr>
                      <a:xfrm>
                        <a:off x="351184" y="3050306"/>
                        <a:ext cx="8322364" cy="1126335"/>
                      </a:xfrm>
                      <a:prstGeom prst="rect">
                        <a:avLst/>
                      </a:prstGeom>
                    </p:spPr>
                  </p:pic>
                </p:oleObj>
              </mc:Fallback>
            </mc:AlternateContent>
          </a:graphicData>
        </a:graphic>
      </p:graphicFrame>
    </p:spTree>
    <p:extLst>
      <p:ext uri="{BB962C8B-B14F-4D97-AF65-F5344CB8AC3E}">
        <p14:creationId xmlns:p14="http://schemas.microsoft.com/office/powerpoint/2010/main" val="2839314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76080A-C20D-4424-A6A6-027B79E20CCE}"/>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0414EB53-5946-4B23-AC60-CD5B40B183A5}"/>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103A9421-1C16-41B5-9CED-2FE25D2AEC1B}"/>
              </a:ext>
            </a:extLst>
          </p:cNvPr>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a:extLst>
              <a:ext uri="{FF2B5EF4-FFF2-40B4-BE49-F238E27FC236}">
                <a16:creationId xmlns:a16="http://schemas.microsoft.com/office/drawing/2014/main" id="{4B98BB63-C499-4F38-9AE3-1F58250271A3}"/>
              </a:ext>
            </a:extLst>
          </p:cNvPr>
          <p:cNvSpPr txBox="1"/>
          <p:nvPr/>
        </p:nvSpPr>
        <p:spPr>
          <a:xfrm>
            <a:off x="304800" y="304800"/>
            <a:ext cx="8153400" cy="830997"/>
          </a:xfrm>
          <a:prstGeom prst="rect">
            <a:avLst/>
          </a:prstGeom>
          <a:noFill/>
        </p:spPr>
        <p:txBody>
          <a:bodyPr wrap="square" rtlCol="0">
            <a:spAutoFit/>
          </a:bodyPr>
          <a:lstStyle/>
          <a:p>
            <a:r>
              <a:rPr lang="en-US" sz="2400" dirty="0">
                <a:latin typeface="+mj-lt"/>
              </a:rPr>
              <a:t>Clarification –</a:t>
            </a:r>
          </a:p>
          <a:p>
            <a:endParaRPr lang="en-US" sz="2400" dirty="0">
              <a:latin typeface="+mj-lt"/>
            </a:endParaRPr>
          </a:p>
        </p:txBody>
      </p:sp>
      <p:graphicFrame>
        <p:nvGraphicFramePr>
          <p:cNvPr id="6" name="Object 5">
            <a:extLst>
              <a:ext uri="{FF2B5EF4-FFF2-40B4-BE49-F238E27FC236}">
                <a16:creationId xmlns:a16="http://schemas.microsoft.com/office/drawing/2014/main" id="{93F78C38-FE80-4EA5-BDF2-1095F4DB4BB0}"/>
              </a:ext>
            </a:extLst>
          </p:cNvPr>
          <p:cNvGraphicFramePr>
            <a:graphicFrameLocks noChangeAspect="1"/>
          </p:cNvGraphicFramePr>
          <p:nvPr>
            <p:extLst>
              <p:ext uri="{D42A27DB-BD31-4B8C-83A1-F6EECF244321}">
                <p14:modId xmlns:p14="http://schemas.microsoft.com/office/powerpoint/2010/main" val="1991861868"/>
              </p:ext>
            </p:extLst>
          </p:nvPr>
        </p:nvGraphicFramePr>
        <p:xfrm>
          <a:off x="304800" y="770785"/>
          <a:ext cx="8345840" cy="1306305"/>
        </p:xfrm>
        <a:graphic>
          <a:graphicData uri="http://schemas.openxmlformats.org/presentationml/2006/ole">
            <mc:AlternateContent xmlns:mc="http://schemas.openxmlformats.org/markup-compatibility/2006">
              <mc:Choice xmlns:v="urn:schemas-microsoft-com:vml" Requires="v">
                <p:oleObj name="Equation" r:id="rId2" imgW="1460160" imgH="228600" progId="Equation.DSMT4">
                  <p:embed/>
                </p:oleObj>
              </mc:Choice>
              <mc:Fallback>
                <p:oleObj name="Equation" r:id="rId2" imgW="1460160" imgH="228600" progId="Equation.DSMT4">
                  <p:embed/>
                  <p:pic>
                    <p:nvPicPr>
                      <p:cNvPr id="0" name=""/>
                      <p:cNvPicPr/>
                      <p:nvPr/>
                    </p:nvPicPr>
                    <p:blipFill>
                      <a:blip r:embed="rId3"/>
                      <a:stretch>
                        <a:fillRect/>
                      </a:stretch>
                    </p:blipFill>
                    <p:spPr>
                      <a:xfrm>
                        <a:off x="304800" y="770785"/>
                        <a:ext cx="8345840" cy="1306305"/>
                      </a:xfrm>
                      <a:prstGeom prst="rect">
                        <a:avLst/>
                      </a:prstGeom>
                    </p:spPr>
                  </p:pic>
                </p:oleObj>
              </mc:Fallback>
            </mc:AlternateContent>
          </a:graphicData>
        </a:graphic>
      </p:graphicFrame>
      <p:sp>
        <p:nvSpPr>
          <p:cNvPr id="7" name="Arrow: Up 6">
            <a:extLst>
              <a:ext uri="{FF2B5EF4-FFF2-40B4-BE49-F238E27FC236}">
                <a16:creationId xmlns:a16="http://schemas.microsoft.com/office/drawing/2014/main" id="{2D32B7C6-FD08-40F8-8ACB-0480C0C449E9}"/>
              </a:ext>
            </a:extLst>
          </p:cNvPr>
          <p:cNvSpPr/>
          <p:nvPr/>
        </p:nvSpPr>
        <p:spPr>
          <a:xfrm>
            <a:off x="3771900" y="1998983"/>
            <a:ext cx="6096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E00C66F-42C3-4AF2-A186-B06FE017DB66}"/>
              </a:ext>
            </a:extLst>
          </p:cNvPr>
          <p:cNvSpPr txBox="1"/>
          <p:nvPr/>
        </p:nvSpPr>
        <p:spPr>
          <a:xfrm>
            <a:off x="3124200" y="2300512"/>
            <a:ext cx="3276600" cy="830997"/>
          </a:xfrm>
          <a:prstGeom prst="rect">
            <a:avLst/>
          </a:prstGeom>
          <a:solidFill>
            <a:schemeClr val="accent1">
              <a:alpha val="29000"/>
            </a:schemeClr>
          </a:solidFill>
        </p:spPr>
        <p:txBody>
          <a:bodyPr wrap="square" rtlCol="0">
            <a:spAutoFit/>
          </a:bodyPr>
          <a:lstStyle/>
          <a:p>
            <a:r>
              <a:rPr lang="en-US" sz="2400" dirty="0">
                <a:latin typeface="+mj-lt"/>
              </a:rPr>
              <a:t>Energy of the center mass motion</a:t>
            </a:r>
          </a:p>
        </p:txBody>
      </p:sp>
      <p:sp>
        <p:nvSpPr>
          <p:cNvPr id="9" name="Arrow: Up 8">
            <a:extLst>
              <a:ext uri="{FF2B5EF4-FFF2-40B4-BE49-F238E27FC236}">
                <a16:creationId xmlns:a16="http://schemas.microsoft.com/office/drawing/2014/main" id="{23B95F70-B451-4BB0-98B6-80EF39A9EDB7}"/>
              </a:ext>
            </a:extLst>
          </p:cNvPr>
          <p:cNvSpPr/>
          <p:nvPr/>
        </p:nvSpPr>
        <p:spPr>
          <a:xfrm>
            <a:off x="7275844" y="1998982"/>
            <a:ext cx="609600" cy="2039618"/>
          </a:xfrm>
          <a:prstGeom prst="upArrow">
            <a:avLst/>
          </a:prstGeom>
          <a:solidFill>
            <a:srgbClr val="FF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2B4AC8-33FA-435F-8DDC-C2B8BA36DCF8}"/>
              </a:ext>
            </a:extLst>
          </p:cNvPr>
          <p:cNvSpPr txBox="1"/>
          <p:nvPr/>
        </p:nvSpPr>
        <p:spPr>
          <a:xfrm>
            <a:off x="6400800" y="3997145"/>
            <a:ext cx="2667000" cy="1200329"/>
          </a:xfrm>
          <a:prstGeom prst="rect">
            <a:avLst/>
          </a:prstGeom>
          <a:solidFill>
            <a:srgbClr val="FF0000">
              <a:alpha val="29000"/>
            </a:srgbClr>
          </a:solidFill>
        </p:spPr>
        <p:txBody>
          <a:bodyPr wrap="square" rtlCol="0">
            <a:spAutoFit/>
          </a:bodyPr>
          <a:lstStyle/>
          <a:p>
            <a:r>
              <a:rPr lang="en-US" sz="2400" dirty="0">
                <a:latin typeface="+mj-lt"/>
              </a:rPr>
              <a:t>Energy within the center of mass reference frame</a:t>
            </a:r>
          </a:p>
        </p:txBody>
      </p:sp>
      <p:sp>
        <p:nvSpPr>
          <p:cNvPr id="11" name="TextBox 10">
            <a:extLst>
              <a:ext uri="{FF2B5EF4-FFF2-40B4-BE49-F238E27FC236}">
                <a16:creationId xmlns:a16="http://schemas.microsoft.com/office/drawing/2014/main" id="{23ABF495-606E-4292-8350-64FCF677AA68}"/>
              </a:ext>
            </a:extLst>
          </p:cNvPr>
          <p:cNvSpPr txBox="1"/>
          <p:nvPr/>
        </p:nvSpPr>
        <p:spPr>
          <a:xfrm>
            <a:off x="228600" y="4274054"/>
            <a:ext cx="5638800" cy="2062103"/>
          </a:xfrm>
          <a:prstGeom prst="rect">
            <a:avLst/>
          </a:prstGeom>
          <a:noFill/>
        </p:spPr>
        <p:txBody>
          <a:bodyPr wrap="square" rtlCol="0">
            <a:spAutoFit/>
          </a:bodyPr>
          <a:lstStyle/>
          <a:p>
            <a:r>
              <a:rPr lang="en-US" sz="3200" dirty="0">
                <a:solidFill>
                  <a:srgbClr val="FF0000"/>
                </a:solidFill>
                <a:latin typeface="+mj-lt"/>
              </a:rPr>
              <a:t>Note that the “center of mass”</a:t>
            </a:r>
          </a:p>
          <a:p>
            <a:r>
              <a:rPr lang="en-US" sz="3200" dirty="0">
                <a:solidFill>
                  <a:srgbClr val="FF0000"/>
                </a:solidFill>
                <a:latin typeface="+mj-lt"/>
              </a:rPr>
              <a:t>motion is in some sense trivial and we tend to focus </a:t>
            </a:r>
            <a:r>
              <a:rPr lang="en-US" sz="3200" i="1" dirty="0" err="1">
                <a:solidFill>
                  <a:srgbClr val="FF0000"/>
                </a:solidFill>
                <a:latin typeface="+mj-lt"/>
              </a:rPr>
              <a:t>E</a:t>
            </a:r>
            <a:r>
              <a:rPr lang="en-US" sz="3200" i="1" baseline="-25000" dirty="0" err="1">
                <a:solidFill>
                  <a:srgbClr val="FF0000"/>
                </a:solidFill>
                <a:latin typeface="+mj-lt"/>
              </a:rPr>
              <a:t>rel</a:t>
            </a:r>
            <a:r>
              <a:rPr lang="en-US" sz="3200" dirty="0">
                <a:solidFill>
                  <a:srgbClr val="FF0000"/>
                </a:solidFill>
                <a:latin typeface="+mj-lt"/>
              </a:rPr>
              <a:t> (often written </a:t>
            </a:r>
            <a:r>
              <a:rPr lang="en-US" sz="3200" i="1" dirty="0">
                <a:solidFill>
                  <a:srgbClr val="FF0000"/>
                </a:solidFill>
                <a:latin typeface="+mj-lt"/>
              </a:rPr>
              <a:t>E</a:t>
            </a:r>
            <a:r>
              <a:rPr lang="en-US" sz="3200" dirty="0">
                <a:solidFill>
                  <a:srgbClr val="FF0000"/>
                </a:solidFill>
                <a:latin typeface="+mj-lt"/>
              </a:rPr>
              <a:t>) for analysis. </a:t>
            </a:r>
          </a:p>
        </p:txBody>
      </p:sp>
    </p:spTree>
    <p:extLst>
      <p:ext uri="{BB962C8B-B14F-4D97-AF65-F5344CB8AC3E}">
        <p14:creationId xmlns:p14="http://schemas.microsoft.com/office/powerpoint/2010/main" val="2977940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5451E-FB0A-446C-BEE2-980B77564992}"/>
              </a:ext>
            </a:extLst>
          </p:cNvPr>
          <p:cNvSpPr>
            <a:spLocks noGrp="1"/>
          </p:cNvSpPr>
          <p:nvPr>
            <p:ph type="dt" sz="half" idx="10"/>
          </p:nvPr>
        </p:nvSpPr>
        <p:spPr/>
        <p:txBody>
          <a:bodyPr/>
          <a:lstStyle/>
          <a:p>
            <a:r>
              <a:rPr lang="en-US"/>
              <a:t>8/29/2022</a:t>
            </a:r>
          </a:p>
        </p:txBody>
      </p:sp>
      <p:sp>
        <p:nvSpPr>
          <p:cNvPr id="3" name="Footer Placeholder 2">
            <a:extLst>
              <a:ext uri="{FF2B5EF4-FFF2-40B4-BE49-F238E27FC236}">
                <a16:creationId xmlns:a16="http://schemas.microsoft.com/office/drawing/2014/main" id="{43BDBE7F-6C77-41E4-B5E9-E8DD741F346B}"/>
              </a:ext>
            </a:extLst>
          </p:cNvPr>
          <p:cNvSpPr>
            <a:spLocks noGrp="1"/>
          </p:cNvSpPr>
          <p:nvPr>
            <p:ph type="ftr" sz="quarter" idx="11"/>
          </p:nvPr>
        </p:nvSpPr>
        <p:spPr/>
        <p:txBody>
          <a:bodyPr/>
          <a:lstStyle/>
          <a:p>
            <a:r>
              <a:rPr lang="en-US"/>
              <a:t>PHY 711  Fall 2022 -- Lecture4</a:t>
            </a:r>
          </a:p>
        </p:txBody>
      </p:sp>
      <p:sp>
        <p:nvSpPr>
          <p:cNvPr id="4" name="Slide Number Placeholder 3">
            <a:extLst>
              <a:ext uri="{FF2B5EF4-FFF2-40B4-BE49-F238E27FC236}">
                <a16:creationId xmlns:a16="http://schemas.microsoft.com/office/drawing/2014/main" id="{001069D3-A762-4292-83FA-959D44BE757E}"/>
              </a:ext>
            </a:extLst>
          </p:cNvPr>
          <p:cNvSpPr>
            <a:spLocks noGrp="1"/>
          </p:cNvSpPr>
          <p:nvPr>
            <p:ph type="sldNum" sz="quarter" idx="12"/>
          </p:nvPr>
        </p:nvSpPr>
        <p:spPr/>
        <p:txBody>
          <a:bodyPr/>
          <a:lstStyle/>
          <a:p>
            <a:fld id="{CE368B07-CEBF-4C80-90AF-53B34FA04CF3}" type="slidenum">
              <a:rPr lang="en-US" smtClean="0"/>
              <a:t>9</a:t>
            </a:fld>
            <a:endParaRPr lang="en-US"/>
          </a:p>
        </p:txBody>
      </p:sp>
      <p:graphicFrame>
        <p:nvGraphicFramePr>
          <p:cNvPr id="5" name="Object 4">
            <a:extLst>
              <a:ext uri="{FF2B5EF4-FFF2-40B4-BE49-F238E27FC236}">
                <a16:creationId xmlns:a16="http://schemas.microsoft.com/office/drawing/2014/main" id="{511466F6-3B77-41A1-8D30-E5BB21480D51}"/>
              </a:ext>
            </a:extLst>
          </p:cNvPr>
          <p:cNvGraphicFramePr>
            <a:graphicFrameLocks noChangeAspect="1"/>
          </p:cNvGraphicFramePr>
          <p:nvPr>
            <p:extLst>
              <p:ext uri="{D42A27DB-BD31-4B8C-83A1-F6EECF244321}">
                <p14:modId xmlns:p14="http://schemas.microsoft.com/office/powerpoint/2010/main" val="3230042492"/>
              </p:ext>
            </p:extLst>
          </p:nvPr>
        </p:nvGraphicFramePr>
        <p:xfrm>
          <a:off x="721895" y="252935"/>
          <a:ext cx="6750950" cy="1603977"/>
        </p:xfrm>
        <a:graphic>
          <a:graphicData uri="http://schemas.openxmlformats.org/presentationml/2006/ole">
            <mc:AlternateContent xmlns:mc="http://schemas.openxmlformats.org/markup-compatibility/2006">
              <mc:Choice xmlns:v="urn:schemas-microsoft-com:vml" Requires="v">
                <p:oleObj name="Equation" r:id="rId2" imgW="2831760" imgH="672840" progId="Equation.DSMT4">
                  <p:embed/>
                </p:oleObj>
              </mc:Choice>
              <mc:Fallback>
                <p:oleObj name="Equation" r:id="rId2" imgW="2831760" imgH="672840" progId="Equation.DSMT4">
                  <p:embed/>
                  <p:pic>
                    <p:nvPicPr>
                      <p:cNvPr id="0" name=""/>
                      <p:cNvPicPr/>
                      <p:nvPr/>
                    </p:nvPicPr>
                    <p:blipFill>
                      <a:blip r:embed="rId3"/>
                      <a:stretch>
                        <a:fillRect/>
                      </a:stretch>
                    </p:blipFill>
                    <p:spPr>
                      <a:xfrm>
                        <a:off x="721895" y="252935"/>
                        <a:ext cx="6750950" cy="160397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A42B7FE-EA3F-4B4D-A3D6-5FAAC8606C2C}"/>
              </a:ext>
            </a:extLst>
          </p:cNvPr>
          <p:cNvGraphicFramePr>
            <a:graphicFrameLocks noChangeAspect="1"/>
          </p:cNvGraphicFramePr>
          <p:nvPr>
            <p:extLst>
              <p:ext uri="{D42A27DB-BD31-4B8C-83A1-F6EECF244321}">
                <p14:modId xmlns:p14="http://schemas.microsoft.com/office/powerpoint/2010/main" val="1958972136"/>
              </p:ext>
            </p:extLst>
          </p:nvPr>
        </p:nvGraphicFramePr>
        <p:xfrm>
          <a:off x="784225" y="2374900"/>
          <a:ext cx="6159500" cy="1885950"/>
        </p:xfrm>
        <a:graphic>
          <a:graphicData uri="http://schemas.openxmlformats.org/presentationml/2006/ole">
            <mc:AlternateContent xmlns:mc="http://schemas.openxmlformats.org/markup-compatibility/2006">
              <mc:Choice xmlns:v="urn:schemas-microsoft-com:vml" Requires="v">
                <p:oleObj name="Equation" r:id="rId4" imgW="2819160" imgH="863280" progId="Equation.DSMT4">
                  <p:embed/>
                </p:oleObj>
              </mc:Choice>
              <mc:Fallback>
                <p:oleObj name="Equation" r:id="rId4" imgW="2819160" imgH="863280" progId="Equation.DSMT4">
                  <p:embed/>
                  <p:pic>
                    <p:nvPicPr>
                      <p:cNvPr id="10" name="Object 9">
                        <a:extLst>
                          <a:ext uri="{FF2B5EF4-FFF2-40B4-BE49-F238E27FC236}">
                            <a16:creationId xmlns:a16="http://schemas.microsoft.com/office/drawing/2014/main" id="{637E79C5-073E-43B3-9BF3-4780011F5231}"/>
                          </a:ext>
                        </a:extLst>
                      </p:cNvPr>
                      <p:cNvPicPr/>
                      <p:nvPr/>
                    </p:nvPicPr>
                    <p:blipFill>
                      <a:blip r:embed="rId5"/>
                      <a:stretch>
                        <a:fillRect/>
                      </a:stretch>
                    </p:blipFill>
                    <p:spPr>
                      <a:xfrm>
                        <a:off x="784225" y="2374900"/>
                        <a:ext cx="6159500" cy="18859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70F0A3A-9E79-4DB0-8BDE-83C13AEDB935}"/>
              </a:ext>
            </a:extLst>
          </p:cNvPr>
          <p:cNvGraphicFramePr>
            <a:graphicFrameLocks noChangeAspect="1"/>
          </p:cNvGraphicFramePr>
          <p:nvPr>
            <p:extLst>
              <p:ext uri="{D42A27DB-BD31-4B8C-83A1-F6EECF244321}">
                <p14:modId xmlns:p14="http://schemas.microsoft.com/office/powerpoint/2010/main" val="942711185"/>
              </p:ext>
            </p:extLst>
          </p:nvPr>
        </p:nvGraphicFramePr>
        <p:xfrm>
          <a:off x="1143000" y="4554536"/>
          <a:ext cx="4648200" cy="1258159"/>
        </p:xfrm>
        <a:graphic>
          <a:graphicData uri="http://schemas.openxmlformats.org/presentationml/2006/ole">
            <mc:AlternateContent xmlns:mc="http://schemas.openxmlformats.org/markup-compatibility/2006">
              <mc:Choice xmlns:v="urn:schemas-microsoft-com:vml" Requires="v">
                <p:oleObj name="Equation" r:id="rId6" imgW="1688760" imgH="457200" progId="Equation.DSMT4">
                  <p:embed/>
                </p:oleObj>
              </mc:Choice>
              <mc:Fallback>
                <p:oleObj name="Equation" r:id="rId6" imgW="1688760" imgH="457200" progId="Equation.DSMT4">
                  <p:embed/>
                  <p:pic>
                    <p:nvPicPr>
                      <p:cNvPr id="0" name=""/>
                      <p:cNvPicPr/>
                      <p:nvPr/>
                    </p:nvPicPr>
                    <p:blipFill>
                      <a:blip r:embed="rId7"/>
                      <a:stretch>
                        <a:fillRect/>
                      </a:stretch>
                    </p:blipFill>
                    <p:spPr>
                      <a:xfrm>
                        <a:off x="1143000" y="4554536"/>
                        <a:ext cx="4648200" cy="125815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3B7D378-FB94-4B32-8F08-2558453F6833}"/>
              </a:ext>
            </a:extLst>
          </p:cNvPr>
          <p:cNvSpPr txBox="1"/>
          <p:nvPr/>
        </p:nvSpPr>
        <p:spPr>
          <a:xfrm>
            <a:off x="685800" y="4833043"/>
            <a:ext cx="762000" cy="461665"/>
          </a:xfrm>
          <a:prstGeom prst="rect">
            <a:avLst/>
          </a:prstGeom>
          <a:noFill/>
        </p:spPr>
        <p:txBody>
          <a:bodyPr wrap="square" rtlCol="0">
            <a:spAutoFit/>
          </a:bodyPr>
          <a:lstStyle/>
          <a:p>
            <a:r>
              <a:rPr lang="en-US" sz="2400" dirty="0">
                <a:latin typeface="+mj-lt"/>
                <a:sym typeface="Wingdings" panose="05000000000000000000" pitchFamily="2" charset="2"/>
              </a:rPr>
              <a:t></a:t>
            </a:r>
            <a:endParaRPr lang="en-US" sz="2400" dirty="0">
              <a:latin typeface="+mj-lt"/>
            </a:endParaRPr>
          </a:p>
        </p:txBody>
      </p:sp>
    </p:spTree>
    <p:extLst>
      <p:ext uri="{BB962C8B-B14F-4D97-AF65-F5344CB8AC3E}">
        <p14:creationId xmlns:p14="http://schemas.microsoft.com/office/powerpoint/2010/main" val="4214599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7172</TotalTime>
  <Words>1142</Words>
  <Application>Microsoft Office PowerPoint</Application>
  <PresentationFormat>On-screen Show (4:3)</PresentationFormat>
  <Paragraphs>206</Paragraphs>
  <Slides>31</Slides>
  <Notes>21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31</vt:i4>
      </vt:variant>
    </vt:vector>
  </HeadingPairs>
  <TitlesOfParts>
    <vt:vector size="38" baseType="lpstr">
      <vt:lpstr>Arial</vt:lpstr>
      <vt:lpstr>Calibri</vt:lpstr>
      <vt:lpstr>Symbol</vt:lpstr>
      <vt:lpstr>Office Theme</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414</cp:revision>
  <cp:lastPrinted>2020-09-01T04:23:48Z</cp:lastPrinted>
  <dcterms:created xsi:type="dcterms:W3CDTF">2012-01-10T18:32:24Z</dcterms:created>
  <dcterms:modified xsi:type="dcterms:W3CDTF">2022-08-29T01:49:29Z</dcterms:modified>
</cp:coreProperties>
</file>