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6"/>
  </p:notesMasterIdLst>
  <p:handoutMasterIdLst>
    <p:handoutMasterId r:id="rId37"/>
  </p:handoutMasterIdLst>
  <p:sldIdLst>
    <p:sldId id="296" r:id="rId3"/>
    <p:sldId id="389" r:id="rId4"/>
    <p:sldId id="369" r:id="rId5"/>
    <p:sldId id="370" r:id="rId6"/>
    <p:sldId id="443" r:id="rId7"/>
    <p:sldId id="462" r:id="rId8"/>
    <p:sldId id="453" r:id="rId9"/>
    <p:sldId id="472" r:id="rId10"/>
    <p:sldId id="475" r:id="rId11"/>
    <p:sldId id="476" r:id="rId12"/>
    <p:sldId id="463" r:id="rId13"/>
    <p:sldId id="437" r:id="rId14"/>
    <p:sldId id="460" r:id="rId15"/>
    <p:sldId id="464" r:id="rId16"/>
    <p:sldId id="445" r:id="rId17"/>
    <p:sldId id="446" r:id="rId18"/>
    <p:sldId id="417" r:id="rId19"/>
    <p:sldId id="418" r:id="rId20"/>
    <p:sldId id="419" r:id="rId21"/>
    <p:sldId id="420" r:id="rId22"/>
    <p:sldId id="421" r:id="rId23"/>
    <p:sldId id="422" r:id="rId24"/>
    <p:sldId id="423" r:id="rId25"/>
    <p:sldId id="442" r:id="rId26"/>
    <p:sldId id="424" r:id="rId27"/>
    <p:sldId id="425" r:id="rId28"/>
    <p:sldId id="426" r:id="rId29"/>
    <p:sldId id="427" r:id="rId30"/>
    <p:sldId id="441" r:id="rId31"/>
    <p:sldId id="465" r:id="rId32"/>
    <p:sldId id="473" r:id="rId33"/>
    <p:sldId id="474" r:id="rId34"/>
    <p:sldId id="469"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7" autoAdjust="0"/>
    <p:restoredTop sz="75255" autoAdjust="0"/>
  </p:normalViewPr>
  <p:slideViewPr>
    <p:cSldViewPr>
      <p:cViewPr varScale="1">
        <p:scale>
          <a:sx n="71" d="100"/>
          <a:sy n="71" d="100"/>
        </p:scale>
        <p:origin x="200" y="40"/>
      </p:cViewPr>
      <p:guideLst>
        <p:guide orient="horz" pos="2160"/>
        <p:guide pos="2880"/>
      </p:guideLst>
    </p:cSldViewPr>
  </p:slideViewPr>
  <p:notesTextViewPr>
    <p:cViewPr>
      <p:scale>
        <a:sx n="3" d="2"/>
        <a:sy n="3" d="2"/>
      </p:scale>
      <p:origin x="0" y="0"/>
    </p:cViewPr>
  </p:notesTextViewPr>
  <p:sorterViewPr>
    <p:cViewPr>
      <p:scale>
        <a:sx n="55" d="100"/>
        <a:sy n="55"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8/29/2022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8/29/2022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\chi.   The relationship of the constant angular momentum to the \chi and time variables allows us to find r(\chi).</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8/29/2022</a:t>
            </a:r>
          </a:p>
        </p:txBody>
      </p:sp>
      <p:sp>
        <p:nvSpPr>
          <p:cNvPr id="8" name="Footer Placeholder 7"/>
          <p:cNvSpPr>
            <a:spLocks noGrp="1"/>
          </p:cNvSpPr>
          <p:nvPr>
            <p:ph type="ftr" sz="quarter" idx="11"/>
          </p:nvPr>
        </p:nvSpPr>
        <p:spPr/>
        <p:txBody>
          <a:bodyPr/>
          <a:lstStyle/>
          <a:p>
            <a:r>
              <a:rPr lang="en-US"/>
              <a:t>PHY 711  Fall 2022 -- Lecture4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8/29/2022</a:t>
            </a:r>
          </a:p>
        </p:txBody>
      </p:sp>
      <p:sp>
        <p:nvSpPr>
          <p:cNvPr id="4" name="Footer Placeholder 3"/>
          <p:cNvSpPr>
            <a:spLocks noGrp="1"/>
          </p:cNvSpPr>
          <p:nvPr>
            <p:ph type="ftr" sz="quarter" idx="11"/>
          </p:nvPr>
        </p:nvSpPr>
        <p:spPr/>
        <p:txBody>
          <a:bodyPr/>
          <a:lstStyle/>
          <a:p>
            <a:r>
              <a:rPr lang="en-US"/>
              <a:t>PHY 711  Fall 2022 -- Lecture4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12.x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8.bin"/><Relationship Id="rId1" Type="http://schemas.openxmlformats.org/officeDocument/2006/relationships/slideLayout" Target="../slideLayouts/slideLayout12.xml"/><Relationship Id="rId6" Type="http://schemas.openxmlformats.org/officeDocument/2006/relationships/oleObject" Target="../embeddings/oleObject20.bin"/><Relationship Id="rId5" Type="http://schemas.openxmlformats.org/officeDocument/2006/relationships/image" Target="../media/image23.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3" Type="http://schemas.openxmlformats.org/officeDocument/2006/relationships/image" Target="../media/image25.png"/><Relationship Id="rId7" Type="http://schemas.openxmlformats.org/officeDocument/2006/relationships/image" Target="../media/image27.wmf"/><Relationship Id="rId12" Type="http://schemas.openxmlformats.org/officeDocument/2006/relationships/oleObject" Target="../embeddings/oleObject25.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22.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8.bin"/><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40.png"/><Relationship Id="rId7"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36.bin"/><Relationship Id="rId5" Type="http://schemas.openxmlformats.org/officeDocument/2006/relationships/image" Target="../media/image41.wmf"/><Relationship Id="rId4" Type="http://schemas.openxmlformats.org/officeDocument/2006/relationships/oleObject" Target="../embeddings/oleObject35.bin"/><Relationship Id="rId9" Type="http://schemas.openxmlformats.org/officeDocument/2006/relationships/image" Target="../media/image43.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wmf"/><Relationship Id="rId4"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2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46.bin"/><Relationship Id="rId4" Type="http://schemas.openxmlformats.org/officeDocument/2006/relationships/image" Target="../media/image52.wmf"/></Relationships>
</file>

<file path=ppt/slides/_rels/slide2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hyperphysics.phy-astr.gsu.edu/hbase/nuclear/rutsca2.html#c3" TargetMode="External"/><Relationship Id="rId5" Type="http://schemas.openxmlformats.org/officeDocument/2006/relationships/image" Target="../media/image53.wmf"/><Relationship Id="rId4"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6.wmf"/><Relationship Id="rId5" Type="http://schemas.openxmlformats.org/officeDocument/2006/relationships/oleObject" Target="../embeddings/oleObject49.bin"/><Relationship Id="rId4" Type="http://schemas.openxmlformats.org/officeDocument/2006/relationships/image" Target="../media/image5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wmf"/><Relationship Id="rId5" Type="http://schemas.openxmlformats.org/officeDocument/2006/relationships/oleObject" Target="../embeddings/oleObject51.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52.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3.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4.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3.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png"/><Relationship Id="rId10" Type="http://schemas.openxmlformats.org/officeDocument/2006/relationships/oleObject" Target="../embeddings/oleObject4.bin"/><Relationship Id="rId4" Type="http://schemas.openxmlformats.org/officeDocument/2006/relationships/image" Target="../media/image4.w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5.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52400" y="827272"/>
            <a:ext cx="9107557"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Lecture notes for Lecture 4</a:t>
            </a:r>
          </a:p>
          <a:p>
            <a:pPr algn="ctr"/>
            <a:endParaRPr lang="en-US" sz="3200" b="1" dirty="0"/>
          </a:p>
          <a:p>
            <a:pPr algn="ctr"/>
            <a:r>
              <a:rPr lang="en-US" sz="3200" b="1" dirty="0"/>
              <a:t>Scattering analysis in the center of mass reference frame – Chap 1 F&amp;W</a:t>
            </a:r>
          </a:p>
          <a:p>
            <a:pPr marL="514350" indent="-514350">
              <a:spcBef>
                <a:spcPts val="1200"/>
              </a:spcBef>
              <a:buFont typeface="+mj-lt"/>
              <a:buAutoNum type="arabicPeriod"/>
            </a:pPr>
            <a:r>
              <a:rPr lang="en-US" sz="2400" b="1" dirty="0">
                <a:solidFill>
                  <a:schemeClr val="folHlink"/>
                </a:solidFill>
              </a:rPr>
              <a:t>Review of scattering ideas.</a:t>
            </a:r>
          </a:p>
          <a:p>
            <a:pPr marL="514350" indent="-514350">
              <a:spcBef>
                <a:spcPts val="1200"/>
              </a:spcBef>
              <a:buFont typeface="+mj-lt"/>
              <a:buAutoNum type="arabicPeriod"/>
            </a:pPr>
            <a:r>
              <a:rPr lang="en-US" sz="2400" b="1" dirty="0">
                <a:solidFill>
                  <a:schemeClr val="folHlink"/>
                </a:solidFill>
              </a:rPr>
              <a:t>In center of mass frame, analytical evaluation of the differential scattering cross section in general and for Rutherford scattering.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E96A4-E682-3CD7-07D0-3EBB5A447978}"/>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30D40ABE-D8E3-3ACC-86FE-94092B4439DD}"/>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D9725EF7-C26F-F955-E3AE-0264C84DDD81}"/>
              </a:ext>
            </a:extLst>
          </p:cNvPr>
          <p:cNvSpPr>
            <a:spLocks noGrp="1"/>
          </p:cNvSpPr>
          <p:nvPr>
            <p:ph type="sldNum" sz="quarter" idx="12"/>
          </p:nvPr>
        </p:nvSpPr>
        <p:spPr/>
        <p:txBody>
          <a:bodyPr/>
          <a:lstStyle/>
          <a:p>
            <a:fld id="{CE368B07-CEBF-4C80-90AF-53B34FA04CF3}" type="slidenum">
              <a:rPr lang="en-US" smtClean="0"/>
              <a:t>10</a:t>
            </a:fld>
            <a:endParaRPr lang="en-US"/>
          </a:p>
        </p:txBody>
      </p:sp>
      <p:graphicFrame>
        <p:nvGraphicFramePr>
          <p:cNvPr id="5" name="Object 4">
            <a:extLst>
              <a:ext uri="{FF2B5EF4-FFF2-40B4-BE49-F238E27FC236}">
                <a16:creationId xmlns:a16="http://schemas.microsoft.com/office/drawing/2014/main" id="{723C230F-F57D-8EDA-DC3F-98ECC2BB0D26}"/>
              </a:ext>
            </a:extLst>
          </p:cNvPr>
          <p:cNvGraphicFramePr>
            <a:graphicFrameLocks noChangeAspect="1"/>
          </p:cNvGraphicFramePr>
          <p:nvPr>
            <p:extLst>
              <p:ext uri="{D42A27DB-BD31-4B8C-83A1-F6EECF244321}">
                <p14:modId xmlns:p14="http://schemas.microsoft.com/office/powerpoint/2010/main" val="298609862"/>
              </p:ext>
            </p:extLst>
          </p:nvPr>
        </p:nvGraphicFramePr>
        <p:xfrm>
          <a:off x="223043" y="2438400"/>
          <a:ext cx="8697913" cy="3128962"/>
        </p:xfrm>
        <a:graphic>
          <a:graphicData uri="http://schemas.openxmlformats.org/presentationml/2006/ole">
            <mc:AlternateContent xmlns:mc="http://schemas.openxmlformats.org/markup-compatibility/2006">
              <mc:Choice xmlns:v="urn:schemas-microsoft-com:vml" Requires="v">
                <p:oleObj name="Equation" r:id="rId2" imgW="3530520" imgH="1269720" progId="Equation.DSMT4">
                  <p:embed/>
                </p:oleObj>
              </mc:Choice>
              <mc:Fallback>
                <p:oleObj name="Equation" r:id="rId2" imgW="3530520" imgH="1269720" progId="Equation.DSMT4">
                  <p:embed/>
                  <p:pic>
                    <p:nvPicPr>
                      <p:cNvPr id="5" name="Object 4">
                        <a:extLst>
                          <a:ext uri="{FF2B5EF4-FFF2-40B4-BE49-F238E27FC236}">
                            <a16:creationId xmlns:a16="http://schemas.microsoft.com/office/drawing/2014/main" id="{723C230F-F57D-8EDA-DC3F-98ECC2BB0D26}"/>
                          </a:ext>
                        </a:extLst>
                      </p:cNvPr>
                      <p:cNvPicPr/>
                      <p:nvPr/>
                    </p:nvPicPr>
                    <p:blipFill>
                      <a:blip r:embed="rId3"/>
                      <a:stretch>
                        <a:fillRect/>
                      </a:stretch>
                    </p:blipFill>
                    <p:spPr>
                      <a:xfrm>
                        <a:off x="223043" y="2438400"/>
                        <a:ext cx="8697913" cy="312896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A3A241F-BB1C-B2EB-4692-52B310C0BEA5}"/>
              </a:ext>
            </a:extLst>
          </p:cNvPr>
          <p:cNvGraphicFramePr>
            <a:graphicFrameLocks noChangeAspect="1"/>
          </p:cNvGraphicFramePr>
          <p:nvPr>
            <p:extLst>
              <p:ext uri="{D42A27DB-BD31-4B8C-83A1-F6EECF244321}">
                <p14:modId xmlns:p14="http://schemas.microsoft.com/office/powerpoint/2010/main" val="2779757673"/>
              </p:ext>
            </p:extLst>
          </p:nvPr>
        </p:nvGraphicFramePr>
        <p:xfrm>
          <a:off x="398753" y="381000"/>
          <a:ext cx="5450893" cy="1760537"/>
        </p:xfrm>
        <a:graphic>
          <a:graphicData uri="http://schemas.openxmlformats.org/presentationml/2006/ole">
            <mc:AlternateContent xmlns:mc="http://schemas.openxmlformats.org/markup-compatibility/2006">
              <mc:Choice xmlns:v="urn:schemas-microsoft-com:vml" Requires="v">
                <p:oleObj name="Equation" r:id="rId4" imgW="2044440" imgH="660240" progId="Equation.DSMT4">
                  <p:embed/>
                </p:oleObj>
              </mc:Choice>
              <mc:Fallback>
                <p:oleObj name="Equation" r:id="rId4" imgW="2044440" imgH="660240" progId="Equation.DSMT4">
                  <p:embed/>
                  <p:pic>
                    <p:nvPicPr>
                      <p:cNvPr id="6" name="Object 5">
                        <a:extLst>
                          <a:ext uri="{FF2B5EF4-FFF2-40B4-BE49-F238E27FC236}">
                            <a16:creationId xmlns:a16="http://schemas.microsoft.com/office/drawing/2014/main" id="{4A3A241F-BB1C-B2EB-4692-52B310C0BEA5}"/>
                          </a:ext>
                        </a:extLst>
                      </p:cNvPr>
                      <p:cNvPicPr/>
                      <p:nvPr/>
                    </p:nvPicPr>
                    <p:blipFill>
                      <a:blip r:embed="rId5"/>
                      <a:stretch>
                        <a:fillRect/>
                      </a:stretch>
                    </p:blipFill>
                    <p:spPr>
                      <a:xfrm>
                        <a:off x="398753" y="381000"/>
                        <a:ext cx="5450893" cy="1760537"/>
                      </a:xfrm>
                      <a:prstGeom prst="rect">
                        <a:avLst/>
                      </a:prstGeom>
                    </p:spPr>
                  </p:pic>
                </p:oleObj>
              </mc:Fallback>
            </mc:AlternateContent>
          </a:graphicData>
        </a:graphic>
      </p:graphicFrame>
    </p:spTree>
    <p:extLst>
      <p:ext uri="{BB962C8B-B14F-4D97-AF65-F5344CB8AC3E}">
        <p14:creationId xmlns:p14="http://schemas.microsoft.com/office/powerpoint/2010/main" val="39634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3230042492"/>
              </p:ext>
            </p:extLst>
          </p:nvPr>
        </p:nvGraphicFramePr>
        <p:xfrm>
          <a:off x="721895" y="252935"/>
          <a:ext cx="6750950" cy="1603977"/>
        </p:xfrm>
        <a:graphic>
          <a:graphicData uri="http://schemas.openxmlformats.org/presentationml/2006/ole">
            <mc:AlternateContent xmlns:mc="http://schemas.openxmlformats.org/markup-compatibility/2006">
              <mc:Choice xmlns:v="urn:schemas-microsoft-com:vml" Requires="v">
                <p:oleObj name="Equation" r:id="rId2" imgW="2831760" imgH="672840" progId="Equation.DSMT4">
                  <p:embed/>
                </p:oleObj>
              </mc:Choice>
              <mc:Fallback>
                <p:oleObj name="Equation" r:id="rId2" imgW="2831760" imgH="672840" progId="Equation.DSMT4">
                  <p:embed/>
                  <p:pic>
                    <p:nvPicPr>
                      <p:cNvPr id="5" name="Object 4">
                        <a:extLst>
                          <a:ext uri="{FF2B5EF4-FFF2-40B4-BE49-F238E27FC236}">
                            <a16:creationId xmlns:a16="http://schemas.microsoft.com/office/drawing/2014/main" id="{511466F6-3B77-41A1-8D30-E5BB21480D51}"/>
                          </a:ext>
                        </a:extLst>
                      </p:cNvPr>
                      <p:cNvPicPr/>
                      <p:nvPr/>
                    </p:nvPicPr>
                    <p:blipFill>
                      <a:blip r:embed="rId3"/>
                      <a:stretch>
                        <a:fillRect/>
                      </a:stretch>
                    </p:blipFill>
                    <p:spPr>
                      <a:xfrm>
                        <a:off x="721895" y="252935"/>
                        <a:ext cx="6750950" cy="160397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name="Equation" r:id="rId4" imgW="2819160" imgH="863280" progId="Equation.DSMT4">
                  <p:embed/>
                </p:oleObj>
              </mc:Choice>
              <mc:Fallback>
                <p:oleObj name="Equation" r:id="rId4" imgW="2819160" imgH="863280" progId="Equation.DSMT4">
                  <p:embed/>
                  <p:pic>
                    <p:nvPicPr>
                      <p:cNvPr id="6" name="Object 5">
                        <a:extLst>
                          <a:ext uri="{FF2B5EF4-FFF2-40B4-BE49-F238E27FC236}">
                            <a16:creationId xmlns:a16="http://schemas.microsoft.com/office/drawing/2014/main" id="{6A42B7FE-EA3F-4B4D-A3D6-5FAAC8606C2C}"/>
                          </a:ext>
                        </a:extLst>
                      </p:cNvPr>
                      <p:cNvPicPr/>
                      <p:nvPr/>
                    </p:nvPicPr>
                    <p:blipFill>
                      <a:blip r:embed="rId5"/>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7" name="Object 6">
                        <a:extLst>
                          <a:ext uri="{FF2B5EF4-FFF2-40B4-BE49-F238E27FC236}">
                            <a16:creationId xmlns:a16="http://schemas.microsoft.com/office/drawing/2014/main" id="{970F0A3A-9E79-4DB0-8BDE-83C13AEDB935}"/>
                          </a:ext>
                        </a:extLst>
                      </p:cNvPr>
                      <p:cNvPicPr/>
                      <p:nvPr/>
                    </p:nvPicPr>
                    <p:blipFill>
                      <a:blip r:embed="rId7"/>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5" name="Object 4"/>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12" name="Object 11"/>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15" name="Object 14"/>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16" name="Object 15"/>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17" name="Object 16"/>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18" name="Object 17"/>
                      <p:cNvPicPr/>
                      <p:nvPr/>
                    </p:nvPicPr>
                    <p:blipFill>
                      <a:blip r:embed="rId15"/>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13</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2"/>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name="Equation" r:id="rId3" imgW="4775040" imgH="672840" progId="Equation.DSMT4">
                  <p:embed/>
                </p:oleObj>
              </mc:Choice>
              <mc:Fallback>
                <p:oleObj name="Equation" r:id="rId3" imgW="4775040" imgH="672840" progId="Equation.DSMT4">
                  <p:embed/>
                  <p:pic>
                    <p:nvPicPr>
                      <p:cNvPr id="22" name="Object 21">
                        <a:extLst>
                          <a:ext uri="{FF2B5EF4-FFF2-40B4-BE49-F238E27FC236}">
                            <a16:creationId xmlns:a16="http://schemas.microsoft.com/office/drawing/2014/main" id="{13DB63DF-3E66-46AC-A635-ED20B980B938}"/>
                          </a:ext>
                        </a:extLst>
                      </p:cNvPr>
                      <p:cNvPicPr/>
                      <p:nvPr/>
                    </p:nvPicPr>
                    <p:blipFill>
                      <a:blip r:embed="rId4"/>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name="Equation" r:id="rId5" imgW="1688760" imgH="457200" progId="Equation.DSMT4">
                  <p:embed/>
                </p:oleObj>
              </mc:Choice>
              <mc:Fallback>
                <p:oleObj name="Equation" r:id="rId5" imgW="1688760" imgH="457200" progId="Equation.DSMT4">
                  <p:embed/>
                  <p:pic>
                    <p:nvPicPr>
                      <p:cNvPr id="24" name="Object 23">
                        <a:extLst>
                          <a:ext uri="{FF2B5EF4-FFF2-40B4-BE49-F238E27FC236}">
                            <a16:creationId xmlns:a16="http://schemas.microsoft.com/office/drawing/2014/main" id="{190310D0-7D4F-446A-ADA5-C9AEA1B64D81}"/>
                          </a:ext>
                        </a:extLst>
                      </p:cNvPr>
                      <p:cNvPicPr/>
                      <p:nvPr/>
                    </p:nvPicPr>
                    <p:blipFill>
                      <a:blip r:embed="rId6"/>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name="Equation" r:id="rId3" imgW="3098520" imgH="1117440" progId="Equation.DSMT4">
                  <p:embed/>
                </p:oleObj>
              </mc:Choice>
              <mc:Fallback>
                <p:oleObj name="Equation" r:id="rId3" imgW="3098520" imgH="1117440" progId="Equation.DSMT4">
                  <p:embed/>
                  <p:pic>
                    <p:nvPicPr>
                      <p:cNvPr id="5" name="Object 4">
                        <a:extLst>
                          <a:ext uri="{FF2B5EF4-FFF2-40B4-BE49-F238E27FC236}">
                            <a16:creationId xmlns:a16="http://schemas.microsoft.com/office/drawing/2014/main" id="{CEEF40C6-41AB-4602-845C-7846D74989BD}"/>
                          </a:ext>
                        </a:extLst>
                      </p:cNvPr>
                      <p:cNvPicPr/>
                      <p:nvPr/>
                    </p:nvPicPr>
                    <p:blipFill>
                      <a:blip r:embed="rId4"/>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name="Equation" r:id="rId5" imgW="1358640" imgH="660240" progId="Equation.DSMT4">
                  <p:embed/>
                </p:oleObj>
              </mc:Choice>
              <mc:Fallback>
                <p:oleObj name="Equation" r:id="rId5" imgW="1358640" imgH="660240" progId="Equation.DSMT4">
                  <p:embed/>
                  <p:pic>
                    <p:nvPicPr>
                      <p:cNvPr id="8" name="Object 7">
                        <a:extLst>
                          <a:ext uri="{FF2B5EF4-FFF2-40B4-BE49-F238E27FC236}">
                            <a16:creationId xmlns:a16="http://schemas.microsoft.com/office/drawing/2014/main" id="{4F6F1509-2CE5-46C2-A2D7-26726E7B4034}"/>
                          </a:ext>
                        </a:extLst>
                      </p:cNvPr>
                      <p:cNvPicPr>
                        <a:picLocks noChangeAspect="1" noChangeArrowheads="1"/>
                      </p:cNvPicPr>
                      <p:nvPr/>
                    </p:nvPicPr>
                    <p:blipFill>
                      <a:blip r:embed="rId6"/>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used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16</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name="Equation" r:id="rId3" imgW="1422360" imgH="215640" progId="Equation.DSMT4">
                  <p:embed/>
                </p:oleObj>
              </mc:Choice>
              <mc:Fallback>
                <p:oleObj name="Equation" r:id="rId3" imgW="1422360" imgH="215640" progId="Equation.DSMT4">
                  <p:embed/>
                  <p:pic>
                    <p:nvPicPr>
                      <p:cNvPr id="16" name="Object 15">
                        <a:extLst>
                          <a:ext uri="{FF2B5EF4-FFF2-40B4-BE49-F238E27FC236}">
                            <a16:creationId xmlns:a16="http://schemas.microsoft.com/office/drawing/2014/main" id="{8277BF13-7D8F-4DDE-AB57-4D1AD8850C0D}"/>
                          </a:ext>
                        </a:extLst>
                      </p:cNvPr>
                      <p:cNvPicPr/>
                      <p:nvPr/>
                    </p:nvPicPr>
                    <p:blipFill>
                      <a:blip r:embed="rId4"/>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name="Equation" r:id="rId5" imgW="1993680" imgH="1320480" progId="Equation.DSMT4">
                  <p:embed/>
                </p:oleObj>
              </mc:Choice>
              <mc:Fallback>
                <p:oleObj name="Equation" r:id="rId5" imgW="1993680" imgH="1320480" progId="Equation.DSMT4">
                  <p:embed/>
                  <p:pic>
                    <p:nvPicPr>
                      <p:cNvPr id="17" name="Object 16">
                        <a:extLst>
                          <a:ext uri="{FF2B5EF4-FFF2-40B4-BE49-F238E27FC236}">
                            <a16:creationId xmlns:a16="http://schemas.microsoft.com/office/drawing/2014/main" id="{EB5DF823-E573-47F0-BBDD-9B6906E18C85}"/>
                          </a:ext>
                        </a:extLst>
                      </p:cNvPr>
                      <p:cNvPicPr/>
                      <p:nvPr/>
                    </p:nvPicPr>
                    <p:blipFill>
                      <a:blip r:embed="rId6"/>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name="Equation" r:id="rId3" imgW="5054400" imgH="3784320" progId="Equation.DSMT4">
                  <p:embed/>
                </p:oleObj>
              </mc:Choice>
              <mc:Fallback>
                <p:oleObj name="Equation" r:id="rId3" imgW="5054400" imgH="3784320" progId="Equation.DSMT4">
                  <p:embed/>
                  <p:pic>
                    <p:nvPicPr>
                      <p:cNvPr id="5" name="Object 4"/>
                      <p:cNvPicPr>
                        <a:picLocks noChangeAspect="1" noChangeArrowheads="1"/>
                      </p:cNvPicPr>
                      <p:nvPr/>
                    </p:nvPicPr>
                    <p:blipFill>
                      <a:blip r:embed="rId4"/>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name="Equation" r:id="rId3" imgW="3949560" imgH="3365280" progId="Equation.DSMT4">
                  <p:embed/>
                </p:oleObj>
              </mc:Choice>
              <mc:Fallback>
                <p:oleObj name="Equation" r:id="rId3" imgW="3949560" imgH="3365280" progId="Equation.DSMT4">
                  <p:embed/>
                  <p:pic>
                    <p:nvPicPr>
                      <p:cNvPr id="5" name="Object 4"/>
                      <p:cNvPicPr>
                        <a:picLocks noChangeAspect="1" noChangeArrowheads="1"/>
                      </p:cNvPicPr>
                      <p:nvPr/>
                    </p:nvPicPr>
                    <p:blipFill>
                      <a:blip r:embed="rId4"/>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6386"/>
          <a:stretch/>
        </p:blipFill>
        <p:spPr bwMode="auto">
          <a:xfrm>
            <a:off x="2438400" y="1538965"/>
            <a:ext cx="6332388" cy="230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3269667"/>
              </p:ext>
            </p:extLst>
          </p:nvPr>
        </p:nvGraphicFramePr>
        <p:xfrm>
          <a:off x="301625" y="149225"/>
          <a:ext cx="5586413" cy="2306638"/>
        </p:xfrm>
        <a:graphic>
          <a:graphicData uri="http://schemas.openxmlformats.org/presentationml/2006/ole">
            <mc:AlternateContent xmlns:mc="http://schemas.openxmlformats.org/markup-compatibility/2006">
              <mc:Choice xmlns:v="urn:schemas-microsoft-com:vml" Requires="v">
                <p:oleObj name="Equation" r:id="rId4" imgW="2184120" imgH="1015920" progId="Equation.DSMT4">
                  <p:embed/>
                </p:oleObj>
              </mc:Choice>
              <mc:Fallback>
                <p:oleObj name="Equation" r:id="rId4" imgW="2184120" imgH="1015920" progId="Equation.DSMT4">
                  <p:embed/>
                  <p:pic>
                    <p:nvPicPr>
                      <p:cNvPr id="5" name="Object 4"/>
                      <p:cNvPicPr>
                        <a:picLocks noChangeAspect="1" noChangeArrowheads="1"/>
                      </p:cNvPicPr>
                      <p:nvPr/>
                    </p:nvPicPr>
                    <p:blipFill>
                      <a:blip r:embed="rId5"/>
                      <a:srcRect/>
                      <a:stretch>
                        <a:fillRect/>
                      </a:stretch>
                    </p:blipFill>
                    <p:spPr bwMode="auto">
                      <a:xfrm>
                        <a:off x="301625" y="149225"/>
                        <a:ext cx="5586413"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76365028"/>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name="Equation" r:id="rId6" imgW="3898800" imgH="1688760" progId="Equation.DSMT4">
                  <p:embed/>
                </p:oleObj>
              </mc:Choice>
              <mc:Fallback>
                <p:oleObj name="Equation" r:id="rId6" imgW="3898800" imgH="1688760" progId="Equation.DSMT4">
                  <p:embed/>
                  <p:pic>
                    <p:nvPicPr>
                      <p:cNvPr id="6" name="Object 5"/>
                      <p:cNvPicPr>
                        <a:picLocks noChangeAspect="1" noChangeArrowheads="1"/>
                      </p:cNvPicPr>
                      <p:nvPr/>
                    </p:nvPicPr>
                    <p:blipFill>
                      <a:blip r:embed="rId7"/>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name="Equation" r:id="rId8" imgW="241200" imgH="291960" progId="Equation.DSMT4">
                  <p:embed/>
                </p:oleObj>
              </mc:Choice>
              <mc:Fallback>
                <p:oleObj name="Equation" r:id="rId8" imgW="241200" imgH="291960" progId="Equation.DSMT4">
                  <p:embed/>
                  <p:pic>
                    <p:nvPicPr>
                      <p:cNvPr id="8" name="Object 7"/>
                      <p:cNvPicPr/>
                      <p:nvPr/>
                    </p:nvPicPr>
                    <p:blipFill>
                      <a:blip r:embed="rId9"/>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B23CAA-F42C-4A88-AA10-804FC796047F}"/>
              </a:ext>
            </a:extLst>
          </p:cNvPr>
          <p:cNvSpPr txBox="1"/>
          <p:nvPr/>
        </p:nvSpPr>
        <p:spPr>
          <a:xfrm>
            <a:off x="5870575" y="4827843"/>
            <a:ext cx="2590800" cy="1200329"/>
          </a:xfrm>
          <a:prstGeom prst="rect">
            <a:avLst/>
          </a:prstGeom>
          <a:noFill/>
        </p:spPr>
        <p:txBody>
          <a:bodyPr wrap="square" rtlCol="0">
            <a:spAutoFit/>
          </a:bodyPr>
          <a:lstStyle/>
          <a:p>
            <a:r>
              <a:rPr lang="en-US" sz="2400" dirty="0">
                <a:latin typeface="+mj-lt"/>
              </a:rPr>
              <a:t>Notation switch –</a:t>
            </a:r>
          </a:p>
          <a:p>
            <a:r>
              <a:rPr lang="en-US" sz="2400" dirty="0">
                <a:latin typeface="+mj-lt"/>
              </a:rPr>
              <a:t>Notes: </a:t>
            </a:r>
            <a:r>
              <a:rPr lang="en-US" sz="2400" dirty="0">
                <a:latin typeface="Symbol" panose="05050102010706020507" pitchFamily="18" charset="2"/>
              </a:rPr>
              <a:t>c</a:t>
            </a:r>
          </a:p>
          <a:p>
            <a:r>
              <a:rPr lang="en-US" sz="2400" dirty="0">
                <a:latin typeface="+mj-lt"/>
              </a:rPr>
              <a:t>Text:    </a:t>
            </a:r>
            <a:r>
              <a:rPr lang="en-US" sz="2400" dirty="0">
                <a:latin typeface="Symbol" panose="05050102010706020507" pitchFamily="18" charset="2"/>
              </a:rPr>
              <a:t>f</a:t>
            </a:r>
          </a:p>
        </p:txBody>
      </p:sp>
    </p:spTree>
    <p:extLst>
      <p:ext uri="{BB962C8B-B14F-4D97-AF65-F5344CB8AC3E}">
        <p14:creationId xmlns:p14="http://schemas.microsoft.com/office/powerpoint/2010/main" val="272020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60B969F2-566A-B525-D31F-A86651B045CC}"/>
              </a:ext>
            </a:extLst>
          </p:cNvPr>
          <p:cNvPicPr>
            <a:picLocks noChangeAspect="1"/>
          </p:cNvPicPr>
          <p:nvPr/>
        </p:nvPicPr>
        <p:blipFill>
          <a:blip r:embed="rId3"/>
          <a:stretch>
            <a:fillRect/>
          </a:stretch>
        </p:blipFill>
        <p:spPr>
          <a:xfrm>
            <a:off x="914400" y="100430"/>
            <a:ext cx="7525137" cy="2590933"/>
          </a:xfrm>
          <a:prstGeom prst="rect">
            <a:avLst/>
          </a:prstGeom>
        </p:spPr>
      </p:pic>
      <p:sp>
        <p:nvSpPr>
          <p:cNvPr id="6" name="Right Arrow 5"/>
          <p:cNvSpPr/>
          <p:nvPr/>
        </p:nvSpPr>
        <p:spPr>
          <a:xfrm>
            <a:off x="457200" y="19050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5756A2-F442-C248-BBAC-D703B06187C1}"/>
              </a:ext>
            </a:extLst>
          </p:cNvPr>
          <p:cNvPicPr>
            <a:picLocks noChangeAspect="1"/>
          </p:cNvPicPr>
          <p:nvPr/>
        </p:nvPicPr>
        <p:blipFill>
          <a:blip r:embed="rId4"/>
          <a:stretch>
            <a:fillRect/>
          </a:stretch>
        </p:blipFill>
        <p:spPr>
          <a:xfrm>
            <a:off x="188423" y="3348517"/>
            <a:ext cx="8767153" cy="2590932"/>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name="Equation" r:id="rId3" imgW="4775040" imgH="4800600" progId="Equation.DSMT4">
                  <p:embed/>
                </p:oleObj>
              </mc:Choice>
              <mc:Fallback>
                <p:oleObj name="Equation" r:id="rId3" imgW="4775040" imgH="4800600" progId="Equation.DSMT4">
                  <p:embed/>
                  <p:pic>
                    <p:nvPicPr>
                      <p:cNvPr id="5" name="Object 4"/>
                      <p:cNvPicPr>
                        <a:picLocks noChangeAspect="1" noChangeArrowheads="1"/>
                      </p:cNvPicPr>
                      <p:nvPr/>
                    </p:nvPicPr>
                    <p:blipFill>
                      <a:blip r:embed="rId4"/>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name="Equation" r:id="rId3" imgW="1993680" imgH="1600200" progId="Equation.DSMT4">
                  <p:embed/>
                </p:oleObj>
              </mc:Choice>
              <mc:Fallback>
                <p:oleObj name="Equation" r:id="rId3" imgW="1993680" imgH="1600200" progId="Equation.DSMT4">
                  <p:embed/>
                  <p:pic>
                    <p:nvPicPr>
                      <p:cNvPr id="5" name="Object 4"/>
                      <p:cNvPicPr>
                        <a:picLocks noChangeAspect="1" noChangeArrowheads="1"/>
                      </p:cNvPicPr>
                      <p:nvPr/>
                    </p:nvPicPr>
                    <p:blipFill>
                      <a:blip r:embed="rId4"/>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name="Equation" r:id="rId4" imgW="1777680" imgH="901440" progId="Equation.DSMT4">
                  <p:embed/>
                </p:oleObj>
              </mc:Choice>
              <mc:Fallback>
                <p:oleObj name="Equation" r:id="rId4" imgW="1777680" imgH="901440" progId="Equation.DSMT4">
                  <p:embed/>
                  <p:pic>
                    <p:nvPicPr>
                      <p:cNvPr id="7" name="Object 6"/>
                      <p:cNvPicPr/>
                      <p:nvPr/>
                    </p:nvPicPr>
                    <p:blipFill>
                      <a:blip r:embed="rId5"/>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Tree>
    <p:extLst>
      <p:ext uri="{BB962C8B-B14F-4D97-AF65-F5344CB8AC3E}">
        <p14:creationId xmlns:p14="http://schemas.microsoft.com/office/powerpoint/2010/main" val="349270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7124422"/>
              </p:ext>
            </p:extLst>
          </p:nvPr>
        </p:nvGraphicFramePr>
        <p:xfrm>
          <a:off x="1192213" y="236538"/>
          <a:ext cx="5843587" cy="6108700"/>
        </p:xfrm>
        <a:graphic>
          <a:graphicData uri="http://schemas.openxmlformats.org/presentationml/2006/ole">
            <mc:AlternateContent xmlns:mc="http://schemas.openxmlformats.org/markup-compatibility/2006">
              <mc:Choice xmlns:v="urn:schemas-microsoft-com:vml" Requires="v">
                <p:oleObj name="Equation" r:id="rId3" imgW="3733560" imgH="4038480" progId="Equation.DSMT4">
                  <p:embed/>
                </p:oleObj>
              </mc:Choice>
              <mc:Fallback>
                <p:oleObj name="Equation" r:id="rId3" imgW="3733560" imgH="4038480" progId="Equation.DSMT4">
                  <p:embed/>
                  <p:pic>
                    <p:nvPicPr>
                      <p:cNvPr id="5" name="Object 4"/>
                      <p:cNvPicPr>
                        <a:picLocks noChangeAspect="1" noChangeArrowheads="1"/>
                      </p:cNvPicPr>
                      <p:nvPr/>
                    </p:nvPicPr>
                    <p:blipFill>
                      <a:blip r:embed="rId4"/>
                      <a:srcRect/>
                      <a:stretch>
                        <a:fillRect/>
                      </a:stretch>
                    </p:blipFill>
                    <p:spPr bwMode="auto">
                      <a:xfrm>
                        <a:off x="1192213" y="236538"/>
                        <a:ext cx="5843587" cy="6108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name="Equation" r:id="rId3" imgW="3797280" imgH="1612800" progId="Equation.DSMT4">
                  <p:embed/>
                </p:oleObj>
              </mc:Choice>
              <mc:Fallback>
                <p:oleObj name="Equation" r:id="rId3" imgW="3797280" imgH="1612800" progId="Equation.DSMT4">
                  <p:embed/>
                  <p:pic>
                    <p:nvPicPr>
                      <p:cNvPr id="5" name="Object 4"/>
                      <p:cNvPicPr>
                        <a:picLocks noChangeAspect="1" noChangeArrowheads="1"/>
                      </p:cNvPicPr>
                      <p:nvPr/>
                    </p:nvPicPr>
                    <p:blipFill>
                      <a:blip r:embed="rId4"/>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name="Equation" r:id="rId5" imgW="5689440" imgH="2882880" progId="Equation.DSMT4">
                  <p:embed/>
                </p:oleObj>
              </mc:Choice>
              <mc:Fallback>
                <p:oleObj name="Equation" r:id="rId5" imgW="5689440" imgH="2882880" progId="Equation.DSMT4">
                  <p:embed/>
                  <p:pic>
                    <p:nvPicPr>
                      <p:cNvPr id="6" name="Object 5"/>
                      <p:cNvPicPr>
                        <a:picLocks noChangeAspect="1" noChangeArrowheads="1"/>
                      </p:cNvPicPr>
                      <p:nvPr/>
                    </p:nvPicPr>
                    <p:blipFill>
                      <a:blip r:embed="rId6"/>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name="Equation" r:id="rId7" imgW="2006280" imgH="977760" progId="Equation.DSMT4">
                  <p:embed/>
                </p:oleObj>
              </mc:Choice>
              <mc:Fallback>
                <p:oleObj name="Equation" r:id="rId7" imgW="2006280" imgH="977760" progId="Equation.DSMT4">
                  <p:embed/>
                  <p:pic>
                    <p:nvPicPr>
                      <p:cNvPr id="7" name="Object 6"/>
                      <p:cNvPicPr>
                        <a:picLocks noChangeAspect="1" noChangeArrowheads="1"/>
                      </p:cNvPicPr>
                      <p:nvPr/>
                    </p:nvPicPr>
                    <p:blipFill>
                      <a:blip r:embed="rId8"/>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name="数式" r:id="rId3" imgW="2019240" imgH="1269720" progId="Equation.3">
                  <p:embed/>
                </p:oleObj>
              </mc:Choice>
              <mc:Fallback>
                <p:oleObj name="数式" r:id="rId3" imgW="2019240" imgH="1269720" progId="Equation.3">
                  <p:embed/>
                  <p:pic>
                    <p:nvPicPr>
                      <p:cNvPr id="6" name="Object 5"/>
                      <p:cNvPicPr>
                        <a:picLocks noChangeAspect="1" noChangeArrowheads="1"/>
                      </p:cNvPicPr>
                      <p:nvPr/>
                    </p:nvPicPr>
                    <p:blipFill>
                      <a:blip r:embed="rId4"/>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name="数式" r:id="rId5" imgW="2095200" imgH="634680" progId="Equation.3">
                  <p:embed/>
                </p:oleObj>
              </mc:Choice>
              <mc:Fallback>
                <p:oleObj name="数式" r:id="rId5" imgW="2095200" imgH="634680" progId="Equation.3">
                  <p:embed/>
                  <p:pic>
                    <p:nvPicPr>
                      <p:cNvPr id="7" name="Object 6"/>
                      <p:cNvPicPr>
                        <a:picLocks noChangeAspect="1" noChangeArrowheads="1"/>
                      </p:cNvPicPr>
                      <p:nvPr/>
                    </p:nvPicPr>
                    <p:blipFill>
                      <a:blip r:embed="rId6"/>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pic>
        <p:nvPicPr>
          <p:cNvPr id="5" name="Picture 2" descr="http://hyperphysics.phy-astr.gsu.edu/hbase/nuclear/imgnuc/geigm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name="数式" r:id="rId4" imgW="2095200" imgH="634680" progId="Equation.3">
                  <p:embed/>
                </p:oleObj>
              </mc:Choice>
              <mc:Fallback>
                <p:oleObj name="数式" r:id="rId4" imgW="2095200" imgH="634680" progId="Equation.3">
                  <p:embed/>
                  <p:pic>
                    <p:nvPicPr>
                      <p:cNvPr id="6" name="Object 5"/>
                      <p:cNvPicPr>
                        <a:picLocks noChangeAspect="1" noChangeArrowheads="1"/>
                      </p:cNvPicPr>
                      <p:nvPr/>
                    </p:nvPicPr>
                    <p:blipFill>
                      <a:blip r:embed="rId5"/>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6"/>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name="Equation" r:id="rId3" imgW="2323800" imgH="647640" progId="Equation.DSMT4">
                  <p:embed/>
                </p:oleObj>
              </mc:Choice>
              <mc:Fallback>
                <p:oleObj name="Equation" r:id="rId3" imgW="2323800" imgH="647640" progId="Equation.DSMT4">
                  <p:embed/>
                  <p:pic>
                    <p:nvPicPr>
                      <p:cNvPr id="6" name="Object 5"/>
                      <p:cNvPicPr>
                        <a:picLocks noChangeAspect="1" noChangeArrowheads="1"/>
                      </p:cNvPicPr>
                      <p:nvPr/>
                    </p:nvPicPr>
                    <p:blipFill>
                      <a:blip r:embed="rId4"/>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name="Equation" r:id="rId5" imgW="1447560" imgH="660240" progId="Equation.DSMT4">
                  <p:embed/>
                </p:oleObj>
              </mc:Choice>
              <mc:Fallback>
                <p:oleObj name="Equation" r:id="rId5" imgW="1447560" imgH="660240" progId="Equation.DSMT4">
                  <p:embed/>
                  <p:pic>
                    <p:nvPicPr>
                      <p:cNvPr id="7" name="Object 6">
                        <a:extLst>
                          <a:ext uri="{FF2B5EF4-FFF2-40B4-BE49-F238E27FC236}">
                            <a16:creationId xmlns:a16="http://schemas.microsoft.com/office/drawing/2014/main" id="{275B6D1D-F95F-40B8-A24A-D42CB85FA97B}"/>
                          </a:ext>
                        </a:extLst>
                      </p:cNvPr>
                      <p:cNvPicPr>
                        <a:picLocks noChangeAspect="1" noChangeArrowheads="1"/>
                      </p:cNvPicPr>
                      <p:nvPr/>
                    </p:nvPicPr>
                    <p:blipFill>
                      <a:blip r:embed="rId6"/>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268CE0C6-894F-4E6F-8494-35D61A7B56A8}"/>
              </a:ext>
            </a:extLst>
          </p:cNvPr>
          <p:cNvSpPr txBox="1"/>
          <p:nvPr/>
        </p:nvSpPr>
        <p:spPr>
          <a:xfrm>
            <a:off x="292100" y="2895600"/>
            <a:ext cx="8458200" cy="3046988"/>
          </a:xfrm>
          <a:prstGeom prst="rect">
            <a:avLst/>
          </a:prstGeom>
          <a:noFill/>
        </p:spPr>
        <p:txBody>
          <a:bodyPr wrap="square" rtlCol="0">
            <a:spAutoFit/>
          </a:bodyPr>
          <a:lstStyle/>
          <a:p>
            <a:r>
              <a:rPr lang="en-US" sz="2400" dirty="0">
                <a:latin typeface="+mj-lt"/>
              </a:rPr>
              <a:t>Question –</a:t>
            </a:r>
          </a:p>
          <a:p>
            <a:r>
              <a:rPr lang="en-US" sz="2400" dirty="0">
                <a:latin typeface="+mj-lt"/>
              </a:rPr>
              <a:t>    What do you think happens for </a:t>
            </a:r>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p>
          <a:p>
            <a:pPr marL="914400" lvl="1" indent="-457200">
              <a:buFont typeface="+mj-lt"/>
              <a:buAutoNum type="alphaLcPeriod"/>
            </a:pPr>
            <a:r>
              <a:rPr lang="en-US" sz="2400" dirty="0">
                <a:latin typeface="+mj-lt"/>
                <a:sym typeface="Wingdings" panose="05000000000000000000" pitchFamily="2" charset="2"/>
              </a:rPr>
              <a:t>Big trouble; need to make sure experiment is designed to avoid that case.</a:t>
            </a:r>
          </a:p>
          <a:p>
            <a:pPr marL="914400" lvl="1" indent="-457200">
              <a:buFont typeface="+mj-lt"/>
              <a:buAutoNum type="alphaLcPeriod"/>
            </a:pPr>
            <a:r>
              <a:rPr lang="en-US" sz="2400" dirty="0">
                <a:latin typeface="+mj-lt"/>
                <a:sym typeface="Wingdings" panose="05000000000000000000" pitchFamily="2" charset="2"/>
              </a:rPr>
              <a:t>No problem</a:t>
            </a:r>
          </a:p>
          <a:p>
            <a:pPr marL="1428750" lvl="2" indent="-514350">
              <a:buFont typeface="+mj-lt"/>
              <a:buAutoNum type="romanLcPeriod"/>
            </a:pPr>
            <a:r>
              <a:rPr lang="en-US" sz="2400" dirty="0">
                <a:latin typeface="+mj-lt"/>
                <a:sym typeface="Wingdings" panose="05000000000000000000" pitchFamily="2" charset="2"/>
              </a:rPr>
              <a:t>Physics is altered in that case and nothing explodes.</a:t>
            </a:r>
          </a:p>
          <a:p>
            <a:pPr marL="1428750" lvl="2" indent="-514350">
              <a:buFont typeface="+mj-lt"/>
              <a:buAutoNum type="romanLcPeriod"/>
            </a:pPr>
            <a:r>
              <a:rPr lang="en-US" sz="2400" dirty="0">
                <a:latin typeface="+mj-lt"/>
                <a:sym typeface="Wingdings" panose="05000000000000000000" pitchFamily="2" charset="2"/>
              </a:rPr>
              <a:t>Rare event and rarely causes trouble.         </a:t>
            </a:r>
            <a:endParaRPr lang="en-US" sz="2400" dirty="0">
              <a:latin typeface="+mj-lt"/>
            </a:endParaRPr>
          </a:p>
        </p:txBody>
      </p:sp>
    </p:spTree>
    <p:extLst>
      <p:ext uri="{BB962C8B-B14F-4D97-AF65-F5344CB8AC3E}">
        <p14:creationId xmlns:p14="http://schemas.microsoft.com/office/powerpoint/2010/main" val="33365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name="Equation" r:id="rId3" imgW="1143000" imgH="634680" progId="Equation.DSMT4">
                  <p:embed/>
                </p:oleObj>
              </mc:Choice>
              <mc:Fallback>
                <p:oleObj name="Equation" r:id="rId3" imgW="1143000" imgH="634680" progId="Equation.DSMT4">
                  <p:embed/>
                  <p:pic>
                    <p:nvPicPr>
                      <p:cNvPr id="6" name="Object 5"/>
                      <p:cNvPicPr>
                        <a:picLocks noChangeAspect="1" noChangeArrowheads="1"/>
                      </p:cNvPicPr>
                      <p:nvPr/>
                    </p:nvPicPr>
                    <p:blipFill>
                      <a:blip r:embed="rId4"/>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name="Equation" r:id="rId5" imgW="3200400" imgH="2374560" progId="Equation.DSMT4">
                  <p:embed/>
                </p:oleObj>
              </mc:Choice>
              <mc:Fallback>
                <p:oleObj name="Equation" r:id="rId5" imgW="3200400" imgH="2374560" progId="Equation.DSMT4">
                  <p:embed/>
                  <p:pic>
                    <p:nvPicPr>
                      <p:cNvPr id="7" name="Object 6"/>
                      <p:cNvPicPr>
                        <a:picLocks noChangeAspect="1" noChangeArrowheads="1"/>
                      </p:cNvPicPr>
                      <p:nvPr/>
                    </p:nvPicPr>
                    <p:blipFill>
                      <a:blip r:embed="rId6"/>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4CEC-5570-43A2-86FD-38E0A9E821E3}"/>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28C63A49-EA8A-4226-BA51-70940ED3744D}"/>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8A4DE2FF-3E3A-4FA7-B453-2E8CF702002C}"/>
              </a:ext>
            </a:extLst>
          </p:cNvPr>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a:extLst>
              <a:ext uri="{FF2B5EF4-FFF2-40B4-BE49-F238E27FC236}">
                <a16:creationId xmlns:a16="http://schemas.microsoft.com/office/drawing/2014/main" id="{A269A318-C29B-40B7-9904-BEC2F252A26A}"/>
              </a:ext>
            </a:extLst>
          </p:cNvPr>
          <p:cNvSpPr txBox="1"/>
          <p:nvPr/>
        </p:nvSpPr>
        <p:spPr>
          <a:xfrm>
            <a:off x="533400" y="304800"/>
            <a:ext cx="6781800" cy="830997"/>
          </a:xfrm>
          <a:prstGeom prst="rect">
            <a:avLst/>
          </a:prstGeom>
          <a:noFill/>
        </p:spPr>
        <p:txBody>
          <a:bodyPr wrap="square" rtlCol="0">
            <a:spAutoFit/>
          </a:bodyPr>
          <a:lstStyle/>
          <a:p>
            <a:r>
              <a:rPr lang="en-US" sz="2400" dirty="0">
                <a:latin typeface="+mj-lt"/>
              </a:rPr>
              <a:t>Digression– In general, it is possible to determine the trajectory</a:t>
            </a:r>
            <a:r>
              <a:rPr lang="en-US" sz="2400" i="1" dirty="0">
                <a:latin typeface="+mj-lt"/>
              </a:rPr>
              <a:t> r(</a:t>
            </a:r>
            <a:r>
              <a:rPr lang="en-US" sz="2400" i="1" dirty="0">
                <a:latin typeface="Symbol" panose="05050102010706020507" pitchFamily="18" charset="2"/>
              </a:rPr>
              <a:t>c</a:t>
            </a:r>
            <a:r>
              <a:rPr lang="en-US" sz="2400" i="1" dirty="0">
                <a:latin typeface="+mj-lt"/>
              </a:rPr>
              <a:t>) </a:t>
            </a:r>
            <a:r>
              <a:rPr lang="en-US" sz="2400" dirty="0">
                <a:latin typeface="+mj-lt"/>
              </a:rPr>
              <a:t>--</a:t>
            </a:r>
          </a:p>
        </p:txBody>
      </p:sp>
      <p:graphicFrame>
        <p:nvGraphicFramePr>
          <p:cNvPr id="6" name="Object 5">
            <a:extLst>
              <a:ext uri="{FF2B5EF4-FFF2-40B4-BE49-F238E27FC236}">
                <a16:creationId xmlns:a16="http://schemas.microsoft.com/office/drawing/2014/main" id="{C9381DEE-6255-4435-9A91-37C2D5C7FD4A}"/>
              </a:ext>
            </a:extLst>
          </p:cNvPr>
          <p:cNvGraphicFramePr>
            <a:graphicFrameLocks noChangeAspect="1"/>
          </p:cNvGraphicFramePr>
          <p:nvPr>
            <p:extLst>
              <p:ext uri="{D42A27DB-BD31-4B8C-83A1-F6EECF244321}">
                <p14:modId xmlns:p14="http://schemas.microsoft.com/office/powerpoint/2010/main" val="1437447837"/>
              </p:ext>
            </p:extLst>
          </p:nvPr>
        </p:nvGraphicFramePr>
        <p:xfrm>
          <a:off x="658018" y="1168927"/>
          <a:ext cx="4932363" cy="4554538"/>
        </p:xfrm>
        <a:graphic>
          <a:graphicData uri="http://schemas.openxmlformats.org/presentationml/2006/ole">
            <mc:AlternateContent xmlns:mc="http://schemas.openxmlformats.org/markup-compatibility/2006">
              <mc:Choice xmlns:v="urn:schemas-microsoft-com:vml" Requires="v">
                <p:oleObj name="Equation" r:id="rId2" imgW="3149280" imgH="3009600" progId="Equation.DSMT4">
                  <p:embed/>
                </p:oleObj>
              </mc:Choice>
              <mc:Fallback>
                <p:oleObj name="Equation" r:id="rId2" imgW="3149280" imgH="3009600" progId="Equation.DSMT4">
                  <p:embed/>
                  <p:pic>
                    <p:nvPicPr>
                      <p:cNvPr id="6" name="Object 5">
                        <a:extLst>
                          <a:ext uri="{FF2B5EF4-FFF2-40B4-BE49-F238E27FC236}">
                            <a16:creationId xmlns:a16="http://schemas.microsoft.com/office/drawing/2014/main" id="{C9381DEE-6255-4435-9A91-37C2D5C7FD4A}"/>
                          </a:ext>
                        </a:extLst>
                      </p:cNvPr>
                      <p:cNvPicPr>
                        <a:picLocks noChangeAspect="1" noChangeArrowheads="1"/>
                      </p:cNvPicPr>
                      <p:nvPr/>
                    </p:nvPicPr>
                    <p:blipFill>
                      <a:blip r:embed="rId3"/>
                      <a:srcRect/>
                      <a:stretch>
                        <a:fillRect/>
                      </a:stretch>
                    </p:blipFill>
                    <p:spPr bwMode="auto">
                      <a:xfrm>
                        <a:off x="658018" y="1168927"/>
                        <a:ext cx="4932363" cy="4554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6876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6" name="Object 5">
            <a:extLst>
              <a:ext uri="{FF2B5EF4-FFF2-40B4-BE49-F238E27FC236}">
                <a16:creationId xmlns:a16="http://schemas.microsoft.com/office/drawing/2014/main" id="{943F513D-444E-4EFE-92E0-A391F0429E47}"/>
              </a:ext>
            </a:extLst>
          </p:cNvPr>
          <p:cNvGraphicFramePr>
            <a:graphicFrameLocks noChangeAspect="1"/>
          </p:cNvGraphicFramePr>
          <p:nvPr>
            <p:extLst>
              <p:ext uri="{D42A27DB-BD31-4B8C-83A1-F6EECF244321}">
                <p14:modId xmlns:p14="http://schemas.microsoft.com/office/powerpoint/2010/main" val="3413422791"/>
              </p:ext>
            </p:extLst>
          </p:nvPr>
        </p:nvGraphicFramePr>
        <p:xfrm>
          <a:off x="1219200" y="1066800"/>
          <a:ext cx="5013325" cy="4300530"/>
        </p:xfrm>
        <a:graphic>
          <a:graphicData uri="http://schemas.openxmlformats.org/presentationml/2006/ole">
            <mc:AlternateContent xmlns:mc="http://schemas.openxmlformats.org/markup-compatibility/2006">
              <mc:Choice xmlns:v="urn:schemas-microsoft-com:vml" Requires="v">
                <p:oleObj name="Equation" r:id="rId2" imgW="2679480" imgH="2298600" progId="Equation.DSMT4">
                  <p:embed/>
                </p:oleObj>
              </mc:Choice>
              <mc:Fallback>
                <p:oleObj name="Equation" r:id="rId2" imgW="2679480" imgH="2298600" progId="Equation.DSMT4">
                  <p:embed/>
                  <p:pic>
                    <p:nvPicPr>
                      <p:cNvPr id="6" name="Object 5">
                        <a:extLst>
                          <a:ext uri="{FF2B5EF4-FFF2-40B4-BE49-F238E27FC236}">
                            <a16:creationId xmlns:a16="http://schemas.microsoft.com/office/drawing/2014/main" id="{943F513D-444E-4EFE-92E0-A391F0429E47}"/>
                          </a:ext>
                        </a:extLst>
                      </p:cNvPr>
                      <p:cNvPicPr/>
                      <p:nvPr/>
                    </p:nvPicPr>
                    <p:blipFill>
                      <a:blip r:embed="rId3"/>
                      <a:stretch>
                        <a:fillRect/>
                      </a:stretch>
                    </p:blipFill>
                    <p:spPr>
                      <a:xfrm>
                        <a:off x="1219200" y="1066800"/>
                        <a:ext cx="5013325" cy="4300530"/>
                      </a:xfrm>
                      <a:prstGeom prst="rect">
                        <a:avLst/>
                      </a:prstGeom>
                    </p:spPr>
                  </p:pic>
                </p:oleObj>
              </mc:Fallback>
            </mc:AlternateContent>
          </a:graphicData>
        </a:graphic>
      </p:graphicFrame>
    </p:spTree>
    <p:extLst>
      <p:ext uri="{BB962C8B-B14F-4D97-AF65-F5344CB8AC3E}">
        <p14:creationId xmlns:p14="http://schemas.microsoft.com/office/powerpoint/2010/main" val="429086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32</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7" name="Object 6">
            <a:extLst>
              <a:ext uri="{FF2B5EF4-FFF2-40B4-BE49-F238E27FC236}">
                <a16:creationId xmlns:a16="http://schemas.microsoft.com/office/drawing/2014/main" id="{62BDB566-1B5D-498A-90FB-47DCB2BFD800}"/>
              </a:ext>
            </a:extLst>
          </p:cNvPr>
          <p:cNvGraphicFramePr>
            <a:graphicFrameLocks noChangeAspect="1"/>
          </p:cNvGraphicFramePr>
          <p:nvPr>
            <p:extLst>
              <p:ext uri="{D42A27DB-BD31-4B8C-83A1-F6EECF244321}">
                <p14:modId xmlns:p14="http://schemas.microsoft.com/office/powerpoint/2010/main" val="1279501060"/>
              </p:ext>
            </p:extLst>
          </p:nvPr>
        </p:nvGraphicFramePr>
        <p:xfrm>
          <a:off x="269695" y="1143000"/>
          <a:ext cx="8604609" cy="2838450"/>
        </p:xfrm>
        <a:graphic>
          <a:graphicData uri="http://schemas.openxmlformats.org/presentationml/2006/ole">
            <mc:AlternateContent xmlns:mc="http://schemas.openxmlformats.org/markup-compatibility/2006">
              <mc:Choice xmlns:v="urn:schemas-microsoft-com:vml" Requires="v">
                <p:oleObj name="Equation" r:id="rId2" imgW="6121080" imgH="2019240" progId="Equation.DSMT4">
                  <p:embed/>
                </p:oleObj>
              </mc:Choice>
              <mc:Fallback>
                <p:oleObj name="Equation" r:id="rId2" imgW="6121080" imgH="2019240" progId="Equation.DSMT4">
                  <p:embed/>
                  <p:pic>
                    <p:nvPicPr>
                      <p:cNvPr id="7" name="Object 6">
                        <a:extLst>
                          <a:ext uri="{FF2B5EF4-FFF2-40B4-BE49-F238E27FC236}">
                            <a16:creationId xmlns:a16="http://schemas.microsoft.com/office/drawing/2014/main" id="{62BDB566-1B5D-498A-90FB-47DCB2BFD800}"/>
                          </a:ext>
                        </a:extLst>
                      </p:cNvPr>
                      <p:cNvPicPr/>
                      <p:nvPr/>
                    </p:nvPicPr>
                    <p:blipFill>
                      <a:blip r:embed="rId3"/>
                      <a:stretch>
                        <a:fillRect/>
                      </a:stretch>
                    </p:blipFill>
                    <p:spPr>
                      <a:xfrm>
                        <a:off x="269695" y="1143000"/>
                        <a:ext cx="8604609" cy="2838450"/>
                      </a:xfrm>
                      <a:prstGeom prst="rect">
                        <a:avLst/>
                      </a:prstGeom>
                    </p:spPr>
                  </p:pic>
                </p:oleObj>
              </mc:Fallback>
            </mc:AlternateContent>
          </a:graphicData>
        </a:graphic>
      </p:graphicFrame>
    </p:spTree>
    <p:extLst>
      <p:ext uri="{BB962C8B-B14F-4D97-AF65-F5344CB8AC3E}">
        <p14:creationId xmlns:p14="http://schemas.microsoft.com/office/powerpoint/2010/main" val="376353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14B0E-C733-45A6-ABA0-5BB461FFA79A}"/>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51A67F09-8B4C-4C72-ADDF-E6426B115E2A}"/>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1E7357D-26B8-4AF2-A5FE-B711258303E0}"/>
              </a:ext>
            </a:extLst>
          </p:cNvPr>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a:extLst>
              <a:ext uri="{FF2B5EF4-FFF2-40B4-BE49-F238E27FC236}">
                <a16:creationId xmlns:a16="http://schemas.microsoft.com/office/drawing/2014/main" id="{F947825E-2406-41F3-8371-6A075752A304}"/>
              </a:ext>
            </a:extLst>
          </p:cNvPr>
          <p:cNvSpPr txBox="1"/>
          <p:nvPr/>
        </p:nvSpPr>
        <p:spPr>
          <a:xfrm>
            <a:off x="33130" y="0"/>
            <a:ext cx="7772400" cy="461665"/>
          </a:xfrm>
          <a:prstGeom prst="rect">
            <a:avLst/>
          </a:prstGeom>
          <a:noFill/>
        </p:spPr>
        <p:txBody>
          <a:bodyPr wrap="square" rtlCol="0">
            <a:spAutoFit/>
          </a:bodyPr>
          <a:lstStyle/>
          <a:p>
            <a:r>
              <a:rPr lang="en-US" sz="2400" dirty="0">
                <a:latin typeface="+mj-lt"/>
              </a:rPr>
              <a:t>For the Rutherford case -- </a:t>
            </a:r>
          </a:p>
        </p:txBody>
      </p:sp>
      <p:pic>
        <p:nvPicPr>
          <p:cNvPr id="7" name="Picture 6">
            <a:extLst>
              <a:ext uri="{FF2B5EF4-FFF2-40B4-BE49-F238E27FC236}">
                <a16:creationId xmlns:a16="http://schemas.microsoft.com/office/drawing/2014/main" id="{A3DE3795-AB8A-4DF1-B609-33AC3AA6D47C}"/>
              </a:ext>
            </a:extLst>
          </p:cNvPr>
          <p:cNvPicPr>
            <a:picLocks noChangeAspect="1"/>
          </p:cNvPicPr>
          <p:nvPr/>
        </p:nvPicPr>
        <p:blipFill>
          <a:blip r:embed="rId2"/>
          <a:stretch>
            <a:fillRect/>
          </a:stretch>
        </p:blipFill>
        <p:spPr>
          <a:xfrm>
            <a:off x="609600" y="1758950"/>
            <a:ext cx="7467600" cy="4743450"/>
          </a:xfrm>
          <a:prstGeom prst="rect">
            <a:avLst/>
          </a:prstGeom>
        </p:spPr>
      </p:pic>
      <p:graphicFrame>
        <p:nvGraphicFramePr>
          <p:cNvPr id="6" name="Object 5">
            <a:extLst>
              <a:ext uri="{FF2B5EF4-FFF2-40B4-BE49-F238E27FC236}">
                <a16:creationId xmlns:a16="http://schemas.microsoft.com/office/drawing/2014/main" id="{DBF8C7A1-EBB2-458F-947A-726CF3F80BE2}"/>
              </a:ext>
            </a:extLst>
          </p:cNvPr>
          <p:cNvGraphicFramePr>
            <a:graphicFrameLocks noChangeAspect="1"/>
          </p:cNvGraphicFramePr>
          <p:nvPr>
            <p:extLst>
              <p:ext uri="{D42A27DB-BD31-4B8C-83A1-F6EECF244321}">
                <p14:modId xmlns:p14="http://schemas.microsoft.com/office/powerpoint/2010/main" val="2306519858"/>
              </p:ext>
            </p:extLst>
          </p:nvPr>
        </p:nvGraphicFramePr>
        <p:xfrm>
          <a:off x="1338470" y="448413"/>
          <a:ext cx="5638800" cy="1282700"/>
        </p:xfrm>
        <a:graphic>
          <a:graphicData uri="http://schemas.openxmlformats.org/presentationml/2006/ole">
            <mc:AlternateContent xmlns:mc="http://schemas.openxmlformats.org/markup-compatibility/2006">
              <mc:Choice xmlns:v="urn:schemas-microsoft-com:vml" Requires="v">
                <p:oleObj name="Equation" r:id="rId3" imgW="5638680" imgH="1282680" progId="Equation.DSMT4">
                  <p:embed/>
                </p:oleObj>
              </mc:Choice>
              <mc:Fallback>
                <p:oleObj name="Equation" r:id="rId3" imgW="5638680" imgH="1282680" progId="Equation.DSMT4">
                  <p:embed/>
                  <p:pic>
                    <p:nvPicPr>
                      <p:cNvPr id="6" name="Object 5">
                        <a:extLst>
                          <a:ext uri="{FF2B5EF4-FFF2-40B4-BE49-F238E27FC236}">
                            <a16:creationId xmlns:a16="http://schemas.microsoft.com/office/drawing/2014/main" id="{DBF8C7A1-EBB2-458F-947A-726CF3F80BE2}"/>
                          </a:ext>
                        </a:extLst>
                      </p:cNvPr>
                      <p:cNvPicPr/>
                      <p:nvPr/>
                    </p:nvPicPr>
                    <p:blipFill>
                      <a:blip r:embed="rId4"/>
                      <a:stretch>
                        <a:fillRect/>
                      </a:stretch>
                    </p:blipFill>
                    <p:spPr>
                      <a:xfrm>
                        <a:off x="1338470" y="448413"/>
                        <a:ext cx="5638800" cy="12827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876AA76-93C7-47C7-A791-C17581C57C1E}"/>
              </a:ext>
            </a:extLst>
          </p:cNvPr>
          <p:cNvSpPr txBox="1"/>
          <p:nvPr/>
        </p:nvSpPr>
        <p:spPr>
          <a:xfrm>
            <a:off x="1752600" y="5105391"/>
            <a:ext cx="4038600" cy="830997"/>
          </a:xfrm>
          <a:prstGeom prst="rect">
            <a:avLst/>
          </a:prstGeom>
          <a:noFill/>
        </p:spPr>
        <p:txBody>
          <a:bodyPr wrap="square" rtlCol="0">
            <a:spAutoFit/>
          </a:bodyPr>
          <a:lstStyle/>
          <a:p>
            <a:r>
              <a:rPr lang="en-US" sz="2400" dirty="0">
                <a:latin typeface="+mj-lt"/>
              </a:rPr>
              <a:t>Visualization of trajectory in x-y plane --</a:t>
            </a:r>
          </a:p>
        </p:txBody>
      </p:sp>
      <p:sp>
        <p:nvSpPr>
          <p:cNvPr id="9" name="TextBox 8">
            <a:extLst>
              <a:ext uri="{FF2B5EF4-FFF2-40B4-BE49-F238E27FC236}">
                <a16:creationId xmlns:a16="http://schemas.microsoft.com/office/drawing/2014/main" id="{F91A38EB-FF12-4980-8C08-C4ED5C0DADA0}"/>
              </a:ext>
            </a:extLst>
          </p:cNvPr>
          <p:cNvSpPr txBox="1"/>
          <p:nvPr/>
        </p:nvSpPr>
        <p:spPr>
          <a:xfrm>
            <a:off x="8153400" y="3810000"/>
            <a:ext cx="381000" cy="457200"/>
          </a:xfrm>
          <a:prstGeom prst="rect">
            <a:avLst/>
          </a:prstGeom>
          <a:noFill/>
        </p:spPr>
        <p:txBody>
          <a:bodyPr wrap="square" rtlCol="0">
            <a:spAutoFit/>
          </a:bodyPr>
          <a:lstStyle/>
          <a:p>
            <a:r>
              <a:rPr lang="en-US" sz="2400" dirty="0">
                <a:latin typeface="+mj-lt"/>
              </a:rPr>
              <a:t>x</a:t>
            </a:r>
          </a:p>
        </p:txBody>
      </p:sp>
      <p:sp>
        <p:nvSpPr>
          <p:cNvPr id="10" name="TextBox 9">
            <a:extLst>
              <a:ext uri="{FF2B5EF4-FFF2-40B4-BE49-F238E27FC236}">
                <a16:creationId xmlns:a16="http://schemas.microsoft.com/office/drawing/2014/main" id="{7C720572-2308-4E11-87AA-D52EF9D7AA72}"/>
              </a:ext>
            </a:extLst>
          </p:cNvPr>
          <p:cNvSpPr txBox="1"/>
          <p:nvPr/>
        </p:nvSpPr>
        <p:spPr>
          <a:xfrm>
            <a:off x="974035" y="1383451"/>
            <a:ext cx="381000" cy="457200"/>
          </a:xfrm>
          <a:prstGeom prst="rect">
            <a:avLst/>
          </a:prstGeom>
          <a:noFill/>
        </p:spPr>
        <p:txBody>
          <a:bodyPr wrap="square" rtlCol="0">
            <a:spAutoFit/>
          </a:bodyPr>
          <a:lstStyle/>
          <a:p>
            <a:r>
              <a:rPr lang="en-US" sz="2400" dirty="0">
                <a:latin typeface="+mj-lt"/>
              </a:rPr>
              <a:t>y</a:t>
            </a:r>
          </a:p>
        </p:txBody>
      </p:sp>
    </p:spTree>
    <p:extLst>
      <p:ext uri="{BB962C8B-B14F-4D97-AF65-F5344CB8AC3E}">
        <p14:creationId xmlns:p14="http://schemas.microsoft.com/office/powerpoint/2010/main" val="36319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0523241"/>
              </p:ext>
            </p:extLst>
          </p:nvPr>
        </p:nvGraphicFramePr>
        <p:xfrm>
          <a:off x="685800" y="1524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5" name="Object 4"/>
                      <p:cNvPicPr/>
                      <p:nvPr/>
                    </p:nvPicPr>
                    <p:blipFill>
                      <a:blip r:embed="rId4"/>
                      <a:stretch>
                        <a:fillRect/>
                      </a:stretch>
                    </p:blipFill>
                    <p:spPr>
                      <a:xfrm>
                        <a:off x="685800" y="1524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228600" y="31843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2900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38684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7" name="Object 6"/>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26750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26589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27391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73542447"/>
              </p:ext>
            </p:extLst>
          </p:nvPr>
        </p:nvGraphicFramePr>
        <p:xfrm>
          <a:off x="1741488" y="2413000"/>
          <a:ext cx="2767012" cy="646113"/>
        </p:xfrm>
        <a:graphic>
          <a:graphicData uri="http://schemas.openxmlformats.org/presentationml/2006/ole">
            <mc:AlternateContent xmlns:mc="http://schemas.openxmlformats.org/markup-compatibility/2006">
              <mc:Choice xmlns:v="urn:schemas-microsoft-com:vml" Requires="v">
                <p:oleObj name="Equation" r:id="rId8" imgW="1168200" imgH="266400" progId="Equation.DSMT4">
                  <p:embed/>
                </p:oleObj>
              </mc:Choice>
              <mc:Fallback>
                <p:oleObj name="Equation" r:id="rId8" imgW="1168200" imgH="266400" progId="Equation.DSMT4">
                  <p:embed/>
                  <p:pic>
                    <p:nvPicPr>
                      <p:cNvPr id="15" name="Object 14"/>
                      <p:cNvPicPr>
                        <a:picLocks noChangeAspect="1" noChangeArrowheads="1"/>
                      </p:cNvPicPr>
                      <p:nvPr/>
                    </p:nvPicPr>
                    <p:blipFill>
                      <a:blip r:embed="rId9"/>
                      <a:srcRect/>
                      <a:stretch>
                        <a:fillRect/>
                      </a:stretch>
                    </p:blipFill>
                    <p:spPr bwMode="auto">
                      <a:xfrm>
                        <a:off x="1741488" y="24130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26589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27432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78968751"/>
              </p:ext>
            </p:extLst>
          </p:nvPr>
        </p:nvGraphicFramePr>
        <p:xfrm>
          <a:off x="3109913" y="2922588"/>
          <a:ext cx="3700462" cy="646112"/>
        </p:xfrm>
        <a:graphic>
          <a:graphicData uri="http://schemas.openxmlformats.org/presentationml/2006/ole">
            <mc:AlternateContent xmlns:mc="http://schemas.openxmlformats.org/markup-compatibility/2006">
              <mc:Choice xmlns:v="urn:schemas-microsoft-com:vml" Requires="v">
                <p:oleObj name="Equation" r:id="rId10" imgW="1562040" imgH="266400" progId="Equation.DSMT4">
                  <p:embed/>
                </p:oleObj>
              </mc:Choice>
              <mc:Fallback>
                <p:oleObj name="Equation" r:id="rId10" imgW="1562040" imgH="266400" progId="Equation.DSMT4">
                  <p:embed/>
                  <p:pic>
                    <p:nvPicPr>
                      <p:cNvPr id="17" name="Object 16"/>
                      <p:cNvPicPr>
                        <a:picLocks noChangeAspect="1" noChangeArrowheads="1"/>
                      </p:cNvPicPr>
                      <p:nvPr/>
                    </p:nvPicPr>
                    <p:blipFill>
                      <a:blip r:embed="rId11"/>
                      <a:srcRect/>
                      <a:stretch>
                        <a:fillRect/>
                      </a:stretch>
                    </p:blipFill>
                    <p:spPr bwMode="auto">
                      <a:xfrm>
                        <a:off x="3109913" y="29225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B70D59-3EC5-4347-B34F-C644AE502825}"/>
              </a:ext>
            </a:extLst>
          </p:cNvPr>
          <p:cNvSpPr txBox="1"/>
          <p:nvPr/>
        </p:nvSpPr>
        <p:spPr>
          <a:xfrm>
            <a:off x="2421835" y="5653492"/>
            <a:ext cx="6248400" cy="830997"/>
          </a:xfrm>
          <a:prstGeom prst="rect">
            <a:avLst/>
          </a:prstGeom>
          <a:noFill/>
        </p:spPr>
        <p:txBody>
          <a:bodyPr wrap="square" rtlCol="0">
            <a:spAutoFit/>
          </a:bodyPr>
          <a:lstStyle/>
          <a:p>
            <a:r>
              <a:rPr lang="en-US" sz="2400" b="1" dirty="0">
                <a:solidFill>
                  <a:srgbClr val="FF0000"/>
                </a:solidFill>
                <a:highlight>
                  <a:srgbClr val="FFFF00"/>
                </a:highlight>
                <a:latin typeface="+mj-lt"/>
              </a:rPr>
              <a:t>Note that the same formula applies to the center of mass analysis.</a:t>
            </a:r>
          </a:p>
        </p:txBody>
      </p:sp>
    </p:spTree>
    <p:extLst>
      <p:ext uri="{BB962C8B-B14F-4D97-AF65-F5344CB8AC3E}">
        <p14:creationId xmlns:p14="http://schemas.microsoft.com/office/powerpoint/2010/main" val="398095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name="Equation" r:id="rId2" imgW="2717640" imgH="736560" progId="Equation.DSMT4">
                  <p:embed/>
                </p:oleObj>
              </mc:Choice>
              <mc:Fallback>
                <p:oleObj name="Equation" r:id="rId2" imgW="2717640" imgH="736560" progId="Equation.DSMT4">
                  <p:embed/>
                  <p:pic>
                    <p:nvPicPr>
                      <p:cNvPr id="6" name="Object 5">
                        <a:extLst>
                          <a:ext uri="{FF2B5EF4-FFF2-40B4-BE49-F238E27FC236}">
                            <a16:creationId xmlns:a16="http://schemas.microsoft.com/office/drawing/2014/main" id="{6528ABF8-EBEC-45D2-AEE8-A2F93E6C0627}"/>
                          </a:ext>
                        </a:extLst>
                      </p:cNvPr>
                      <p:cNvPicPr>
                        <a:picLocks noChangeAspect="1" noChangeArrowheads="1"/>
                      </p:cNvPicPr>
                      <p:nvPr/>
                    </p:nvPicPr>
                    <p:blipFill>
                      <a:blip r:embed="rId3"/>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name="Equation" r:id="rId4" imgW="3085920" imgH="1244520" progId="Equation.DSMT4">
                  <p:embed/>
                </p:oleObj>
              </mc:Choice>
              <mc:Fallback>
                <p:oleObj name="Equation" r:id="rId4" imgW="3085920" imgH="1244520" progId="Equation.DSMT4">
                  <p:embed/>
                  <p:pic>
                    <p:nvPicPr>
                      <p:cNvPr id="7" name="Object 6">
                        <a:extLst>
                          <a:ext uri="{FF2B5EF4-FFF2-40B4-BE49-F238E27FC236}">
                            <a16:creationId xmlns:a16="http://schemas.microsoft.com/office/drawing/2014/main" id="{F3709337-82A1-4026-B02E-06C411BDA36F}"/>
                          </a:ext>
                        </a:extLst>
                      </p:cNvPr>
                      <p:cNvPicPr/>
                      <p:nvPr/>
                    </p:nvPicPr>
                    <p:blipFill>
                      <a:blip r:embed="rId5"/>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name="Equation" r:id="rId6" imgW="1866600" imgH="393480" progId="Equation.DSMT4">
                  <p:embed/>
                </p:oleObj>
              </mc:Choice>
              <mc:Fallback>
                <p:oleObj name="Equation" r:id="rId6" imgW="1866600" imgH="393480" progId="Equation.DSMT4">
                  <p:embed/>
                  <p:pic>
                    <p:nvPicPr>
                      <p:cNvPr id="8" name="Object 7">
                        <a:extLst>
                          <a:ext uri="{FF2B5EF4-FFF2-40B4-BE49-F238E27FC236}">
                            <a16:creationId xmlns:a16="http://schemas.microsoft.com/office/drawing/2014/main" id="{4325AF5A-0E7B-45FC-9123-4EB0644C93D0}"/>
                          </a:ext>
                        </a:extLst>
                      </p:cNvPr>
                      <p:cNvPicPr/>
                      <p:nvPr/>
                    </p:nvPicPr>
                    <p:blipFill>
                      <a:blip r:embed="rId7"/>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name="Equation" r:id="rId2" imgW="2654280" imgH="1333440" progId="Equation.DSMT4">
                  <p:embed/>
                </p:oleObj>
              </mc:Choice>
              <mc:Fallback>
                <p:oleObj name="Equation" r:id="rId2" imgW="2654280" imgH="1333440" progId="Equation.DSMT4">
                  <p:embed/>
                  <p:pic>
                    <p:nvPicPr>
                      <p:cNvPr id="6" name="Object 5">
                        <a:extLst>
                          <a:ext uri="{FF2B5EF4-FFF2-40B4-BE49-F238E27FC236}">
                            <a16:creationId xmlns:a16="http://schemas.microsoft.com/office/drawing/2014/main" id="{12F0D691-680D-486B-B72B-806D88A745BF}"/>
                          </a:ext>
                        </a:extLst>
                      </p:cNvPr>
                      <p:cNvPicPr/>
                      <p:nvPr/>
                    </p:nvPicPr>
                    <p:blipFill>
                      <a:blip r:embed="rId3"/>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name="Equation" r:id="rId4" imgW="1244520" imgH="660240" progId="Equation.DSMT4">
                  <p:embed/>
                </p:oleObj>
              </mc:Choice>
              <mc:Fallback>
                <p:oleObj name="Equation" r:id="rId4" imgW="1244520" imgH="660240" progId="Equation.DSMT4">
                  <p:embed/>
                  <p:pic>
                    <p:nvPicPr>
                      <p:cNvPr id="9" name="Object 8">
                        <a:extLst>
                          <a:ext uri="{FF2B5EF4-FFF2-40B4-BE49-F238E27FC236}">
                            <a16:creationId xmlns:a16="http://schemas.microsoft.com/office/drawing/2014/main" id="{D97641ED-AB14-4BA0-B79A-796D89705A36}"/>
                          </a:ext>
                        </a:extLst>
                      </p:cNvPr>
                      <p:cNvPicPr/>
                      <p:nvPr/>
                    </p:nvPicPr>
                    <p:blipFill>
                      <a:blip r:embed="rId5"/>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name="Equation" r:id="rId6" imgW="2171520" imgH="507960" progId="Equation.DSMT4">
                  <p:embed/>
                </p:oleObj>
              </mc:Choice>
              <mc:Fallback>
                <p:oleObj name="Equation" r:id="rId6" imgW="2171520" imgH="50796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7"/>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name="Equation" r:id="rId8" imgW="787320" imgH="431640" progId="Equation.DSMT4">
                  <p:embed/>
                </p:oleObj>
              </mc:Choice>
              <mc:Fallback>
                <p:oleObj name="Equation" r:id="rId8" imgW="787320" imgH="431640" progId="Equation.DSMT4">
                  <p:embed/>
                  <p:pic>
                    <p:nvPicPr>
                      <p:cNvPr id="13" name="Object 12">
                        <a:extLst>
                          <a:ext uri="{FF2B5EF4-FFF2-40B4-BE49-F238E27FC236}">
                            <a16:creationId xmlns:a16="http://schemas.microsoft.com/office/drawing/2014/main" id="{60E5F480-86D5-4134-BA3A-A32766AC551E}"/>
                          </a:ext>
                        </a:extLst>
                      </p:cNvPr>
                      <p:cNvPicPr/>
                      <p:nvPr/>
                    </p:nvPicPr>
                    <p:blipFill>
                      <a:blip r:embed="rId9"/>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name="Equation" r:id="rId10" imgW="3377880" imgH="457200" progId="Equation.DSMT4">
                  <p:embed/>
                </p:oleObj>
              </mc:Choice>
              <mc:Fallback>
                <p:oleObj name="Equation" r:id="rId10" imgW="3377880" imgH="457200" progId="Equation.DSMT4">
                  <p:embed/>
                  <p:pic>
                    <p:nvPicPr>
                      <p:cNvPr id="5" name="Object 4">
                        <a:extLst>
                          <a:ext uri="{FF2B5EF4-FFF2-40B4-BE49-F238E27FC236}">
                            <a16:creationId xmlns:a16="http://schemas.microsoft.com/office/drawing/2014/main" id="{5E5DD4B2-C20C-44D7-9BF0-5904767B6B09}"/>
                          </a:ext>
                        </a:extLst>
                      </p:cNvPr>
                      <p:cNvPicPr/>
                      <p:nvPr/>
                    </p:nvPicPr>
                    <p:blipFill>
                      <a:blip r:embed="rId11"/>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name="Equation" r:id="rId2" imgW="1460160" imgH="228600" progId="Equation.DSMT4">
                  <p:embed/>
                </p:oleObj>
              </mc:Choice>
              <mc:Fallback>
                <p:oleObj name="Equation" r:id="rId2" imgW="1460160" imgH="228600" progId="Equation.DSMT4">
                  <p:embed/>
                  <p:pic>
                    <p:nvPicPr>
                      <p:cNvPr id="6" name="Object 5">
                        <a:extLst>
                          <a:ext uri="{FF2B5EF4-FFF2-40B4-BE49-F238E27FC236}">
                            <a16:creationId xmlns:a16="http://schemas.microsoft.com/office/drawing/2014/main" id="{93F78C38-FE80-4EA5-BDF2-1095F4DB4BB0}"/>
                          </a:ext>
                        </a:extLst>
                      </p:cNvPr>
                      <p:cNvPicPr/>
                      <p:nvPr/>
                    </p:nvPicPr>
                    <p:blipFill>
                      <a:blip r:embed="rId3"/>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228600" y="4274054"/>
            <a:ext cx="5638800" cy="2062103"/>
          </a:xfrm>
          <a:prstGeom prst="rect">
            <a:avLst/>
          </a:prstGeom>
          <a:noFill/>
        </p:spPr>
        <p:txBody>
          <a:bodyPr wrap="square" rtlCol="0">
            <a:spAutoFit/>
          </a:bodyPr>
          <a:lstStyle/>
          <a:p>
            <a:r>
              <a:rPr lang="en-US" sz="3200" dirty="0">
                <a:solidFill>
                  <a:srgbClr val="FF0000"/>
                </a:solidFill>
                <a:latin typeface="+mj-lt"/>
              </a:rPr>
              <a:t>Note that the “center of mass”</a:t>
            </a:r>
          </a:p>
          <a:p>
            <a:r>
              <a:rPr lang="en-US" sz="3200" dirty="0">
                <a:solidFill>
                  <a:srgbClr val="FF0000"/>
                </a:solidFill>
                <a:latin typeface="+mj-lt"/>
              </a:rPr>
              <a:t>motion is in some sense trivial and we tend to focus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(often written </a:t>
            </a:r>
            <a:r>
              <a:rPr lang="en-US" sz="3200" i="1" dirty="0">
                <a:solidFill>
                  <a:srgbClr val="FF0000"/>
                </a:solidFill>
                <a:latin typeface="+mj-lt"/>
              </a:rPr>
              <a:t>E</a:t>
            </a:r>
            <a:r>
              <a:rPr lang="en-US" sz="3200" dirty="0">
                <a:solidFill>
                  <a:srgbClr val="FF0000"/>
                </a:solidFill>
                <a:latin typeface="+mj-lt"/>
              </a:rPr>
              <a:t>) for analysis. </a:t>
            </a:r>
          </a:p>
        </p:txBody>
      </p:sp>
    </p:spTree>
    <p:extLst>
      <p:ext uri="{BB962C8B-B14F-4D97-AF65-F5344CB8AC3E}">
        <p14:creationId xmlns:p14="http://schemas.microsoft.com/office/powerpoint/2010/main" val="297794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F387C-C969-3B03-F742-560B81405346}"/>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6A12BED8-9D3D-7BE3-FEBB-E7FCC1992061}"/>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469D6020-0A17-F522-3228-FFE897E34412}"/>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4043DB56-11F6-65ED-F9FC-B5734276EA93}"/>
              </a:ext>
            </a:extLst>
          </p:cNvPr>
          <p:cNvSpPr txBox="1"/>
          <p:nvPr/>
        </p:nvSpPr>
        <p:spPr>
          <a:xfrm>
            <a:off x="381000" y="304800"/>
            <a:ext cx="8610600" cy="1938992"/>
          </a:xfrm>
          <a:prstGeom prst="rect">
            <a:avLst/>
          </a:prstGeom>
          <a:noFill/>
        </p:spPr>
        <p:txBody>
          <a:bodyPr wrap="square" rtlCol="0">
            <a:spAutoFit/>
          </a:bodyPr>
          <a:lstStyle/>
          <a:p>
            <a:r>
              <a:rPr lang="en-US" sz="2400" dirty="0">
                <a:latin typeface="+mj-lt"/>
              </a:rPr>
              <a:t>Digression –</a:t>
            </a:r>
          </a:p>
          <a:p>
            <a:endParaRPr lang="en-US" sz="2400" dirty="0">
              <a:latin typeface="+mj-lt"/>
            </a:endParaRPr>
          </a:p>
          <a:p>
            <a:r>
              <a:rPr lang="en-US" sz="2400" dirty="0">
                <a:latin typeface="+mj-lt"/>
              </a:rPr>
              <a:t>From </a:t>
            </a:r>
            <a:r>
              <a:rPr lang="en-US" sz="2400" dirty="0" err="1">
                <a:latin typeface="+mj-lt"/>
              </a:rPr>
              <a:t>Athul</a:t>
            </a:r>
            <a:r>
              <a:rPr lang="en-US" sz="2400" dirty="0">
                <a:latin typeface="+mj-lt"/>
              </a:rPr>
              <a:t> -- </a:t>
            </a:r>
            <a:r>
              <a:rPr lang="en-US" sz="2400" b="0" i="0" dirty="0">
                <a:solidFill>
                  <a:srgbClr val="222222"/>
                </a:solidFill>
                <a:effectLst/>
                <a:latin typeface="Arial" panose="020B0604020202020204" pitchFamily="34" charset="0"/>
              </a:rPr>
              <a:t>What are the conditions for relative angular momentum to be  constant? Does any changes occur if the central of mass reference frame changes</a:t>
            </a:r>
            <a:r>
              <a:rPr lang="en-US" sz="2400" b="0" i="0" dirty="0">
                <a:solidFill>
                  <a:srgbClr val="222222"/>
                </a:solidFill>
                <a:effectLst/>
                <a:latin typeface="+mj-lt"/>
              </a:rPr>
              <a:t>?</a:t>
            </a:r>
            <a:endParaRPr lang="en-US" sz="2400" dirty="0">
              <a:latin typeface="+mj-lt"/>
            </a:endParaRPr>
          </a:p>
        </p:txBody>
      </p:sp>
      <p:graphicFrame>
        <p:nvGraphicFramePr>
          <p:cNvPr id="6" name="Object 5">
            <a:extLst>
              <a:ext uri="{FF2B5EF4-FFF2-40B4-BE49-F238E27FC236}">
                <a16:creationId xmlns:a16="http://schemas.microsoft.com/office/drawing/2014/main" id="{99729C23-AF51-54B8-C944-FCC4652995E6}"/>
              </a:ext>
            </a:extLst>
          </p:cNvPr>
          <p:cNvGraphicFramePr>
            <a:graphicFrameLocks noChangeAspect="1"/>
          </p:cNvGraphicFramePr>
          <p:nvPr>
            <p:extLst>
              <p:ext uri="{D42A27DB-BD31-4B8C-83A1-F6EECF244321}">
                <p14:modId xmlns:p14="http://schemas.microsoft.com/office/powerpoint/2010/main" val="305240186"/>
              </p:ext>
            </p:extLst>
          </p:nvPr>
        </p:nvGraphicFramePr>
        <p:xfrm>
          <a:off x="562168" y="2514600"/>
          <a:ext cx="8469010" cy="3352800"/>
        </p:xfrm>
        <a:graphic>
          <a:graphicData uri="http://schemas.openxmlformats.org/presentationml/2006/ole">
            <mc:AlternateContent xmlns:mc="http://schemas.openxmlformats.org/markup-compatibility/2006">
              <mc:Choice xmlns:v="urn:schemas-microsoft-com:vml" Requires="v">
                <p:oleObj name="Equation" r:id="rId2" imgW="3352680" imgH="1320480" progId="Equation.DSMT4">
                  <p:embed/>
                </p:oleObj>
              </mc:Choice>
              <mc:Fallback>
                <p:oleObj name="Equation" r:id="rId2" imgW="3352680" imgH="1320480" progId="Equation.DSMT4">
                  <p:embed/>
                  <p:pic>
                    <p:nvPicPr>
                      <p:cNvPr id="6" name="Object 5">
                        <a:extLst>
                          <a:ext uri="{FF2B5EF4-FFF2-40B4-BE49-F238E27FC236}">
                            <a16:creationId xmlns:a16="http://schemas.microsoft.com/office/drawing/2014/main" id="{99729C23-AF51-54B8-C944-FCC4652995E6}"/>
                          </a:ext>
                        </a:extLst>
                      </p:cNvPr>
                      <p:cNvPicPr/>
                      <p:nvPr/>
                    </p:nvPicPr>
                    <p:blipFill>
                      <a:blip r:embed="rId3"/>
                      <a:stretch>
                        <a:fillRect/>
                      </a:stretch>
                    </p:blipFill>
                    <p:spPr>
                      <a:xfrm>
                        <a:off x="562168" y="2514600"/>
                        <a:ext cx="8469010" cy="3352800"/>
                      </a:xfrm>
                      <a:prstGeom prst="rect">
                        <a:avLst/>
                      </a:prstGeom>
                    </p:spPr>
                  </p:pic>
                </p:oleObj>
              </mc:Fallback>
            </mc:AlternateContent>
          </a:graphicData>
        </a:graphic>
      </p:graphicFrame>
    </p:spTree>
    <p:extLst>
      <p:ext uri="{BB962C8B-B14F-4D97-AF65-F5344CB8AC3E}">
        <p14:creationId xmlns:p14="http://schemas.microsoft.com/office/powerpoint/2010/main" val="3641629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7269</TotalTime>
  <Words>1188</Words>
  <Application>Microsoft Office PowerPoint</Application>
  <PresentationFormat>On-screen Show (4:3)</PresentationFormat>
  <Paragraphs>215</Paragraphs>
  <Slides>33</Slides>
  <Notes>21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0" baseType="lpstr">
      <vt:lpstr>Arial</vt:lpstr>
      <vt:lpstr>Calibri</vt:lpstr>
      <vt:lpstr>Symbol</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417</cp:revision>
  <cp:lastPrinted>2020-09-01T04:23:48Z</cp:lastPrinted>
  <dcterms:created xsi:type="dcterms:W3CDTF">2012-01-10T18:32:24Z</dcterms:created>
  <dcterms:modified xsi:type="dcterms:W3CDTF">2022-08-29T14:52:17Z</dcterms:modified>
</cp:coreProperties>
</file>