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4"/>
  </p:notesMasterIdLst>
  <p:handoutMasterIdLst>
    <p:handoutMasterId r:id="rId35"/>
  </p:handoutMasterIdLst>
  <p:sldIdLst>
    <p:sldId id="296" r:id="rId3"/>
    <p:sldId id="389" r:id="rId4"/>
    <p:sldId id="490" r:id="rId5"/>
    <p:sldId id="476" r:id="rId6"/>
    <p:sldId id="477" r:id="rId7"/>
    <p:sldId id="478" r:id="rId8"/>
    <p:sldId id="479" r:id="rId9"/>
    <p:sldId id="369" r:id="rId10"/>
    <p:sldId id="488" r:id="rId11"/>
    <p:sldId id="481" r:id="rId12"/>
    <p:sldId id="422" r:id="rId13"/>
    <p:sldId id="453" r:id="rId14"/>
    <p:sldId id="472" r:id="rId15"/>
    <p:sldId id="463" r:id="rId16"/>
    <p:sldId id="437" r:id="rId17"/>
    <p:sldId id="460" r:id="rId18"/>
    <p:sldId id="464" r:id="rId19"/>
    <p:sldId id="445" r:id="rId20"/>
    <p:sldId id="446" r:id="rId21"/>
    <p:sldId id="417" r:id="rId22"/>
    <p:sldId id="418" r:id="rId23"/>
    <p:sldId id="420" r:id="rId24"/>
    <p:sldId id="421" r:id="rId25"/>
    <p:sldId id="423" r:id="rId26"/>
    <p:sldId id="442" r:id="rId27"/>
    <p:sldId id="424" r:id="rId28"/>
    <p:sldId id="425" r:id="rId29"/>
    <p:sldId id="426" r:id="rId30"/>
    <p:sldId id="427" r:id="rId31"/>
    <p:sldId id="491" r:id="rId32"/>
    <p:sldId id="487"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66" d="100"/>
          <a:sy n="66" d="100"/>
        </p:scale>
        <p:origin x="432" y="52"/>
      </p:cViewPr>
      <p:guideLst>
        <p:guide orient="horz" pos="2160"/>
        <p:guide pos="2880"/>
      </p:guideLst>
    </p:cSldViewPr>
  </p:slideViewPr>
  <p:notesTextViewPr>
    <p:cViewPr>
      <p:scale>
        <a:sx n="3" d="2"/>
        <a:sy n="3" d="2"/>
      </p:scale>
      <p:origin x="0" y="0"/>
    </p:cViewPr>
  </p:notesTextViewPr>
  <p:sorterViewPr>
    <p:cViewPr>
      <p:scale>
        <a:sx n="43" d="100"/>
        <a:sy n="43" d="100"/>
      </p:scale>
      <p:origin x="0" y="-9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15009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8/31/2022</a:t>
            </a:r>
          </a:p>
        </p:txBody>
      </p:sp>
      <p:sp>
        <p:nvSpPr>
          <p:cNvPr id="8" name="Footer Placeholder 7"/>
          <p:cNvSpPr>
            <a:spLocks noGrp="1"/>
          </p:cNvSpPr>
          <p:nvPr>
            <p:ph type="ftr" sz="quarter" idx="11"/>
          </p:nvPr>
        </p:nvSpPr>
        <p:spPr/>
        <p:txBody>
          <a:bodyPr/>
          <a:lstStyle/>
          <a:p>
            <a:r>
              <a:rPr lang="en-US"/>
              <a:t>PHY 711  Fall 2022 -- Lecture 5</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8/31/2022</a:t>
            </a:r>
          </a:p>
        </p:txBody>
      </p:sp>
      <p:sp>
        <p:nvSpPr>
          <p:cNvPr id="4" name="Footer Placeholder 3"/>
          <p:cNvSpPr>
            <a:spLocks noGrp="1"/>
          </p:cNvSpPr>
          <p:nvPr>
            <p:ph type="ftr" sz="quarter" idx="11"/>
          </p:nvPr>
        </p:nvSpPr>
        <p:spPr/>
        <p:txBody>
          <a:bodyPr/>
          <a:lstStyle/>
          <a:p>
            <a:r>
              <a:rPr lang="en-US"/>
              <a:t>PHY 711  Fall 2022 -- Lecture 5</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9.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0.bin"/><Relationship Id="rId1" Type="http://schemas.openxmlformats.org/officeDocument/2006/relationships/slideLayout" Target="../slideLayouts/slideLayout12.xml"/><Relationship Id="rId6" Type="http://schemas.openxmlformats.org/officeDocument/2006/relationships/oleObject" Target="../embeddings/oleObject12.bin"/><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0.wmf"/><Relationship Id="rId12" Type="http://schemas.openxmlformats.org/officeDocument/2006/relationships/oleObject" Target="../embeddings/oleObject17.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1.wmf"/><Relationship Id="rId1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1.bin"/><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hyperphysics.phy-astr.gsu.edu/hbase/nuclear/rutsca2.html#c3" TargetMode="External"/><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oleObject" Target="../embeddings/oleObject40.bin"/><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647700" y="457200"/>
            <a:ext cx="7848600" cy="578619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endParaRPr lang="en-US" sz="1200" b="1" dirty="0"/>
          </a:p>
          <a:p>
            <a:pPr algn="ctr"/>
            <a:r>
              <a:rPr lang="en-US" sz="3200" b="1" dirty="0"/>
              <a:t>Notes for Lecture 5</a:t>
            </a:r>
          </a:p>
          <a:p>
            <a:pPr algn="ctr"/>
            <a:endParaRPr lang="en-US" sz="3200" b="1" dirty="0"/>
          </a:p>
          <a:p>
            <a:pPr algn="ctr"/>
            <a:r>
              <a:rPr lang="en-US" sz="2400" b="1" dirty="0"/>
              <a:t>Review of  classical mechanical </a:t>
            </a:r>
          </a:p>
          <a:p>
            <a:pPr algn="ctr"/>
            <a:r>
              <a:rPr lang="en-US" sz="2400" b="1" dirty="0"/>
              <a:t>scattering theory – Chap 1 F&amp;W</a:t>
            </a:r>
          </a:p>
          <a:p>
            <a:pPr algn="ctr"/>
            <a:endParaRPr lang="en-US" sz="2400" b="1" dirty="0"/>
          </a:p>
          <a:p>
            <a:pPr marL="971550" lvl="1" indent="-514350">
              <a:spcBef>
                <a:spcPts val="1200"/>
              </a:spcBef>
              <a:buFont typeface="+mj-lt"/>
              <a:buAutoNum type="arabicPeriod"/>
            </a:pPr>
            <a:r>
              <a:rPr lang="en-US" sz="2400" b="1" dirty="0">
                <a:solidFill>
                  <a:schemeClr val="folHlink"/>
                </a:solidFill>
              </a:rPr>
              <a:t>Some numerical considerations</a:t>
            </a:r>
          </a:p>
          <a:p>
            <a:pPr marL="971550" lvl="1" indent="-514350">
              <a:spcBef>
                <a:spcPts val="1200"/>
              </a:spcBef>
              <a:buFont typeface="+mj-lt"/>
              <a:buAutoNum type="arabicPeriod"/>
            </a:pPr>
            <a:r>
              <a:rPr lang="en-US" sz="2400" b="1" dirty="0">
                <a:solidFill>
                  <a:schemeClr val="folHlink"/>
                </a:solidFill>
              </a:rPr>
              <a:t>Discussion questions</a:t>
            </a:r>
          </a:p>
          <a:p>
            <a:pPr marL="971550" lvl="1" indent="-514350">
              <a:spcBef>
                <a:spcPts val="1200"/>
              </a:spcBef>
              <a:buFont typeface="+mj-lt"/>
              <a:buAutoNum type="arabicPeriod"/>
            </a:pPr>
            <a:r>
              <a:rPr lang="en-US" sz="2400" b="1" dirty="0">
                <a:solidFill>
                  <a:schemeClr val="folHlink"/>
                </a:solidFill>
              </a:rPr>
              <a:t>Review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52400" y="341726"/>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5"/>
          <p:cNvSpPr/>
          <p:nvPr/>
        </p:nvSpPr>
        <p:spPr>
          <a:xfrm rot="13584771">
            <a:off x="4409061" y="179411"/>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602114"/>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D77F300B-A218-43CF-A754-C6689D06DF60}"/>
              </a:ext>
            </a:extLst>
          </p:cNvPr>
          <p:cNvSpPr txBox="1"/>
          <p:nvPr/>
        </p:nvSpPr>
        <p:spPr>
          <a:xfrm>
            <a:off x="457200" y="4761326"/>
            <a:ext cx="8153400" cy="830997"/>
          </a:xfrm>
          <a:prstGeom prst="rect">
            <a:avLst/>
          </a:prstGeom>
          <a:noFill/>
        </p:spPr>
        <p:txBody>
          <a:bodyPr wrap="square" rtlCol="0">
            <a:spAutoFit/>
          </a:bodyPr>
          <a:lstStyle/>
          <a:p>
            <a:r>
              <a:rPr lang="en-US" sz="2400" dirty="0">
                <a:latin typeface="+mj-lt"/>
              </a:rPr>
              <a:t>Note that this diagram implies a repulsive interaction.   How would it look if the interaction was attractive?</a:t>
            </a:r>
          </a:p>
        </p:txBody>
      </p:sp>
    </p:spTree>
    <p:extLst>
      <p:ext uri="{BB962C8B-B14F-4D97-AF65-F5344CB8AC3E}">
        <p14:creationId xmlns:p14="http://schemas.microsoft.com/office/powerpoint/2010/main" val="358241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299484" y="1139179"/>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name="Equation" r:id="rId4" imgW="1777680" imgH="901440" progId="Equation.DSMT4">
                  <p:embed/>
                </p:oleObj>
              </mc:Choice>
              <mc:Fallback>
                <p:oleObj name="Equation" r:id="rId4" imgW="1777680" imgH="901440" progId="Equation.DSMT4">
                  <p:embed/>
                  <p:pic>
                    <p:nvPicPr>
                      <p:cNvPr id="0" name=""/>
                      <p:cNvPicPr/>
                      <p:nvPr/>
                    </p:nvPicPr>
                    <p:blipFill>
                      <a:blip r:embed="rId5"/>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
        <p:nvSpPr>
          <p:cNvPr id="9" name="TextBox 8">
            <a:extLst>
              <a:ext uri="{FF2B5EF4-FFF2-40B4-BE49-F238E27FC236}">
                <a16:creationId xmlns:a16="http://schemas.microsoft.com/office/drawing/2014/main" id="{484FCF9C-827F-4C1D-AF1D-F3CA5EF50CCD}"/>
              </a:ext>
            </a:extLst>
          </p:cNvPr>
          <p:cNvSpPr txBox="1"/>
          <p:nvPr/>
        </p:nvSpPr>
        <p:spPr>
          <a:xfrm>
            <a:off x="228600" y="136525"/>
            <a:ext cx="8153400" cy="461665"/>
          </a:xfrm>
          <a:prstGeom prst="rect">
            <a:avLst/>
          </a:prstGeom>
          <a:noFill/>
        </p:spPr>
        <p:txBody>
          <a:bodyPr wrap="square" rtlCol="0">
            <a:spAutoFit/>
          </a:bodyPr>
          <a:lstStyle/>
          <a:p>
            <a:r>
              <a:rPr lang="en-US" sz="2400" dirty="0">
                <a:latin typeface="+mj-lt"/>
              </a:rPr>
              <a:t>Close up of repulsive interaction</a:t>
            </a:r>
          </a:p>
        </p:txBody>
      </p:sp>
    </p:spTree>
    <p:extLst>
      <p:ext uri="{BB962C8B-B14F-4D97-AF65-F5344CB8AC3E}">
        <p14:creationId xmlns:p14="http://schemas.microsoft.com/office/powerpoint/2010/main" val="349270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name="Equation" r:id="rId2" imgW="2654280" imgH="1333440" progId="Equation.DSMT4">
                  <p:embed/>
                </p:oleObj>
              </mc:Choice>
              <mc:Fallback>
                <p:oleObj name="Equation" r:id="rId2" imgW="2654280" imgH="1333440" progId="Equation.DSMT4">
                  <p:embed/>
                  <p:pic>
                    <p:nvPicPr>
                      <p:cNvPr id="10" name="Object 9"/>
                      <p:cNvPicPr/>
                      <p:nvPr/>
                    </p:nvPicPr>
                    <p:blipFill>
                      <a:blip r:embed="rId3"/>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name="Equation" r:id="rId4" imgW="1244520" imgH="660240" progId="Equation.DSMT4">
                  <p:embed/>
                </p:oleObj>
              </mc:Choice>
              <mc:Fallback>
                <p:oleObj name="Equation" r:id="rId4" imgW="1244520" imgH="660240" progId="Equation.DSMT4">
                  <p:embed/>
                  <p:pic>
                    <p:nvPicPr>
                      <p:cNvPr id="0" name=""/>
                      <p:cNvPicPr/>
                      <p:nvPr/>
                    </p:nvPicPr>
                    <p:blipFill>
                      <a:blip r:embed="rId5"/>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name="Equation" r:id="rId6" imgW="2171520" imgH="507960" progId="Equation.DSMT4">
                  <p:embed/>
                </p:oleObj>
              </mc:Choice>
              <mc:Fallback>
                <p:oleObj name="Equation" r:id="rId6" imgW="2171520" imgH="507960" progId="Equation.DSMT4">
                  <p:embed/>
                  <p:pic>
                    <p:nvPicPr>
                      <p:cNvPr id="0" name=""/>
                      <p:cNvPicPr/>
                      <p:nvPr/>
                    </p:nvPicPr>
                    <p:blipFill>
                      <a:blip r:embed="rId7"/>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name="Equation" r:id="rId8" imgW="787320" imgH="431640" progId="Equation.DSMT4">
                  <p:embed/>
                </p:oleObj>
              </mc:Choice>
              <mc:Fallback>
                <p:oleObj name="Equation" r:id="rId8" imgW="787320" imgH="431640" progId="Equation.DSMT4">
                  <p:embed/>
                  <p:pic>
                    <p:nvPicPr>
                      <p:cNvPr id="0" name=""/>
                      <p:cNvPicPr/>
                      <p:nvPr/>
                    </p:nvPicPr>
                    <p:blipFill>
                      <a:blip r:embed="rId9"/>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name="Equation" r:id="rId10" imgW="3377880" imgH="457200" progId="Equation.DSMT4">
                  <p:embed/>
                </p:oleObj>
              </mc:Choice>
              <mc:Fallback>
                <p:oleObj name="Equation" r:id="rId10" imgW="3377880" imgH="457200" progId="Equation.DSMT4">
                  <p:embed/>
                  <p:pic>
                    <p:nvPicPr>
                      <p:cNvPr id="0" name=""/>
                      <p:cNvPicPr/>
                      <p:nvPr/>
                    </p:nvPicPr>
                    <p:blipFill>
                      <a:blip r:embed="rId11"/>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name="Equation" r:id="rId2" imgW="1460160" imgH="228600" progId="Equation.DSMT4">
                  <p:embed/>
                </p:oleObj>
              </mc:Choice>
              <mc:Fallback>
                <p:oleObj name="Equation" r:id="rId2" imgW="1460160" imgH="228600" progId="Equation.DSMT4">
                  <p:embed/>
                  <p:pic>
                    <p:nvPicPr>
                      <p:cNvPr id="0" name=""/>
                      <p:cNvPicPr/>
                      <p:nvPr/>
                    </p:nvPicPr>
                    <p:blipFill>
                      <a:blip r:embed="rId3"/>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685800" y="5666267"/>
            <a:ext cx="8686800" cy="584775"/>
          </a:xfrm>
          <a:prstGeom prst="rect">
            <a:avLst/>
          </a:prstGeom>
          <a:noFill/>
        </p:spPr>
        <p:txBody>
          <a:bodyPr wrap="square" rtlCol="0">
            <a:spAutoFit/>
          </a:bodyPr>
          <a:lstStyle/>
          <a:p>
            <a:r>
              <a:rPr lang="en-US" sz="3200" dirty="0">
                <a:solidFill>
                  <a:srgbClr val="FF0000"/>
                </a:solidFill>
                <a:latin typeface="+mj-lt"/>
              </a:rPr>
              <a:t>In the following slides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is written </a:t>
            </a:r>
            <a:r>
              <a:rPr lang="en-US" sz="3200" i="1" dirty="0">
                <a:solidFill>
                  <a:srgbClr val="FF0000"/>
                </a:solidFill>
                <a:latin typeface="+mj-lt"/>
              </a:rPr>
              <a:t>E</a:t>
            </a:r>
            <a:r>
              <a:rPr lang="en-US" sz="3200" dirty="0">
                <a:solidFill>
                  <a:srgbClr val="FF0000"/>
                </a:solidFill>
                <a:latin typeface="+mj-lt"/>
              </a:rPr>
              <a:t> </a:t>
            </a:r>
          </a:p>
        </p:txBody>
      </p:sp>
    </p:spTree>
    <p:extLst>
      <p:ext uri="{BB962C8B-B14F-4D97-AF65-F5344CB8AC3E}">
        <p14:creationId xmlns:p14="http://schemas.microsoft.com/office/powerpoint/2010/main" val="297794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824118855"/>
              </p:ext>
            </p:extLst>
          </p:nvPr>
        </p:nvGraphicFramePr>
        <p:xfrm>
          <a:off x="685800" y="292100"/>
          <a:ext cx="5565775" cy="1322388"/>
        </p:xfrm>
        <a:graphic>
          <a:graphicData uri="http://schemas.openxmlformats.org/presentationml/2006/ole">
            <mc:AlternateContent xmlns:mc="http://schemas.openxmlformats.org/markup-compatibility/2006">
              <mc:Choice xmlns:v="urn:schemas-microsoft-com:vml" Requires="v">
                <p:oleObj name="Equation" r:id="rId2" imgW="2831760" imgH="672840" progId="Equation.DSMT4">
                  <p:embed/>
                </p:oleObj>
              </mc:Choice>
              <mc:Fallback>
                <p:oleObj name="Equation" r:id="rId2" imgW="2831760" imgH="672840" progId="Equation.DSMT4">
                  <p:embed/>
                  <p:pic>
                    <p:nvPicPr>
                      <p:cNvPr id="0" name=""/>
                      <p:cNvPicPr/>
                      <p:nvPr/>
                    </p:nvPicPr>
                    <p:blipFill>
                      <a:blip r:embed="rId3"/>
                      <a:stretch>
                        <a:fillRect/>
                      </a:stretch>
                    </p:blipFill>
                    <p:spPr>
                      <a:xfrm>
                        <a:off x="685800" y="292100"/>
                        <a:ext cx="5565775" cy="1322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name="Equation" r:id="rId4" imgW="2819160" imgH="863280" progId="Equation.DSMT4">
                  <p:embed/>
                </p:oleObj>
              </mc:Choice>
              <mc:Fallback>
                <p:oleObj name="Equation" r:id="rId4"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5"/>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0" name=""/>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0" name=""/>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0" name=""/>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0" name=""/>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0" name=""/>
                      <p:cNvPicPr/>
                      <p:nvPr/>
                    </p:nvPicPr>
                    <p:blipFill>
                      <a:blip r:embed="rId15"/>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16</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2"/>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name="Equation" r:id="rId3" imgW="4775040" imgH="672840" progId="Equation.DSMT4">
                  <p:embed/>
                </p:oleObj>
              </mc:Choice>
              <mc:Fallback>
                <p:oleObj name="Equation" r:id="rId3" imgW="4775040" imgH="672840" progId="Equation.DSMT4">
                  <p:embed/>
                  <p:pic>
                    <p:nvPicPr>
                      <p:cNvPr id="24" name="Object 23"/>
                      <p:cNvPicPr/>
                      <p:nvPr/>
                    </p:nvPicPr>
                    <p:blipFill>
                      <a:blip r:embed="rId4"/>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name="Equation" r:id="rId5" imgW="1688760" imgH="457200" progId="Equation.DSMT4">
                  <p:embed/>
                </p:oleObj>
              </mc:Choice>
              <mc:Fallback>
                <p:oleObj name="Equation" r:id="rId5" imgW="1688760" imgH="457200" progId="Equation.DSMT4">
                  <p:embed/>
                  <p:pic>
                    <p:nvPicPr>
                      <p:cNvPr id="26" name="Object 25"/>
                      <p:cNvPicPr/>
                      <p:nvPr/>
                    </p:nvPicPr>
                    <p:blipFill>
                      <a:blip r:embed="rId6"/>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name="Equation" r:id="rId3" imgW="3098520" imgH="1117440" progId="Equation.DSMT4">
                  <p:embed/>
                </p:oleObj>
              </mc:Choice>
              <mc:Fallback>
                <p:oleObj name="Equation" r:id="rId3" imgW="3098520" imgH="1117440" progId="Equation.DSMT4">
                  <p:embed/>
                  <p:pic>
                    <p:nvPicPr>
                      <p:cNvPr id="0" name=""/>
                      <p:cNvPicPr/>
                      <p:nvPr/>
                    </p:nvPicPr>
                    <p:blipFill>
                      <a:blip r:embed="rId4"/>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name="Equation" r:id="rId5" imgW="1358640" imgH="660240" progId="Equation.DSMT4">
                  <p:embed/>
                </p:oleObj>
              </mc:Choice>
              <mc:Fallback>
                <p:oleObj name="Equation" r:id="rId5" imgW="1358640" imgH="660240" progId="Equation.DSMT4">
                  <p:embed/>
                  <p:pic>
                    <p:nvPicPr>
                      <p:cNvPr id="7" name="Object 6"/>
                      <p:cNvPicPr>
                        <a:picLocks noChangeAspect="1" noChangeArrowheads="1"/>
                      </p:cNvPicPr>
                      <p:nvPr/>
                    </p:nvPicPr>
                    <p:blipFill>
                      <a:blip r:embed="rId6"/>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name="Equation" r:id="rId3" imgW="1422360" imgH="215640" progId="Equation.DSMT4">
                  <p:embed/>
                </p:oleObj>
              </mc:Choice>
              <mc:Fallback>
                <p:oleObj name="Equation" r:id="rId3" imgW="1422360" imgH="215640" progId="Equation.DSMT4">
                  <p:embed/>
                  <p:pic>
                    <p:nvPicPr>
                      <p:cNvPr id="0" name=""/>
                      <p:cNvPicPr/>
                      <p:nvPr/>
                    </p:nvPicPr>
                    <p:blipFill>
                      <a:blip r:embed="rId4"/>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name="Equation" r:id="rId5" imgW="1993680" imgH="1320480" progId="Equation.DSMT4">
                  <p:embed/>
                </p:oleObj>
              </mc:Choice>
              <mc:Fallback>
                <p:oleObj name="Equation" r:id="rId5" imgW="1993680" imgH="1320480" progId="Equation.DSMT4">
                  <p:embed/>
                  <p:pic>
                    <p:nvPicPr>
                      <p:cNvPr id="0" name=""/>
                      <p:cNvPicPr/>
                      <p:nvPr/>
                    </p:nvPicPr>
                    <p:blipFill>
                      <a:blip r:embed="rId6"/>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76200" y="22860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DEBE5B-85A0-9AE5-D4EC-72CA298637B7}"/>
              </a:ext>
            </a:extLst>
          </p:cNvPr>
          <p:cNvPicPr>
            <a:picLocks noChangeAspect="1"/>
          </p:cNvPicPr>
          <p:nvPr/>
        </p:nvPicPr>
        <p:blipFill>
          <a:blip r:embed="rId3"/>
          <a:stretch>
            <a:fillRect/>
          </a:stretch>
        </p:blipFill>
        <p:spPr>
          <a:xfrm>
            <a:off x="609600" y="30016"/>
            <a:ext cx="8382000" cy="3093606"/>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name="Equation" r:id="rId3" imgW="5054400" imgH="3784320" progId="Equation.DSMT4">
                  <p:embed/>
                </p:oleObj>
              </mc:Choice>
              <mc:Fallback>
                <p:oleObj name="Equation" r:id="rId3" imgW="5054400" imgH="3784320" progId="Equation.DSMT4">
                  <p:embed/>
                  <p:pic>
                    <p:nvPicPr>
                      <p:cNvPr id="0" name=""/>
                      <p:cNvPicPr>
                        <a:picLocks noChangeAspect="1" noChangeArrowheads="1"/>
                      </p:cNvPicPr>
                      <p:nvPr/>
                    </p:nvPicPr>
                    <p:blipFill>
                      <a:blip r:embed="rId4"/>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name="Equation" r:id="rId3" imgW="3949560" imgH="3365280" progId="Equation.DSMT4">
                  <p:embed/>
                </p:oleObj>
              </mc:Choice>
              <mc:Fallback>
                <p:oleObj name="Equation" r:id="rId3" imgW="3949560" imgH="3365280" progId="Equation.DSMT4">
                  <p:embed/>
                  <p:pic>
                    <p:nvPicPr>
                      <p:cNvPr id="0" name=""/>
                      <p:cNvPicPr>
                        <a:picLocks noChangeAspect="1" noChangeArrowheads="1"/>
                      </p:cNvPicPr>
                      <p:nvPr/>
                    </p:nvPicPr>
                    <p:blipFill>
                      <a:blip r:embed="rId4"/>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name="Equation" r:id="rId3" imgW="4775040" imgH="4800600" progId="Equation.DSMT4">
                  <p:embed/>
                </p:oleObj>
              </mc:Choice>
              <mc:Fallback>
                <p:oleObj name="Equation" r:id="rId3" imgW="4775040" imgH="4800600" progId="Equation.DSMT4">
                  <p:embed/>
                  <p:pic>
                    <p:nvPicPr>
                      <p:cNvPr id="0" name=""/>
                      <p:cNvPicPr>
                        <a:picLocks noChangeAspect="1" noChangeArrowheads="1"/>
                      </p:cNvPicPr>
                      <p:nvPr/>
                    </p:nvPicPr>
                    <p:blipFill>
                      <a:blip r:embed="rId4"/>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name="Equation" r:id="rId3" imgW="1993680" imgH="1600200" progId="Equation.DSMT4">
                  <p:embed/>
                </p:oleObj>
              </mc:Choice>
              <mc:Fallback>
                <p:oleObj name="Equation" r:id="rId3" imgW="1993680" imgH="1600200" progId="Equation.DSMT4">
                  <p:embed/>
                  <p:pic>
                    <p:nvPicPr>
                      <p:cNvPr id="0" name=""/>
                      <p:cNvPicPr>
                        <a:picLocks noChangeAspect="1" noChangeArrowheads="1"/>
                      </p:cNvPicPr>
                      <p:nvPr/>
                    </p:nvPicPr>
                    <p:blipFill>
                      <a:blip r:embed="rId4"/>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95928215"/>
              </p:ext>
            </p:extLst>
          </p:nvPr>
        </p:nvGraphicFramePr>
        <p:xfrm>
          <a:off x="1676400" y="683321"/>
          <a:ext cx="5361967" cy="5605230"/>
        </p:xfrm>
        <a:graphic>
          <a:graphicData uri="http://schemas.openxmlformats.org/presentationml/2006/ole">
            <mc:AlternateContent xmlns:mc="http://schemas.openxmlformats.org/markup-compatibility/2006">
              <mc:Choice xmlns:v="urn:schemas-microsoft-com:vml" Requires="v">
                <p:oleObj name="Equation" r:id="rId3" imgW="3733560" imgH="4038480" progId="Equation.DSMT4">
                  <p:embed/>
                </p:oleObj>
              </mc:Choice>
              <mc:Fallback>
                <p:oleObj name="Equation" r:id="rId3" imgW="3733560" imgH="4038480" progId="Equation.DSMT4">
                  <p:embed/>
                  <p:pic>
                    <p:nvPicPr>
                      <p:cNvPr id="0" name=""/>
                      <p:cNvPicPr>
                        <a:picLocks noChangeAspect="1" noChangeArrowheads="1"/>
                      </p:cNvPicPr>
                      <p:nvPr/>
                    </p:nvPicPr>
                    <p:blipFill>
                      <a:blip r:embed="rId4"/>
                      <a:srcRect/>
                      <a:stretch>
                        <a:fillRect/>
                      </a:stretch>
                    </p:blipFill>
                    <p:spPr bwMode="auto">
                      <a:xfrm>
                        <a:off x="1676400" y="683321"/>
                        <a:ext cx="5361967" cy="560523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EB831F6E-7566-4F90-855F-FF9E94EC2065}"/>
              </a:ext>
            </a:extLst>
          </p:cNvPr>
          <p:cNvSpPr txBox="1"/>
          <p:nvPr/>
        </p:nvSpPr>
        <p:spPr>
          <a:xfrm>
            <a:off x="83507" y="122542"/>
            <a:ext cx="7543800" cy="461665"/>
          </a:xfrm>
          <a:prstGeom prst="rect">
            <a:avLst/>
          </a:prstGeom>
          <a:noFill/>
        </p:spPr>
        <p:txBody>
          <a:bodyPr wrap="square" rtlCol="0">
            <a:spAutoFit/>
          </a:bodyPr>
          <a:lstStyle/>
          <a:p>
            <a:r>
              <a:rPr lang="en-US" sz="2400" dirty="0">
                <a:latin typeface="+mj-lt"/>
              </a:rPr>
              <a:t>General equations for central potential V(r)</a:t>
            </a:r>
          </a:p>
        </p:txBody>
      </p:sp>
    </p:spTree>
    <p:extLst>
      <p:ext uri="{BB962C8B-B14F-4D97-AF65-F5344CB8AC3E}">
        <p14:creationId xmlns:p14="http://schemas.microsoft.com/office/powerpoint/2010/main" val="59662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name="Equation" r:id="rId3" imgW="3797280" imgH="1612800" progId="Equation.DSMT4">
                  <p:embed/>
                </p:oleObj>
              </mc:Choice>
              <mc:Fallback>
                <p:oleObj name="Equation" r:id="rId3" imgW="3797280" imgH="1612800" progId="Equation.DSMT4">
                  <p:embed/>
                  <p:pic>
                    <p:nvPicPr>
                      <p:cNvPr id="0" name=""/>
                      <p:cNvPicPr>
                        <a:picLocks noChangeAspect="1" noChangeArrowheads="1"/>
                      </p:cNvPicPr>
                      <p:nvPr/>
                    </p:nvPicPr>
                    <p:blipFill>
                      <a:blip r:embed="rId4"/>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name="Equation" r:id="rId5" imgW="5689440" imgH="2882880" progId="Equation.DSMT4">
                  <p:embed/>
                </p:oleObj>
              </mc:Choice>
              <mc:Fallback>
                <p:oleObj name="Equation" r:id="rId5" imgW="5689440" imgH="2882880" progId="Equation.DSMT4">
                  <p:embed/>
                  <p:pic>
                    <p:nvPicPr>
                      <p:cNvPr id="0" name=""/>
                      <p:cNvPicPr>
                        <a:picLocks noChangeAspect="1" noChangeArrowheads="1"/>
                      </p:cNvPicPr>
                      <p:nvPr/>
                    </p:nvPicPr>
                    <p:blipFill>
                      <a:blip r:embed="rId6"/>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name="Equation" r:id="rId7" imgW="2006280" imgH="977760" progId="Equation.DSMT4">
                  <p:embed/>
                </p:oleObj>
              </mc:Choice>
              <mc:Fallback>
                <p:oleObj name="Equation" r:id="rId7" imgW="2006280" imgH="977760" progId="Equation.DSMT4">
                  <p:embed/>
                  <p:pic>
                    <p:nvPicPr>
                      <p:cNvPr id="0" name=""/>
                      <p:cNvPicPr>
                        <a:picLocks noChangeAspect="1" noChangeArrowheads="1"/>
                      </p:cNvPicPr>
                      <p:nvPr/>
                    </p:nvPicPr>
                    <p:blipFill>
                      <a:blip r:embed="rId8"/>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name="数式" r:id="rId3" imgW="2019240" imgH="1269720" progId="Equation.3">
                  <p:embed/>
                </p:oleObj>
              </mc:Choice>
              <mc:Fallback>
                <p:oleObj name="数式" r:id="rId3" imgW="2019240" imgH="1269720" progId="Equation.3">
                  <p:embed/>
                  <p:pic>
                    <p:nvPicPr>
                      <p:cNvPr id="0" name=""/>
                      <p:cNvPicPr>
                        <a:picLocks noChangeAspect="1" noChangeArrowheads="1"/>
                      </p:cNvPicPr>
                      <p:nvPr/>
                    </p:nvPicPr>
                    <p:blipFill>
                      <a:blip r:embed="rId4"/>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pic>
        <p:nvPicPr>
          <p:cNvPr id="5" name="Picture 2" descr="http://hyperphysics.phy-astr.gsu.edu/hbase/nuclear/imgnuc/geigm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name="数式" r:id="rId4" imgW="2095200" imgH="634680" progId="Equation.3">
                  <p:embed/>
                </p:oleObj>
              </mc:Choice>
              <mc:Fallback>
                <p:oleObj name="数式" r:id="rId4" imgW="2095200" imgH="634680" progId="Equation.3">
                  <p:embed/>
                  <p:pic>
                    <p:nvPicPr>
                      <p:cNvPr id="0" name=""/>
                      <p:cNvPicPr>
                        <a:picLocks noChangeAspect="1" noChangeArrowheads="1"/>
                      </p:cNvPicPr>
                      <p:nvPr/>
                    </p:nvPicPr>
                    <p:blipFill>
                      <a:blip r:embed="rId5"/>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6"/>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name="Equation" r:id="rId3" imgW="2323800" imgH="647640" progId="Equation.DSMT4">
                  <p:embed/>
                </p:oleObj>
              </mc:Choice>
              <mc:Fallback>
                <p:oleObj name="Equation" r:id="rId3" imgW="2323800" imgH="647640" progId="Equation.DSMT4">
                  <p:embed/>
                  <p:pic>
                    <p:nvPicPr>
                      <p:cNvPr id="0" name=""/>
                      <p:cNvPicPr>
                        <a:picLocks noChangeAspect="1" noChangeArrowheads="1"/>
                      </p:cNvPicPr>
                      <p:nvPr/>
                    </p:nvPicPr>
                    <p:blipFill>
                      <a:blip r:embed="rId4"/>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name="Equation" r:id="rId5" imgW="1447560" imgH="660240" progId="Equation.DSMT4">
                  <p:embed/>
                </p:oleObj>
              </mc:Choice>
              <mc:Fallback>
                <p:oleObj name="Equation" r:id="rId5" imgW="1447560" imgH="660240" progId="Equation.DSMT4">
                  <p:embed/>
                  <p:pic>
                    <p:nvPicPr>
                      <p:cNvPr id="6" name="Object 5"/>
                      <p:cNvPicPr>
                        <a:picLocks noChangeAspect="1" noChangeArrowheads="1"/>
                      </p:cNvPicPr>
                      <p:nvPr/>
                    </p:nvPicPr>
                    <p:blipFill>
                      <a:blip r:embed="rId6"/>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7A1FF516-DB96-4FFE-867D-B0D56B793F03}"/>
              </a:ext>
            </a:extLst>
          </p:cNvPr>
          <p:cNvSpPr txBox="1"/>
          <p:nvPr/>
        </p:nvSpPr>
        <p:spPr>
          <a:xfrm>
            <a:off x="5638800" y="1066800"/>
            <a:ext cx="2209800" cy="461665"/>
          </a:xfrm>
          <a:prstGeom prst="rect">
            <a:avLst/>
          </a:prstGeom>
          <a:noFill/>
        </p:spPr>
        <p:txBody>
          <a:bodyPr wrap="square" rtlCol="0">
            <a:spAutoFit/>
          </a:bodyPr>
          <a:lstStyle/>
          <a:p>
            <a:r>
              <a:rPr lang="en-US" sz="2400" dirty="0">
                <a:latin typeface="+mj-lt"/>
              </a:rPr>
              <a:t>(in SI units)</a:t>
            </a:r>
          </a:p>
        </p:txBody>
      </p:sp>
    </p:spTree>
    <p:extLst>
      <p:ext uri="{BB962C8B-B14F-4D97-AF65-F5344CB8AC3E}">
        <p14:creationId xmlns:p14="http://schemas.microsoft.com/office/powerpoint/2010/main" val="33365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C89D6-FC0E-1352-ADEE-322691179736}"/>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164CE43-0A5C-373E-ABF3-A25947B4BDE2}"/>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96085487-BBB2-5119-1C67-63274B24488F}"/>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7" name="Picture 6" descr="Text, letter&#10;&#10;Description automatically generated">
            <a:extLst>
              <a:ext uri="{FF2B5EF4-FFF2-40B4-BE49-F238E27FC236}">
                <a16:creationId xmlns:a16="http://schemas.microsoft.com/office/drawing/2014/main" id="{1CA6D127-FC0F-B20E-8F8C-25577A72B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29" y="1244487"/>
            <a:ext cx="7626742" cy="4369025"/>
          </a:xfrm>
          <a:prstGeom prst="rect">
            <a:avLst/>
          </a:prstGeom>
        </p:spPr>
      </p:pic>
    </p:spTree>
    <p:extLst>
      <p:ext uri="{BB962C8B-B14F-4D97-AF65-F5344CB8AC3E}">
        <p14:creationId xmlns:p14="http://schemas.microsoft.com/office/powerpoint/2010/main" val="2991602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FF6BB-2CEE-0A0B-460F-65491964AF17}"/>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DF48274-9BF4-FB2F-5D4F-DE791DAE4607}"/>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F86113B9-8960-E99C-3EDE-2B7F71D51240}"/>
              </a:ext>
            </a:extLst>
          </p:cNvPr>
          <p:cNvSpPr>
            <a:spLocks noGrp="1"/>
          </p:cNvSpPr>
          <p:nvPr>
            <p:ph type="sldNum" sz="quarter" idx="12"/>
          </p:nvPr>
        </p:nvSpPr>
        <p:spPr/>
        <p:txBody>
          <a:bodyPr/>
          <a:lstStyle/>
          <a:p>
            <a:fld id="{CE368B07-CEBF-4C80-90AF-53B34FA04CF3}" type="slidenum">
              <a:rPr lang="en-US" smtClean="0"/>
              <a:t>30</a:t>
            </a:fld>
            <a:endParaRPr lang="en-US"/>
          </a:p>
        </p:txBody>
      </p:sp>
      <p:graphicFrame>
        <p:nvGraphicFramePr>
          <p:cNvPr id="5" name="Object 4">
            <a:extLst>
              <a:ext uri="{FF2B5EF4-FFF2-40B4-BE49-F238E27FC236}">
                <a16:creationId xmlns:a16="http://schemas.microsoft.com/office/drawing/2014/main" id="{2DA08CD5-5BF2-A9CE-83AD-9A71A538F558}"/>
              </a:ext>
            </a:extLst>
          </p:cNvPr>
          <p:cNvGraphicFramePr>
            <a:graphicFrameLocks noChangeAspect="1"/>
          </p:cNvGraphicFramePr>
          <p:nvPr>
            <p:extLst>
              <p:ext uri="{D42A27DB-BD31-4B8C-83A1-F6EECF244321}">
                <p14:modId xmlns:p14="http://schemas.microsoft.com/office/powerpoint/2010/main" val="3467339968"/>
              </p:ext>
            </p:extLst>
          </p:nvPr>
        </p:nvGraphicFramePr>
        <p:xfrm>
          <a:off x="769143" y="750700"/>
          <a:ext cx="6802437" cy="5192900"/>
        </p:xfrm>
        <a:graphic>
          <a:graphicData uri="http://schemas.openxmlformats.org/presentationml/2006/ole">
            <mc:AlternateContent xmlns:mc="http://schemas.openxmlformats.org/markup-compatibility/2006">
              <mc:Choice xmlns:v="urn:schemas-microsoft-com:vml" Requires="v">
                <p:oleObj name="Equation" r:id="rId2" imgW="4292280" imgH="3390840" progId="Equation.DSMT4">
                  <p:embed/>
                </p:oleObj>
              </mc:Choice>
              <mc:Fallback>
                <p:oleObj name="Equation" r:id="rId2" imgW="4292280" imgH="3390840" progId="Equation.DSMT4">
                  <p:embed/>
                  <p:pic>
                    <p:nvPicPr>
                      <p:cNvPr id="5" name="Object 4"/>
                      <p:cNvPicPr>
                        <a:picLocks noChangeAspect="1" noChangeArrowheads="1"/>
                      </p:cNvPicPr>
                      <p:nvPr/>
                    </p:nvPicPr>
                    <p:blipFill>
                      <a:blip r:embed="rId3"/>
                      <a:srcRect/>
                      <a:stretch>
                        <a:fillRect/>
                      </a:stretch>
                    </p:blipFill>
                    <p:spPr bwMode="auto">
                      <a:xfrm>
                        <a:off x="769143" y="750700"/>
                        <a:ext cx="6802437" cy="51929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7264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endParaRPr lang="en-US" dirty="0"/>
          </a:p>
        </p:txBody>
      </p:sp>
      <p:sp>
        <p:nvSpPr>
          <p:cNvPr id="3" name="Footer Placeholder 2"/>
          <p:cNvSpPr>
            <a:spLocks noGrp="1"/>
          </p:cNvSpPr>
          <p:nvPr>
            <p:ph type="ftr" sz="quarter" idx="11"/>
          </p:nvPr>
        </p:nvSpPr>
        <p:spPr/>
        <p:txBody>
          <a:bodyPr/>
          <a:lstStyle/>
          <a:p>
            <a:r>
              <a:rPr lang="en-US"/>
              <a:t>PHY 711  Fall 2022 --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419595" y="307688"/>
            <a:ext cx="8923337" cy="1200329"/>
          </a:xfrm>
          <a:prstGeom prst="rect">
            <a:avLst/>
          </a:prstGeom>
          <a:noFill/>
        </p:spPr>
        <p:txBody>
          <a:bodyPr wrap="square" rtlCol="0">
            <a:spAutoFit/>
          </a:bodyPr>
          <a:lstStyle/>
          <a:p>
            <a:r>
              <a:rPr lang="en-US" sz="2400" b="1" dirty="0">
                <a:latin typeface="+mj-lt"/>
              </a:rPr>
              <a:t>Transformation between lab and center of mass results:</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10" name="Object 9">
                        <a:extLst>
                          <a:ext uri="{FF2B5EF4-FFF2-40B4-BE49-F238E27FC236}">
                            <a16:creationId xmlns:a16="http://schemas.microsoft.com/office/drawing/2014/main" id="{00EA0BC3-7CCF-4545-8857-9579E548C2D5}"/>
                          </a:ext>
                        </a:extLst>
                      </p:cNvPr>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12" name="Object 11">
                        <a:extLst>
                          <a:ext uri="{FF2B5EF4-FFF2-40B4-BE49-F238E27FC236}">
                            <a16:creationId xmlns:a16="http://schemas.microsoft.com/office/drawing/2014/main" id="{56587C66-F511-442D-A85E-64E96AD27152}"/>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5E458-05E6-41A4-A5AD-93B999F960D4}"/>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54FE94E-FA7A-472E-87AD-CC64BAD661E7}"/>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07C7213-C77D-446F-913C-E36E42A862B2}"/>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CF4C7E84-1060-4319-A39E-2004189F3368}"/>
              </a:ext>
            </a:extLst>
          </p:cNvPr>
          <p:cNvSpPr txBox="1"/>
          <p:nvPr/>
        </p:nvSpPr>
        <p:spPr>
          <a:xfrm>
            <a:off x="457200" y="228600"/>
            <a:ext cx="7924800" cy="3785652"/>
          </a:xfrm>
          <a:prstGeom prst="rect">
            <a:avLst/>
          </a:prstGeom>
          <a:noFill/>
        </p:spPr>
        <p:txBody>
          <a:bodyPr wrap="square" rtlCol="0">
            <a:spAutoFit/>
          </a:bodyPr>
          <a:lstStyle/>
          <a:p>
            <a:r>
              <a:rPr lang="en-US" sz="2400" dirty="0">
                <a:latin typeface="+mj-lt"/>
              </a:rPr>
              <a:t>Comments on numerical evaluations</a:t>
            </a:r>
          </a:p>
          <a:p>
            <a:endParaRPr lang="en-US" sz="2400" dirty="0">
              <a:latin typeface="+mj-lt"/>
            </a:endParaRPr>
          </a:p>
          <a:p>
            <a:pPr marL="342900" indent="-342900">
              <a:buFont typeface="Arial" panose="020B0604020202020204" pitchFamily="34" charset="0"/>
              <a:buChar char="•"/>
            </a:pPr>
            <a:r>
              <a:rPr lang="en-US" sz="2400" dirty="0">
                <a:latin typeface="+mj-lt"/>
              </a:rPr>
              <a:t>Fetter and </a:t>
            </a:r>
            <a:r>
              <a:rPr lang="en-US" sz="2400" dirty="0" err="1">
                <a:latin typeface="+mj-lt"/>
              </a:rPr>
              <a:t>Walecka</a:t>
            </a:r>
            <a:r>
              <a:rPr lang="en-US" sz="2400" dirty="0">
                <a:latin typeface="+mj-lt"/>
              </a:rPr>
              <a:t> like many older textbooks use </a:t>
            </a:r>
            <a:r>
              <a:rPr lang="en-US" sz="2400" dirty="0" err="1">
                <a:latin typeface="+mj-lt"/>
              </a:rPr>
              <a:t>cgs</a:t>
            </a:r>
            <a:r>
              <a:rPr lang="en-US" sz="2400" dirty="0">
                <a:latin typeface="+mj-lt"/>
              </a:rPr>
              <a:t> Gaussian units  (centimeters, grams, seconds  plus miscellaneous factors of 4</a:t>
            </a:r>
            <a:r>
              <a:rPr lang="en-US" sz="2400" dirty="0">
                <a:latin typeface="Symbol" panose="05050102010706020507" pitchFamily="18" charset="2"/>
              </a:rPr>
              <a:t>p</a:t>
            </a:r>
            <a:r>
              <a:rPr lang="en-US" sz="2400" dirty="0">
                <a:latin typeface="+mj-lt"/>
              </a:rPr>
              <a:t>) while “modern” texts use SI units (meters, kilograms, seconds plus other miscellaneous factors of </a:t>
            </a:r>
            <a:r>
              <a:rPr lang="en-US" sz="2400" dirty="0"/>
              <a:t>4</a:t>
            </a:r>
            <a:r>
              <a:rPr lang="en-US" sz="2400" dirty="0">
                <a:latin typeface="Symbol" panose="05050102010706020507" pitchFamily="18" charset="2"/>
              </a:rPr>
              <a:t>pe</a:t>
            </a:r>
            <a:r>
              <a:rPr lang="en-US" sz="2400" baseline="-25000" dirty="0"/>
              <a:t>0</a:t>
            </a:r>
            <a:r>
              <a:rPr lang="en-US" sz="2400" dirty="0"/>
              <a:t>)</a:t>
            </a:r>
          </a:p>
          <a:p>
            <a:pPr algn="ctr"/>
            <a:endParaRPr lang="en-US" sz="2400" dirty="0">
              <a:latin typeface="+mj-lt"/>
            </a:endParaRPr>
          </a:p>
          <a:p>
            <a:pPr algn="ctr"/>
            <a:r>
              <a:rPr lang="en-US" sz="2400" dirty="0">
                <a:latin typeface="+mj-lt"/>
              </a:rPr>
              <a:t>Coulomb force between </a:t>
            </a:r>
            <a:r>
              <a:rPr lang="en-US" sz="2400" i="1" dirty="0">
                <a:latin typeface="+mj-lt"/>
              </a:rPr>
              <a:t>ze</a:t>
            </a:r>
            <a:r>
              <a:rPr lang="en-US" sz="2400" dirty="0">
                <a:latin typeface="+mj-lt"/>
              </a:rPr>
              <a:t> and </a:t>
            </a:r>
            <a:r>
              <a:rPr lang="en-US" sz="2400" i="1" dirty="0">
                <a:latin typeface="+mj-lt"/>
              </a:rPr>
              <a:t>Ze</a:t>
            </a:r>
            <a:r>
              <a:rPr lang="en-US" sz="2400" dirty="0">
                <a:latin typeface="+mj-lt"/>
              </a:rPr>
              <a:t> at separation </a:t>
            </a:r>
            <a:r>
              <a:rPr lang="en-US" sz="2400" b="1" dirty="0">
                <a:latin typeface="+mj-lt"/>
              </a:rPr>
              <a:t>r</a:t>
            </a:r>
            <a:r>
              <a:rPr lang="en-US" sz="2400" dirty="0">
                <a:latin typeface="+mj-lt"/>
              </a:rPr>
              <a:t>:</a:t>
            </a:r>
          </a:p>
          <a:p>
            <a:endParaRPr lang="en-US" sz="2400" dirty="0">
              <a:latin typeface="+mj-lt"/>
            </a:endParaRPr>
          </a:p>
        </p:txBody>
      </p:sp>
      <p:graphicFrame>
        <p:nvGraphicFramePr>
          <p:cNvPr id="6" name="Object 5">
            <a:extLst>
              <a:ext uri="{FF2B5EF4-FFF2-40B4-BE49-F238E27FC236}">
                <a16:creationId xmlns:a16="http://schemas.microsoft.com/office/drawing/2014/main" id="{51BE872C-5740-4F96-A536-2A89CA98F203}"/>
              </a:ext>
            </a:extLst>
          </p:cNvPr>
          <p:cNvGraphicFramePr>
            <a:graphicFrameLocks noChangeAspect="1"/>
          </p:cNvGraphicFramePr>
          <p:nvPr>
            <p:extLst>
              <p:ext uri="{D42A27DB-BD31-4B8C-83A1-F6EECF244321}">
                <p14:modId xmlns:p14="http://schemas.microsoft.com/office/powerpoint/2010/main" val="4003444654"/>
              </p:ext>
            </p:extLst>
          </p:nvPr>
        </p:nvGraphicFramePr>
        <p:xfrm>
          <a:off x="381000" y="3996996"/>
          <a:ext cx="3703690" cy="1991231"/>
        </p:xfrm>
        <a:graphic>
          <a:graphicData uri="http://schemas.openxmlformats.org/presentationml/2006/ole">
            <mc:AlternateContent xmlns:mc="http://schemas.openxmlformats.org/markup-compatibility/2006">
              <mc:Choice xmlns:v="urn:schemas-microsoft-com:vml" Requires="v">
                <p:oleObj name="Equation" r:id="rId2" imgW="1180800" imgH="634680" progId="Equation.DSMT4">
                  <p:embed/>
                </p:oleObj>
              </mc:Choice>
              <mc:Fallback>
                <p:oleObj name="Equation" r:id="rId2" imgW="1180800" imgH="634680" progId="Equation.DSMT4">
                  <p:embed/>
                  <p:pic>
                    <p:nvPicPr>
                      <p:cNvPr id="0" name=""/>
                      <p:cNvPicPr/>
                      <p:nvPr/>
                    </p:nvPicPr>
                    <p:blipFill>
                      <a:blip r:embed="rId3"/>
                      <a:stretch>
                        <a:fillRect/>
                      </a:stretch>
                    </p:blipFill>
                    <p:spPr>
                      <a:xfrm>
                        <a:off x="381000" y="3996996"/>
                        <a:ext cx="3703690" cy="199123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C25837-F674-424D-9B5D-6DAE68371C58}"/>
              </a:ext>
            </a:extLst>
          </p:cNvPr>
          <p:cNvGraphicFramePr>
            <a:graphicFrameLocks noChangeAspect="1"/>
          </p:cNvGraphicFramePr>
          <p:nvPr>
            <p:extLst>
              <p:ext uri="{D42A27DB-BD31-4B8C-83A1-F6EECF244321}">
                <p14:modId xmlns:p14="http://schemas.microsoft.com/office/powerpoint/2010/main" val="3218971365"/>
              </p:ext>
            </p:extLst>
          </p:nvPr>
        </p:nvGraphicFramePr>
        <p:xfrm>
          <a:off x="5418295" y="4069600"/>
          <a:ext cx="3238688" cy="2093298"/>
        </p:xfrm>
        <a:graphic>
          <a:graphicData uri="http://schemas.openxmlformats.org/presentationml/2006/ole">
            <mc:AlternateContent xmlns:mc="http://schemas.openxmlformats.org/markup-compatibility/2006">
              <mc:Choice xmlns:v="urn:schemas-microsoft-com:vml" Requires="v">
                <p:oleObj name="Equation" r:id="rId4" imgW="1041120" imgH="672840" progId="Equation.DSMT4">
                  <p:embed/>
                </p:oleObj>
              </mc:Choice>
              <mc:Fallback>
                <p:oleObj name="Equation" r:id="rId4" imgW="1041120" imgH="672840" progId="Equation.DSMT4">
                  <p:embed/>
                  <p:pic>
                    <p:nvPicPr>
                      <p:cNvPr id="0" name=""/>
                      <p:cNvPicPr/>
                      <p:nvPr/>
                    </p:nvPicPr>
                    <p:blipFill>
                      <a:blip r:embed="rId5"/>
                      <a:stretch>
                        <a:fillRect/>
                      </a:stretch>
                    </p:blipFill>
                    <p:spPr>
                      <a:xfrm>
                        <a:off x="5418295" y="4069600"/>
                        <a:ext cx="3238688" cy="2093298"/>
                      </a:xfrm>
                      <a:prstGeom prst="rect">
                        <a:avLst/>
                      </a:prstGeom>
                    </p:spPr>
                  </p:pic>
                </p:oleObj>
              </mc:Fallback>
            </mc:AlternateContent>
          </a:graphicData>
        </a:graphic>
      </p:graphicFrame>
    </p:spTree>
    <p:extLst>
      <p:ext uri="{BB962C8B-B14F-4D97-AF65-F5344CB8AC3E}">
        <p14:creationId xmlns:p14="http://schemas.microsoft.com/office/powerpoint/2010/main" val="296034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5BE03-3FBB-4D67-99B3-E43E2E69D65B}"/>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E8E4A744-8471-4F71-9330-4A368088E174}"/>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782F7676-97A6-43B6-B360-77AAE916F536}"/>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6" name="TextBox 5">
            <a:extLst>
              <a:ext uri="{FF2B5EF4-FFF2-40B4-BE49-F238E27FC236}">
                <a16:creationId xmlns:a16="http://schemas.microsoft.com/office/drawing/2014/main" id="{0C102948-7CC7-4295-A907-27EEB26F1F9D}"/>
              </a:ext>
            </a:extLst>
          </p:cNvPr>
          <p:cNvSpPr txBox="1"/>
          <p:nvPr/>
        </p:nvSpPr>
        <p:spPr>
          <a:xfrm>
            <a:off x="457200" y="228600"/>
            <a:ext cx="7924800" cy="4524315"/>
          </a:xfrm>
          <a:prstGeom prst="rect">
            <a:avLst/>
          </a:prstGeom>
          <a:noFill/>
        </p:spPr>
        <p:txBody>
          <a:bodyPr wrap="square" rtlCol="0">
            <a:spAutoFit/>
          </a:bodyPr>
          <a:lstStyle/>
          <a:p>
            <a:r>
              <a:rPr lang="en-US" sz="2400" dirty="0">
                <a:latin typeface="+mj-lt"/>
              </a:rPr>
              <a:t>Comments on numerical evaluations -- continued</a:t>
            </a:r>
          </a:p>
          <a:p>
            <a:endParaRPr lang="en-US" sz="2400" dirty="0">
              <a:latin typeface="+mj-lt"/>
            </a:endParaRPr>
          </a:p>
          <a:p>
            <a:pPr marL="342900" indent="-342900">
              <a:buFont typeface="Arial" panose="020B0604020202020204" pitchFamily="34" charset="0"/>
              <a:buChar char="•"/>
            </a:pPr>
            <a:r>
              <a:rPr lang="en-US" sz="2400" dirty="0">
                <a:latin typeface="+mj-lt"/>
              </a:rPr>
              <a:t>MeV is a convenient unit of energy related to SI unit of Joules</a:t>
            </a:r>
          </a:p>
          <a:p>
            <a:pPr lvl="1"/>
            <a:endParaRPr lang="en-US" sz="2400" dirty="0">
              <a:latin typeface="+mj-lt"/>
            </a:endParaRPr>
          </a:p>
          <a:p>
            <a:pPr lvl="1"/>
            <a:r>
              <a:rPr lang="en-US" sz="2400" dirty="0">
                <a:latin typeface="+mj-lt"/>
              </a:rPr>
              <a:t>1 eV=1.602176634x10</a:t>
            </a:r>
            <a:r>
              <a:rPr lang="en-US" sz="2400" baseline="30000" dirty="0">
                <a:latin typeface="+mj-lt"/>
              </a:rPr>
              <a:t>-19</a:t>
            </a:r>
            <a:r>
              <a:rPr lang="en-US" sz="2400" dirty="0">
                <a:latin typeface="+mj-lt"/>
              </a:rPr>
              <a:t> J</a:t>
            </a:r>
          </a:p>
          <a:p>
            <a:pPr lvl="1"/>
            <a:r>
              <a:rPr lang="en-US" sz="2400" dirty="0">
                <a:latin typeface="+mj-lt"/>
              </a:rPr>
              <a:t>1 MeV=</a:t>
            </a:r>
            <a:r>
              <a:rPr lang="en-US" sz="2400" dirty="0"/>
              <a:t> 10</a:t>
            </a:r>
            <a:r>
              <a:rPr lang="en-US" sz="2400" baseline="30000" dirty="0"/>
              <a:t>6</a:t>
            </a:r>
            <a:r>
              <a:rPr lang="en-US" sz="2400" dirty="0"/>
              <a:t> eV=1.602176634x10</a:t>
            </a:r>
            <a:r>
              <a:rPr lang="en-US" sz="2400" baseline="30000" dirty="0"/>
              <a:t>-13</a:t>
            </a:r>
            <a:r>
              <a:rPr lang="en-US" sz="2400" dirty="0"/>
              <a:t> J</a:t>
            </a:r>
          </a:p>
          <a:p>
            <a:pPr lvl="1"/>
            <a:endParaRPr lang="en-US" sz="2400" dirty="0">
              <a:latin typeface="+mj-lt"/>
            </a:endParaRPr>
          </a:p>
          <a:p>
            <a:pPr marL="342900" indent="-342900">
              <a:buFont typeface="Arial" panose="020B0604020202020204" pitchFamily="34" charset="0"/>
              <a:buChar char="•"/>
            </a:pPr>
            <a:r>
              <a:rPr lang="en-US" sz="2400" dirty="0">
                <a:latin typeface="+mj-lt"/>
              </a:rPr>
              <a:t>More generally a reliable source for fundamental constants is available at the NIST website </a:t>
            </a:r>
            <a:r>
              <a:rPr lang="en-US" sz="2400" dirty="0">
                <a:latin typeface="+mj-lt"/>
                <a:hlinkClick r:id="rId2"/>
              </a:rPr>
              <a:t>https://physics.nist.gov/cuu/Constants/index.html</a:t>
            </a:r>
            <a:endParaRPr lang="en-US" sz="2400" dirty="0">
              <a:latin typeface="+mj-lt"/>
            </a:endParaRPr>
          </a:p>
          <a:p>
            <a:endParaRPr lang="en-US" sz="2400" dirty="0">
              <a:latin typeface="+mj-lt"/>
            </a:endParaRPr>
          </a:p>
        </p:txBody>
      </p:sp>
      <p:sp>
        <p:nvSpPr>
          <p:cNvPr id="7" name="Rectangle 1">
            <a:extLst>
              <a:ext uri="{FF2B5EF4-FFF2-40B4-BE49-F238E27FC236}">
                <a16:creationId xmlns:a16="http://schemas.microsoft.com/office/drawing/2014/main" id="{E685DADA-EB0A-49D9-8D29-DF16E09B2F73}"/>
              </a:ext>
            </a:extLst>
          </p:cNvPr>
          <p:cNvSpPr>
            <a:spLocks noChangeArrowheads="1"/>
          </p:cNvSpPr>
          <p:nvPr/>
        </p:nvSpPr>
        <p:spPr bwMode="auto">
          <a:xfrm>
            <a:off x="0" y="-12311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Unicode MS"/>
              </a:rPr>
              <a:t> </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80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E062B-77DE-44DB-8679-8331DECEE680}"/>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FC6A0263-9E32-4F45-818E-0ECC21DCB48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1B562440-991D-4CDB-8BD5-616248877D0A}"/>
              </a:ext>
            </a:extLst>
          </p:cNvPr>
          <p:cNvSpPr>
            <a:spLocks noGrp="1"/>
          </p:cNvSpPr>
          <p:nvPr>
            <p:ph type="sldNum" sz="quarter" idx="12"/>
          </p:nvPr>
        </p:nvSpPr>
        <p:spPr/>
        <p:txBody>
          <a:bodyPr/>
          <a:lstStyle/>
          <a:p>
            <a:fld id="{CE368B07-CEBF-4C80-90AF-53B34FA04CF3}" type="slidenum">
              <a:rPr lang="en-US" smtClean="0"/>
              <a:t>6</a:t>
            </a:fld>
            <a:endParaRPr lang="en-US"/>
          </a:p>
        </p:txBody>
      </p:sp>
      <p:pic>
        <p:nvPicPr>
          <p:cNvPr id="5" name="Picture 4">
            <a:extLst>
              <a:ext uri="{FF2B5EF4-FFF2-40B4-BE49-F238E27FC236}">
                <a16:creationId xmlns:a16="http://schemas.microsoft.com/office/drawing/2014/main" id="{06882540-E2EE-453F-AE08-6685CF3DDA33}"/>
              </a:ext>
            </a:extLst>
          </p:cNvPr>
          <p:cNvPicPr>
            <a:picLocks noChangeAspect="1"/>
          </p:cNvPicPr>
          <p:nvPr/>
        </p:nvPicPr>
        <p:blipFill>
          <a:blip r:embed="rId2"/>
          <a:stretch>
            <a:fillRect/>
          </a:stretch>
        </p:blipFill>
        <p:spPr>
          <a:xfrm>
            <a:off x="0" y="304800"/>
            <a:ext cx="9144000" cy="5896516"/>
          </a:xfrm>
          <a:prstGeom prst="rect">
            <a:avLst/>
          </a:prstGeom>
        </p:spPr>
      </p:pic>
    </p:spTree>
    <p:extLst>
      <p:ext uri="{BB962C8B-B14F-4D97-AF65-F5344CB8AC3E}">
        <p14:creationId xmlns:p14="http://schemas.microsoft.com/office/powerpoint/2010/main" val="278995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48481-7AE7-4B76-9968-680B3BBCCD5A}"/>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F4E1F2E-997B-4945-8916-2F562FB2481D}"/>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5AFB05DE-451A-46E2-ABAA-8FBF82B682CF}"/>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33D9347C-2FDB-43C0-85B0-C9BFBE98BA40}"/>
              </a:ext>
            </a:extLst>
          </p:cNvPr>
          <p:cNvSpPr txBox="1"/>
          <p:nvPr/>
        </p:nvSpPr>
        <p:spPr>
          <a:xfrm>
            <a:off x="457200" y="457200"/>
            <a:ext cx="8229600" cy="1569660"/>
          </a:xfrm>
          <a:prstGeom prst="rect">
            <a:avLst/>
          </a:prstGeom>
          <a:noFill/>
        </p:spPr>
        <p:txBody>
          <a:bodyPr wrap="square" rtlCol="0">
            <a:spAutoFit/>
          </a:bodyPr>
          <a:lstStyle/>
          <a:p>
            <a:r>
              <a:rPr lang="en-US" sz="2400" dirty="0">
                <a:latin typeface="+mj-lt"/>
              </a:rPr>
              <a:t>What constants will you need to know?</a:t>
            </a:r>
          </a:p>
          <a:p>
            <a:endParaRPr lang="en-US" sz="2400" dirty="0">
              <a:latin typeface="+mj-lt"/>
            </a:endParaRPr>
          </a:p>
          <a:p>
            <a:endParaRPr lang="en-US" sz="2400" dirty="0">
              <a:latin typeface="+mj-lt"/>
            </a:endParaRPr>
          </a:p>
          <a:p>
            <a:r>
              <a:rPr lang="en-US" sz="2400" dirty="0">
                <a:latin typeface="+mj-lt"/>
              </a:rPr>
              <a:t>What units will your answer have?</a:t>
            </a:r>
          </a:p>
        </p:txBody>
      </p:sp>
    </p:spTree>
    <p:extLst>
      <p:ext uri="{BB962C8B-B14F-4D97-AF65-F5344CB8AC3E}">
        <p14:creationId xmlns:p14="http://schemas.microsoft.com/office/powerpoint/2010/main" val="241757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054CB-1EF7-44AE-ADC6-30F2F7FF5FC1}"/>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5EC91CF3-AAAB-48AA-9318-A6712EBDEB0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CD8896D-D8BE-4DD6-B8A1-5F70BEB62645}"/>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98F0E5BC-9994-4DB5-8185-49D42B6006AC}"/>
              </a:ext>
            </a:extLst>
          </p:cNvPr>
          <p:cNvSpPr txBox="1"/>
          <p:nvPr/>
        </p:nvSpPr>
        <p:spPr>
          <a:xfrm>
            <a:off x="381000" y="304800"/>
            <a:ext cx="7848600" cy="1754326"/>
          </a:xfrm>
          <a:prstGeom prst="rect">
            <a:avLst/>
          </a:prstGeom>
          <a:noFill/>
        </p:spPr>
        <p:txBody>
          <a:bodyPr wrap="square" rtlCol="0">
            <a:spAutoFit/>
          </a:bodyPr>
          <a:lstStyle/>
          <a:p>
            <a:r>
              <a:rPr lang="en-US" dirty="0">
                <a:latin typeface="+mj-lt"/>
              </a:rPr>
              <a:t>Comment about angularly dependent interaction potentials </a:t>
            </a:r>
            <a:r>
              <a:rPr lang="en-US" i="1" dirty="0">
                <a:latin typeface="+mj-lt"/>
              </a:rPr>
              <a:t>V(</a:t>
            </a:r>
            <a:r>
              <a:rPr lang="en-US" b="1" i="1" dirty="0">
                <a:latin typeface="+mj-lt"/>
              </a:rPr>
              <a:t>r</a:t>
            </a:r>
            <a:r>
              <a:rPr lang="en-US" i="1" dirty="0">
                <a:latin typeface="+mj-lt"/>
              </a:rPr>
              <a:t>)</a:t>
            </a:r>
          </a:p>
          <a:p>
            <a:endParaRPr lang="en-US" i="1" dirty="0">
              <a:latin typeface="+mj-lt"/>
            </a:endParaRPr>
          </a:p>
          <a:p>
            <a:r>
              <a:rPr lang="en-US" dirty="0">
                <a:latin typeface="+mj-lt"/>
              </a:rPr>
              <a:t>Comments --   These certainly occur in nature and are important.    However, the equations we have used here have to be modified.     The experimental set up will be the same, but  the differential cross section will depend both on </a:t>
            </a:r>
            <a:r>
              <a:rPr lang="en-US" dirty="0">
                <a:latin typeface="Symbol" panose="05050102010706020507" pitchFamily="18" charset="2"/>
              </a:rPr>
              <a:t>q</a:t>
            </a:r>
            <a:r>
              <a:rPr lang="en-US" dirty="0">
                <a:latin typeface="+mj-lt"/>
              </a:rPr>
              <a:t> and </a:t>
            </a:r>
            <a:r>
              <a:rPr lang="en-US" dirty="0">
                <a:latin typeface="Symbol" panose="05050102010706020507" pitchFamily="18" charset="2"/>
              </a:rPr>
              <a:t>f</a:t>
            </a:r>
            <a:r>
              <a:rPr lang="en-US" dirty="0">
                <a:latin typeface="+mj-lt"/>
              </a:rPr>
              <a:t>.</a:t>
            </a:r>
          </a:p>
        </p:txBody>
      </p:sp>
      <p:pic>
        <p:nvPicPr>
          <p:cNvPr id="6" name="Picture 2">
            <a:extLst>
              <a:ext uri="{FF2B5EF4-FFF2-40B4-BE49-F238E27FC236}">
                <a16:creationId xmlns:a16="http://schemas.microsoft.com/office/drawing/2014/main" id="{BEF0AF15-B843-41A9-8FB0-F9DF1C3AB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885298" y="2057400"/>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n 5">
            <a:extLst>
              <a:ext uri="{FF2B5EF4-FFF2-40B4-BE49-F238E27FC236}">
                <a16:creationId xmlns:a16="http://schemas.microsoft.com/office/drawing/2014/main" id="{CE4F02A6-EBF1-4A78-B30B-50A0DA325F80}"/>
              </a:ext>
            </a:extLst>
          </p:cNvPr>
          <p:cNvSpPr/>
          <p:nvPr/>
        </p:nvSpPr>
        <p:spPr>
          <a:xfrm rot="13584771">
            <a:off x="5141959" y="1895085"/>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85D33B-D82A-45D8-9818-6BA3C37EDEAE}"/>
              </a:ext>
            </a:extLst>
          </p:cNvPr>
          <p:cNvSpPr txBox="1"/>
          <p:nvPr/>
        </p:nvSpPr>
        <p:spPr>
          <a:xfrm>
            <a:off x="5685898" y="2317788"/>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119871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7520</TotalTime>
  <Words>1088</Words>
  <Application>Microsoft Office PowerPoint</Application>
  <PresentationFormat>On-screen Show (4:3)</PresentationFormat>
  <Paragraphs>206</Paragraphs>
  <Slides>31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9" baseType="lpstr">
      <vt:lpstr>Arial</vt:lpstr>
      <vt:lpstr>Arial Unicode MS</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434</cp:revision>
  <cp:lastPrinted>2020-09-01T04:23:48Z</cp:lastPrinted>
  <dcterms:created xsi:type="dcterms:W3CDTF">2012-01-10T18:32:24Z</dcterms:created>
  <dcterms:modified xsi:type="dcterms:W3CDTF">2022-08-31T15:54:29Z</dcterms:modified>
</cp:coreProperties>
</file>