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8"/>
  </p:notesMasterIdLst>
  <p:handoutMasterIdLst>
    <p:handoutMasterId r:id="rId39"/>
  </p:handoutMasterIdLst>
  <p:sldIdLst>
    <p:sldId id="296" r:id="rId3"/>
    <p:sldId id="492" r:id="rId4"/>
    <p:sldId id="389" r:id="rId5"/>
    <p:sldId id="490" r:id="rId6"/>
    <p:sldId id="493" r:id="rId7"/>
    <p:sldId id="476" r:id="rId8"/>
    <p:sldId id="477" r:id="rId9"/>
    <p:sldId id="478" r:id="rId10"/>
    <p:sldId id="479" r:id="rId11"/>
    <p:sldId id="369" r:id="rId12"/>
    <p:sldId id="488" r:id="rId13"/>
    <p:sldId id="481" r:id="rId14"/>
    <p:sldId id="422" r:id="rId15"/>
    <p:sldId id="453" r:id="rId16"/>
    <p:sldId id="494" r:id="rId17"/>
    <p:sldId id="472" r:id="rId18"/>
    <p:sldId id="463" r:id="rId19"/>
    <p:sldId id="437" r:id="rId20"/>
    <p:sldId id="460" r:id="rId21"/>
    <p:sldId id="464" r:id="rId22"/>
    <p:sldId id="445" r:id="rId23"/>
    <p:sldId id="446" r:id="rId24"/>
    <p:sldId id="417" r:id="rId25"/>
    <p:sldId id="418" r:id="rId26"/>
    <p:sldId id="420" r:id="rId27"/>
    <p:sldId id="421" r:id="rId28"/>
    <p:sldId id="423" r:id="rId29"/>
    <p:sldId id="442" r:id="rId30"/>
    <p:sldId id="424" r:id="rId31"/>
    <p:sldId id="495" r:id="rId32"/>
    <p:sldId id="425" r:id="rId33"/>
    <p:sldId id="426" r:id="rId34"/>
    <p:sldId id="427" r:id="rId35"/>
    <p:sldId id="491" r:id="rId36"/>
    <p:sldId id="487"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66" d="100"/>
          <a:sy n="66" d="100"/>
        </p:scale>
        <p:origin x="432" y="52"/>
      </p:cViewPr>
      <p:guideLst>
        <p:guide orient="horz" pos="2160"/>
        <p:guide pos="2880"/>
      </p:guideLst>
    </p:cSldViewPr>
  </p:slideViewPr>
  <p:notesTextViewPr>
    <p:cViewPr>
      <p:scale>
        <a:sx n="3" d="2"/>
        <a:sy n="3" d="2"/>
      </p:scale>
      <p:origin x="0" y="0"/>
    </p:cViewPr>
  </p:notesTextViewPr>
  <p:sorterViewPr>
    <p:cViewPr>
      <p:scale>
        <a:sx n="43" d="100"/>
        <a:sy n="43" d="100"/>
      </p:scale>
      <p:origin x="0" y="-9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8/31/2022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15009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8/31/2022</a:t>
            </a:r>
          </a:p>
        </p:txBody>
      </p:sp>
      <p:sp>
        <p:nvSpPr>
          <p:cNvPr id="5" name="Footer Placeholder 4"/>
          <p:cNvSpPr>
            <a:spLocks noGrp="1"/>
          </p:cNvSpPr>
          <p:nvPr>
            <p:ph type="ftr" sz="quarter" idx="11"/>
          </p:nvPr>
        </p:nvSpPr>
        <p:spPr/>
        <p:txBody>
          <a:bodyPr/>
          <a:lstStyle/>
          <a:p>
            <a:r>
              <a:rPr lang="en-US"/>
              <a:t>PHY 711  Fall 2022 --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8/31/2022</a:t>
            </a:r>
          </a:p>
        </p:txBody>
      </p:sp>
      <p:sp>
        <p:nvSpPr>
          <p:cNvPr id="6" name="Footer Placeholder 5"/>
          <p:cNvSpPr>
            <a:spLocks noGrp="1"/>
          </p:cNvSpPr>
          <p:nvPr>
            <p:ph type="ftr" sz="quarter" idx="11"/>
          </p:nvPr>
        </p:nvSpPr>
        <p:spPr/>
        <p:txBody>
          <a:bodyPr/>
          <a:lstStyle/>
          <a:p>
            <a:r>
              <a:rPr lang="en-US"/>
              <a:t>PHY 711  Fall 2022 --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8/31/2022</a:t>
            </a:r>
          </a:p>
        </p:txBody>
      </p:sp>
      <p:sp>
        <p:nvSpPr>
          <p:cNvPr id="8" name="Footer Placeholder 7"/>
          <p:cNvSpPr>
            <a:spLocks noGrp="1"/>
          </p:cNvSpPr>
          <p:nvPr>
            <p:ph type="ftr" sz="quarter" idx="11"/>
          </p:nvPr>
        </p:nvSpPr>
        <p:spPr/>
        <p:txBody>
          <a:bodyPr/>
          <a:lstStyle/>
          <a:p>
            <a:r>
              <a:rPr lang="en-US"/>
              <a:t>PHY 711  Fall 2022 -- Lecture 5</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8/31/2022</a:t>
            </a:r>
          </a:p>
        </p:txBody>
      </p:sp>
      <p:sp>
        <p:nvSpPr>
          <p:cNvPr id="4" name="Footer Placeholder 3"/>
          <p:cNvSpPr>
            <a:spLocks noGrp="1"/>
          </p:cNvSpPr>
          <p:nvPr>
            <p:ph type="ftr" sz="quarter" idx="11"/>
          </p:nvPr>
        </p:nvSpPr>
        <p:spPr/>
        <p:txBody>
          <a:bodyPr/>
          <a:lstStyle/>
          <a:p>
            <a:r>
              <a:rPr lang="en-US"/>
              <a:t>PHY 711  Fall 2022 -- Lecture 5</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8/31/2022</a:t>
            </a:r>
          </a:p>
        </p:txBody>
      </p:sp>
      <p:sp>
        <p:nvSpPr>
          <p:cNvPr id="6" name="Footer Placeholder 5"/>
          <p:cNvSpPr>
            <a:spLocks noGrp="1"/>
          </p:cNvSpPr>
          <p:nvPr>
            <p:ph type="ftr" sz="quarter" idx="11"/>
          </p:nvPr>
        </p:nvSpPr>
        <p:spPr/>
        <p:txBody>
          <a:bodyPr/>
          <a:lstStyle/>
          <a:p>
            <a:r>
              <a:rPr lang="en-US"/>
              <a:t>PHY 711  Fall 2022 --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8/31/2022</a:t>
            </a:r>
          </a:p>
        </p:txBody>
      </p:sp>
      <p:sp>
        <p:nvSpPr>
          <p:cNvPr id="6" name="Footer Placeholder 5"/>
          <p:cNvSpPr>
            <a:spLocks noGrp="1"/>
          </p:cNvSpPr>
          <p:nvPr>
            <p:ph type="ftr" sz="quarter" idx="11"/>
          </p:nvPr>
        </p:nvSpPr>
        <p:spPr/>
        <p:txBody>
          <a:bodyPr/>
          <a:lstStyle/>
          <a:p>
            <a:r>
              <a:rPr lang="en-US"/>
              <a:t>PHY 711  Fall 2022 --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oleObject" Target="../embeddings/oleObject6.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slideLayout" Target="../slideLayouts/slideLayout12.xml"/><Relationship Id="rId6" Type="http://schemas.openxmlformats.org/officeDocument/2006/relationships/oleObject" Target="../embeddings/oleObject13.bin"/><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2.wmf"/><Relationship Id="rId12" Type="http://schemas.openxmlformats.org/officeDocument/2006/relationships/oleObject" Target="../embeddings/oleObject1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3.wmf"/><Relationship Id="rId1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21.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3.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2.bin"/><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4.bin"/><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7.bin"/><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hyperphysics.phy-astr.gsu.edu/hbase/nuclear/rutsca2.html#c3" TargetMode="Externa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oleObject" Target="../embeddings/oleObject40.bin"/><Relationship Id="rId4" Type="http://schemas.openxmlformats.org/officeDocument/2006/relationships/image" Target="../media/image47.wmf"/></Relationships>
</file>

<file path=ppt/slides/_rels/slide3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41.w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oleObject" Target="../embeddings/oleObject43.bin"/><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647700" y="457200"/>
            <a:ext cx="7848600" cy="592469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Notes for Lecture 5</a:t>
            </a:r>
          </a:p>
          <a:p>
            <a:pPr algn="ctr"/>
            <a:endParaRPr lang="en-US" sz="3200" b="1" dirty="0"/>
          </a:p>
          <a:p>
            <a:pPr algn="ctr"/>
            <a:r>
              <a:rPr lang="en-US" sz="2400" b="1" dirty="0"/>
              <a:t>Review of  classical mechanical </a:t>
            </a:r>
          </a:p>
          <a:p>
            <a:pPr algn="ctr"/>
            <a:r>
              <a:rPr lang="en-US" sz="2400" b="1" dirty="0"/>
              <a:t>scattering theory – Chap 1 F&amp;W</a:t>
            </a:r>
          </a:p>
          <a:p>
            <a:pPr algn="ctr"/>
            <a:endParaRPr lang="en-US" sz="1100" b="1" dirty="0"/>
          </a:p>
          <a:p>
            <a:pPr marL="971550" lvl="1" indent="-514350">
              <a:spcBef>
                <a:spcPts val="1200"/>
              </a:spcBef>
              <a:buFont typeface="+mj-lt"/>
              <a:buAutoNum type="arabicPeriod"/>
            </a:pPr>
            <a:r>
              <a:rPr lang="en-US" sz="2400" b="1" dirty="0">
                <a:solidFill>
                  <a:schemeClr val="folHlink"/>
                </a:solidFill>
              </a:rPr>
              <a:t>Overview</a:t>
            </a:r>
          </a:p>
          <a:p>
            <a:pPr marL="971550" lvl="1" indent="-514350">
              <a:spcBef>
                <a:spcPts val="1200"/>
              </a:spcBef>
              <a:buFont typeface="+mj-lt"/>
              <a:buAutoNum type="arabicPeriod"/>
            </a:pPr>
            <a:r>
              <a:rPr lang="en-US" sz="2400" b="1" dirty="0">
                <a:solidFill>
                  <a:schemeClr val="folHlink"/>
                </a:solidFill>
              </a:rPr>
              <a:t>Some numerical considerations</a:t>
            </a:r>
          </a:p>
          <a:p>
            <a:pPr marL="971550" lvl="1" indent="-514350">
              <a:spcBef>
                <a:spcPts val="1200"/>
              </a:spcBef>
              <a:buFont typeface="+mj-lt"/>
              <a:buAutoNum type="arabicPeriod"/>
            </a:pPr>
            <a:r>
              <a:rPr lang="en-US" sz="2400" b="1" dirty="0">
                <a:solidFill>
                  <a:schemeClr val="folHlink"/>
                </a:solidFill>
              </a:rPr>
              <a:t>Discussion questions</a:t>
            </a:r>
          </a:p>
          <a:p>
            <a:pPr marL="971550" lvl="1" indent="-514350">
              <a:spcBef>
                <a:spcPts val="1200"/>
              </a:spcBef>
              <a:buFont typeface="+mj-lt"/>
              <a:buAutoNum type="arabicPeriod"/>
            </a:pPr>
            <a:r>
              <a:rPr lang="en-US" sz="2400" b="1" dirty="0">
                <a:solidFill>
                  <a:schemeClr val="folHlink"/>
                </a:solidFill>
              </a:rPr>
              <a:t>Review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054CB-1EF7-44AE-ADC6-30F2F7FF5FC1}"/>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5EC91CF3-AAAB-48AA-9318-A6712EBDEB0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3CD8896D-D8BE-4DD6-B8A1-5F70BEB62645}"/>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a:extLst>
              <a:ext uri="{FF2B5EF4-FFF2-40B4-BE49-F238E27FC236}">
                <a16:creationId xmlns:a16="http://schemas.microsoft.com/office/drawing/2014/main" id="{98F0E5BC-9994-4DB5-8185-49D42B6006AC}"/>
              </a:ext>
            </a:extLst>
          </p:cNvPr>
          <p:cNvSpPr txBox="1"/>
          <p:nvPr/>
        </p:nvSpPr>
        <p:spPr>
          <a:xfrm>
            <a:off x="381000" y="304800"/>
            <a:ext cx="7848600" cy="1754326"/>
          </a:xfrm>
          <a:prstGeom prst="rect">
            <a:avLst/>
          </a:prstGeom>
          <a:noFill/>
        </p:spPr>
        <p:txBody>
          <a:bodyPr wrap="square" rtlCol="0">
            <a:spAutoFit/>
          </a:bodyPr>
          <a:lstStyle/>
          <a:p>
            <a:r>
              <a:rPr lang="en-US" dirty="0">
                <a:latin typeface="+mj-lt"/>
              </a:rPr>
              <a:t>Comment about angularly dependent interaction potentials </a:t>
            </a:r>
            <a:r>
              <a:rPr lang="en-US" i="1" dirty="0">
                <a:latin typeface="+mj-lt"/>
              </a:rPr>
              <a:t>V(</a:t>
            </a:r>
            <a:r>
              <a:rPr lang="en-US" b="1" i="1" dirty="0">
                <a:latin typeface="+mj-lt"/>
              </a:rPr>
              <a:t>r</a:t>
            </a:r>
            <a:r>
              <a:rPr lang="en-US" i="1" dirty="0">
                <a:latin typeface="+mj-lt"/>
              </a:rPr>
              <a:t>)</a:t>
            </a:r>
          </a:p>
          <a:p>
            <a:endParaRPr lang="en-US" i="1" dirty="0">
              <a:latin typeface="+mj-lt"/>
            </a:endParaRPr>
          </a:p>
          <a:p>
            <a:r>
              <a:rPr lang="en-US" dirty="0">
                <a:latin typeface="+mj-lt"/>
              </a:rPr>
              <a:t>Comments --   These certainly occur in nature and are important.    However, the equations we have used here have to be modified.     The experimental set up will be the same, but  the differential cross section will depend both on </a:t>
            </a:r>
            <a:r>
              <a:rPr lang="en-US" dirty="0">
                <a:latin typeface="Symbol" panose="05050102010706020507" pitchFamily="18" charset="2"/>
              </a:rPr>
              <a:t>q</a:t>
            </a:r>
            <a:r>
              <a:rPr lang="en-US" dirty="0">
                <a:latin typeface="+mj-lt"/>
              </a:rPr>
              <a:t> and </a:t>
            </a:r>
            <a:r>
              <a:rPr lang="en-US" dirty="0">
                <a:latin typeface="Symbol" panose="05050102010706020507" pitchFamily="18" charset="2"/>
              </a:rPr>
              <a:t>f</a:t>
            </a:r>
            <a:r>
              <a:rPr lang="en-US" dirty="0">
                <a:latin typeface="+mj-lt"/>
              </a:rPr>
              <a:t>.</a:t>
            </a:r>
          </a:p>
        </p:txBody>
      </p:sp>
      <p:pic>
        <p:nvPicPr>
          <p:cNvPr id="6" name="Picture 2">
            <a:extLst>
              <a:ext uri="{FF2B5EF4-FFF2-40B4-BE49-F238E27FC236}">
                <a16:creationId xmlns:a16="http://schemas.microsoft.com/office/drawing/2014/main" id="{BEF0AF15-B843-41A9-8FB0-F9DF1C3ABA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59" t="56558" r="33771" b="7628"/>
          <a:stretch/>
        </p:blipFill>
        <p:spPr bwMode="auto">
          <a:xfrm>
            <a:off x="885298" y="2057400"/>
            <a:ext cx="55774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n 5">
            <a:extLst>
              <a:ext uri="{FF2B5EF4-FFF2-40B4-BE49-F238E27FC236}">
                <a16:creationId xmlns:a16="http://schemas.microsoft.com/office/drawing/2014/main" id="{CE4F02A6-EBF1-4A78-B30B-50A0DA325F80}"/>
              </a:ext>
            </a:extLst>
          </p:cNvPr>
          <p:cNvSpPr/>
          <p:nvPr/>
        </p:nvSpPr>
        <p:spPr>
          <a:xfrm rot="13584771">
            <a:off x="5141959" y="1895085"/>
            <a:ext cx="461364" cy="799908"/>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85D33B-D82A-45D8-9818-6BA3C37EDEAE}"/>
              </a:ext>
            </a:extLst>
          </p:cNvPr>
          <p:cNvSpPr txBox="1"/>
          <p:nvPr/>
        </p:nvSpPr>
        <p:spPr>
          <a:xfrm>
            <a:off x="5685898" y="2317788"/>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11987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52400" y="341726"/>
            <a:ext cx="55774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5"/>
          <p:cNvSpPr/>
          <p:nvPr/>
        </p:nvSpPr>
        <p:spPr>
          <a:xfrm rot="13584771">
            <a:off x="4409061" y="179411"/>
            <a:ext cx="461364" cy="799908"/>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602114"/>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D77F300B-A218-43CF-A754-C6689D06DF60}"/>
              </a:ext>
            </a:extLst>
          </p:cNvPr>
          <p:cNvSpPr txBox="1"/>
          <p:nvPr/>
        </p:nvSpPr>
        <p:spPr>
          <a:xfrm>
            <a:off x="457200" y="4761326"/>
            <a:ext cx="8153400" cy="830997"/>
          </a:xfrm>
          <a:prstGeom prst="rect">
            <a:avLst/>
          </a:prstGeom>
          <a:noFill/>
        </p:spPr>
        <p:txBody>
          <a:bodyPr wrap="square" rtlCol="0">
            <a:spAutoFit/>
          </a:bodyPr>
          <a:lstStyle/>
          <a:p>
            <a:r>
              <a:rPr lang="en-US" sz="2400" dirty="0">
                <a:latin typeface="+mj-lt"/>
              </a:rPr>
              <a:t>Note that this diagram implies a repulsive interaction.   How would it look if the interaction was attractive?</a:t>
            </a:r>
          </a:p>
        </p:txBody>
      </p:sp>
    </p:spTree>
    <p:extLst>
      <p:ext uri="{BB962C8B-B14F-4D97-AF65-F5344CB8AC3E}">
        <p14:creationId xmlns:p14="http://schemas.microsoft.com/office/powerpoint/2010/main" val="358241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p:cNvSpPr txBox="1"/>
          <p:nvPr/>
        </p:nvSpPr>
        <p:spPr>
          <a:xfrm>
            <a:off x="299484" y="1139179"/>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name="Equation" r:id="rId4" imgW="1777680" imgH="901440" progId="Equation.DSMT4">
                  <p:embed/>
                </p:oleObj>
              </mc:Choice>
              <mc:Fallback>
                <p:oleObj name="Equation" r:id="rId4" imgW="1777680" imgH="901440" progId="Equation.DSMT4">
                  <p:embed/>
                  <p:pic>
                    <p:nvPicPr>
                      <p:cNvPr id="0" name=""/>
                      <p:cNvPicPr/>
                      <p:nvPr/>
                    </p:nvPicPr>
                    <p:blipFill>
                      <a:blip r:embed="rId5"/>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
        <p:nvSpPr>
          <p:cNvPr id="9" name="TextBox 8">
            <a:extLst>
              <a:ext uri="{FF2B5EF4-FFF2-40B4-BE49-F238E27FC236}">
                <a16:creationId xmlns:a16="http://schemas.microsoft.com/office/drawing/2014/main" id="{484FCF9C-827F-4C1D-AF1D-F3CA5EF50CCD}"/>
              </a:ext>
            </a:extLst>
          </p:cNvPr>
          <p:cNvSpPr txBox="1"/>
          <p:nvPr/>
        </p:nvSpPr>
        <p:spPr>
          <a:xfrm>
            <a:off x="228600" y="136525"/>
            <a:ext cx="8153400" cy="461665"/>
          </a:xfrm>
          <a:prstGeom prst="rect">
            <a:avLst/>
          </a:prstGeom>
          <a:noFill/>
        </p:spPr>
        <p:txBody>
          <a:bodyPr wrap="square" rtlCol="0">
            <a:spAutoFit/>
          </a:bodyPr>
          <a:lstStyle/>
          <a:p>
            <a:r>
              <a:rPr lang="en-US" sz="2400" dirty="0">
                <a:latin typeface="+mj-lt"/>
              </a:rPr>
              <a:t>Close up of repulsive interaction</a:t>
            </a:r>
          </a:p>
        </p:txBody>
      </p:sp>
    </p:spTree>
    <p:extLst>
      <p:ext uri="{BB962C8B-B14F-4D97-AF65-F5344CB8AC3E}">
        <p14:creationId xmlns:p14="http://schemas.microsoft.com/office/powerpoint/2010/main" val="349270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14</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name="Equation" r:id="rId2" imgW="2654280" imgH="1333440" progId="Equation.DSMT4">
                  <p:embed/>
                </p:oleObj>
              </mc:Choice>
              <mc:Fallback>
                <p:oleObj name="Equation" r:id="rId2" imgW="2654280" imgH="1333440" progId="Equation.DSMT4">
                  <p:embed/>
                  <p:pic>
                    <p:nvPicPr>
                      <p:cNvPr id="10" name="Object 9"/>
                      <p:cNvPicPr/>
                      <p:nvPr/>
                    </p:nvPicPr>
                    <p:blipFill>
                      <a:blip r:embed="rId3"/>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name="Equation" r:id="rId4" imgW="1244520" imgH="660240" progId="Equation.DSMT4">
                  <p:embed/>
                </p:oleObj>
              </mc:Choice>
              <mc:Fallback>
                <p:oleObj name="Equation" r:id="rId4" imgW="1244520" imgH="660240" progId="Equation.DSMT4">
                  <p:embed/>
                  <p:pic>
                    <p:nvPicPr>
                      <p:cNvPr id="0" name=""/>
                      <p:cNvPicPr/>
                      <p:nvPr/>
                    </p:nvPicPr>
                    <p:blipFill>
                      <a:blip r:embed="rId5"/>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name="Equation" r:id="rId6" imgW="2171520" imgH="507960" progId="Equation.DSMT4">
                  <p:embed/>
                </p:oleObj>
              </mc:Choice>
              <mc:Fallback>
                <p:oleObj name="Equation" r:id="rId6" imgW="2171520" imgH="507960" progId="Equation.DSMT4">
                  <p:embed/>
                  <p:pic>
                    <p:nvPicPr>
                      <p:cNvPr id="0" name=""/>
                      <p:cNvPicPr/>
                      <p:nvPr/>
                    </p:nvPicPr>
                    <p:blipFill>
                      <a:blip r:embed="rId7"/>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name="Equation" r:id="rId8" imgW="787320" imgH="431640" progId="Equation.DSMT4">
                  <p:embed/>
                </p:oleObj>
              </mc:Choice>
              <mc:Fallback>
                <p:oleObj name="Equation" r:id="rId8" imgW="787320" imgH="431640" progId="Equation.DSMT4">
                  <p:embed/>
                  <p:pic>
                    <p:nvPicPr>
                      <p:cNvPr id="0" name=""/>
                      <p:cNvPicPr/>
                      <p:nvPr/>
                    </p:nvPicPr>
                    <p:blipFill>
                      <a:blip r:embed="rId9"/>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name="Equation" r:id="rId10" imgW="3377880" imgH="457200" progId="Equation.DSMT4">
                  <p:embed/>
                </p:oleObj>
              </mc:Choice>
              <mc:Fallback>
                <p:oleObj name="Equation" r:id="rId10" imgW="3377880" imgH="457200" progId="Equation.DSMT4">
                  <p:embed/>
                  <p:pic>
                    <p:nvPicPr>
                      <p:cNvPr id="0" name=""/>
                      <p:cNvPicPr/>
                      <p:nvPr/>
                    </p:nvPicPr>
                    <p:blipFill>
                      <a:blip r:embed="rId11"/>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39061-3B70-4068-F68F-254CAAF0FBFD}"/>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DD1ACA75-3E51-3F4E-A518-0D8B54010F00}"/>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93E053B6-C5B2-5F73-413D-7D3E5BB50C5E}"/>
              </a:ext>
            </a:extLst>
          </p:cNvPr>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a:extLst>
              <a:ext uri="{FF2B5EF4-FFF2-40B4-BE49-F238E27FC236}">
                <a16:creationId xmlns:a16="http://schemas.microsoft.com/office/drawing/2014/main" id="{B2CAA475-E773-F8F7-8E45-BE547F5153C6}"/>
              </a:ext>
            </a:extLst>
          </p:cNvPr>
          <p:cNvGraphicFramePr>
            <a:graphicFrameLocks noChangeAspect="1"/>
          </p:cNvGraphicFramePr>
          <p:nvPr>
            <p:extLst>
              <p:ext uri="{D42A27DB-BD31-4B8C-83A1-F6EECF244321}">
                <p14:modId xmlns:p14="http://schemas.microsoft.com/office/powerpoint/2010/main" val="2984556784"/>
              </p:ext>
            </p:extLst>
          </p:nvPr>
        </p:nvGraphicFramePr>
        <p:xfrm>
          <a:off x="762000" y="705270"/>
          <a:ext cx="6451600" cy="5447460"/>
        </p:xfrm>
        <a:graphic>
          <a:graphicData uri="http://schemas.openxmlformats.org/presentationml/2006/ole">
            <mc:AlternateContent xmlns:mc="http://schemas.openxmlformats.org/markup-compatibility/2006">
              <mc:Choice xmlns:v="urn:schemas-microsoft-com:vml" Requires="v">
                <p:oleObj name="Equation" r:id="rId2" imgW="3263760" imgH="2755800" progId="Equation.DSMT4">
                  <p:embed/>
                </p:oleObj>
              </mc:Choice>
              <mc:Fallback>
                <p:oleObj name="Equation" r:id="rId2" imgW="3263760" imgH="2755800" progId="Equation.DSMT4">
                  <p:embed/>
                  <p:pic>
                    <p:nvPicPr>
                      <p:cNvPr id="0" name=""/>
                      <p:cNvPicPr/>
                      <p:nvPr/>
                    </p:nvPicPr>
                    <p:blipFill>
                      <a:blip r:embed="rId3"/>
                      <a:stretch>
                        <a:fillRect/>
                      </a:stretch>
                    </p:blipFill>
                    <p:spPr>
                      <a:xfrm>
                        <a:off x="762000" y="705270"/>
                        <a:ext cx="6451600" cy="544746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1657DFC8-757A-CFC5-9C45-219B6E8D45DC}"/>
              </a:ext>
            </a:extLst>
          </p:cNvPr>
          <p:cNvSpPr txBox="1"/>
          <p:nvPr/>
        </p:nvSpPr>
        <p:spPr>
          <a:xfrm>
            <a:off x="76200" y="136525"/>
            <a:ext cx="84582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79940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name="Equation" r:id="rId2" imgW="1460160" imgH="228600" progId="Equation.DSMT4">
                  <p:embed/>
                </p:oleObj>
              </mc:Choice>
              <mc:Fallback>
                <p:oleObj name="Equation" r:id="rId2" imgW="1460160" imgH="228600" progId="Equation.DSMT4">
                  <p:embed/>
                  <p:pic>
                    <p:nvPicPr>
                      <p:cNvPr id="0" name=""/>
                      <p:cNvPicPr/>
                      <p:nvPr/>
                    </p:nvPicPr>
                    <p:blipFill>
                      <a:blip r:embed="rId3"/>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685800" y="5666267"/>
            <a:ext cx="8686800" cy="584775"/>
          </a:xfrm>
          <a:prstGeom prst="rect">
            <a:avLst/>
          </a:prstGeom>
          <a:noFill/>
        </p:spPr>
        <p:txBody>
          <a:bodyPr wrap="square" rtlCol="0">
            <a:spAutoFit/>
          </a:bodyPr>
          <a:lstStyle/>
          <a:p>
            <a:r>
              <a:rPr lang="en-US" sz="3200" dirty="0">
                <a:solidFill>
                  <a:srgbClr val="FF0000"/>
                </a:solidFill>
                <a:latin typeface="+mj-lt"/>
              </a:rPr>
              <a:t>In the following slides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is written </a:t>
            </a:r>
            <a:r>
              <a:rPr lang="en-US" sz="3200" i="1" dirty="0">
                <a:solidFill>
                  <a:srgbClr val="FF0000"/>
                </a:solidFill>
                <a:latin typeface="+mj-lt"/>
              </a:rPr>
              <a:t>E</a:t>
            </a:r>
            <a:r>
              <a:rPr lang="en-US" sz="3200" dirty="0">
                <a:solidFill>
                  <a:srgbClr val="FF0000"/>
                </a:solidFill>
                <a:latin typeface="+mj-lt"/>
              </a:rPr>
              <a:t> </a:t>
            </a:r>
          </a:p>
        </p:txBody>
      </p:sp>
    </p:spTree>
    <p:extLst>
      <p:ext uri="{BB962C8B-B14F-4D97-AF65-F5344CB8AC3E}">
        <p14:creationId xmlns:p14="http://schemas.microsoft.com/office/powerpoint/2010/main" val="297794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2824118855"/>
              </p:ext>
            </p:extLst>
          </p:nvPr>
        </p:nvGraphicFramePr>
        <p:xfrm>
          <a:off x="685800" y="292100"/>
          <a:ext cx="5565775" cy="1322388"/>
        </p:xfrm>
        <a:graphic>
          <a:graphicData uri="http://schemas.openxmlformats.org/presentationml/2006/ole">
            <mc:AlternateContent xmlns:mc="http://schemas.openxmlformats.org/markup-compatibility/2006">
              <mc:Choice xmlns:v="urn:schemas-microsoft-com:vml" Requires="v">
                <p:oleObj name="Equation" r:id="rId2" imgW="2831760" imgH="672840" progId="Equation.DSMT4">
                  <p:embed/>
                </p:oleObj>
              </mc:Choice>
              <mc:Fallback>
                <p:oleObj name="Equation" r:id="rId2" imgW="2831760" imgH="672840" progId="Equation.DSMT4">
                  <p:embed/>
                  <p:pic>
                    <p:nvPicPr>
                      <p:cNvPr id="0" name=""/>
                      <p:cNvPicPr/>
                      <p:nvPr/>
                    </p:nvPicPr>
                    <p:blipFill>
                      <a:blip r:embed="rId3"/>
                      <a:stretch>
                        <a:fillRect/>
                      </a:stretch>
                    </p:blipFill>
                    <p:spPr>
                      <a:xfrm>
                        <a:off x="685800" y="292100"/>
                        <a:ext cx="5565775" cy="1322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name="Equation" r:id="rId4" imgW="2819160" imgH="863280" progId="Equation.DSMT4">
                  <p:embed/>
                </p:oleObj>
              </mc:Choice>
              <mc:Fallback>
                <p:oleObj name="Equation" r:id="rId4" imgW="2819160" imgH="8632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5"/>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0" name=""/>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0" name=""/>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0" name=""/>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0" name=""/>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0" name=""/>
                      <p:cNvPicPr/>
                      <p:nvPr/>
                    </p:nvPicPr>
                    <p:blipFill>
                      <a:blip r:embed="rId15"/>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2"/>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name="Equation" r:id="rId3" imgW="4775040" imgH="672840" progId="Equation.DSMT4">
                  <p:embed/>
                </p:oleObj>
              </mc:Choice>
              <mc:Fallback>
                <p:oleObj name="Equation" r:id="rId3" imgW="4775040" imgH="672840" progId="Equation.DSMT4">
                  <p:embed/>
                  <p:pic>
                    <p:nvPicPr>
                      <p:cNvPr id="24" name="Object 23"/>
                      <p:cNvPicPr/>
                      <p:nvPr/>
                    </p:nvPicPr>
                    <p:blipFill>
                      <a:blip r:embed="rId4"/>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name="Equation" r:id="rId5" imgW="1688760" imgH="457200" progId="Equation.DSMT4">
                  <p:embed/>
                </p:oleObj>
              </mc:Choice>
              <mc:Fallback>
                <p:oleObj name="Equation" r:id="rId5" imgW="1688760" imgH="457200" progId="Equation.DSMT4">
                  <p:embed/>
                  <p:pic>
                    <p:nvPicPr>
                      <p:cNvPr id="26" name="Object 25"/>
                      <p:cNvPicPr/>
                      <p:nvPr/>
                    </p:nvPicPr>
                    <p:blipFill>
                      <a:blip r:embed="rId6"/>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c</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4158E1-29B9-2014-A6BB-C531907D4B04}"/>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B4E8F32F-39BF-7D83-8821-4E88D6010009}"/>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D2A2874F-2557-D787-325E-15E93364E420}"/>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A33088B0-47A1-ECF8-98B5-9C431642B829}"/>
              </a:ext>
            </a:extLst>
          </p:cNvPr>
          <p:cNvPicPr>
            <a:picLocks noChangeAspect="1"/>
          </p:cNvPicPr>
          <p:nvPr/>
        </p:nvPicPr>
        <p:blipFill>
          <a:blip r:embed="rId2"/>
          <a:stretch>
            <a:fillRect/>
          </a:stretch>
        </p:blipFill>
        <p:spPr>
          <a:xfrm>
            <a:off x="961839" y="1387370"/>
            <a:ext cx="7220321" cy="4083260"/>
          </a:xfrm>
          <a:prstGeom prst="rect">
            <a:avLst/>
          </a:prstGeom>
        </p:spPr>
      </p:pic>
      <p:sp>
        <p:nvSpPr>
          <p:cNvPr id="6" name="TextBox 5">
            <a:extLst>
              <a:ext uri="{FF2B5EF4-FFF2-40B4-BE49-F238E27FC236}">
                <a16:creationId xmlns:a16="http://schemas.microsoft.com/office/drawing/2014/main" id="{8452CD48-7908-FCCB-46A8-0CD340A769CE}"/>
              </a:ext>
            </a:extLst>
          </p:cNvPr>
          <p:cNvSpPr txBox="1"/>
          <p:nvPr/>
        </p:nvSpPr>
        <p:spPr>
          <a:xfrm>
            <a:off x="927348" y="136525"/>
            <a:ext cx="7543800" cy="1200329"/>
          </a:xfrm>
          <a:prstGeom prst="rect">
            <a:avLst/>
          </a:prstGeom>
          <a:noFill/>
        </p:spPr>
        <p:txBody>
          <a:bodyPr wrap="square" rtlCol="0">
            <a:spAutoFit/>
          </a:bodyPr>
          <a:lstStyle/>
          <a:p>
            <a:r>
              <a:rPr lang="en-US" sz="2400" dirty="0">
                <a:latin typeface="+mj-lt"/>
              </a:rPr>
              <a:t>Physics Colloquium    Thursday,   September 1, 2022 </a:t>
            </a:r>
          </a:p>
          <a:p>
            <a:r>
              <a:rPr lang="en-US" sz="2400" dirty="0">
                <a:latin typeface="+mj-lt"/>
              </a:rPr>
              <a:t>                      4 PM in Olin 101</a:t>
            </a:r>
          </a:p>
          <a:p>
            <a:r>
              <a:rPr lang="en-US" sz="2400" dirty="0">
                <a:latin typeface="+mj-lt"/>
              </a:rPr>
              <a:t>      </a:t>
            </a:r>
            <a:r>
              <a:rPr lang="en-US" sz="2400" b="1" dirty="0">
                <a:solidFill>
                  <a:srgbClr val="FF0000"/>
                </a:solidFill>
                <a:latin typeface="+mj-lt"/>
              </a:rPr>
              <a:t>Refreshments at 3:30 PM in Olin Lobby</a:t>
            </a:r>
          </a:p>
        </p:txBody>
      </p:sp>
    </p:spTree>
    <p:extLst>
      <p:ext uri="{BB962C8B-B14F-4D97-AF65-F5344CB8AC3E}">
        <p14:creationId xmlns:p14="http://schemas.microsoft.com/office/powerpoint/2010/main" val="221424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2107204885"/>
              </p:ext>
            </p:extLst>
          </p:nvPr>
        </p:nvGraphicFramePr>
        <p:xfrm>
          <a:off x="546894" y="2448959"/>
          <a:ext cx="6159500" cy="2220913"/>
        </p:xfrm>
        <a:graphic>
          <a:graphicData uri="http://schemas.openxmlformats.org/presentationml/2006/ole">
            <mc:AlternateContent xmlns:mc="http://schemas.openxmlformats.org/markup-compatibility/2006">
              <mc:Choice xmlns:v="urn:schemas-microsoft-com:vml" Requires="v">
                <p:oleObj name="Equation" r:id="rId3" imgW="3098520" imgH="1117440" progId="Equation.DSMT4">
                  <p:embed/>
                </p:oleObj>
              </mc:Choice>
              <mc:Fallback>
                <p:oleObj name="Equation" r:id="rId3" imgW="3098520" imgH="1117440" progId="Equation.DSMT4">
                  <p:embed/>
                  <p:pic>
                    <p:nvPicPr>
                      <p:cNvPr id="0" name=""/>
                      <p:cNvPicPr/>
                      <p:nvPr/>
                    </p:nvPicPr>
                    <p:blipFill>
                      <a:blip r:embed="rId4"/>
                      <a:stretch>
                        <a:fillRect/>
                      </a:stretch>
                    </p:blipFill>
                    <p:spPr>
                      <a:xfrm>
                        <a:off x="546894" y="2448959"/>
                        <a:ext cx="61595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2319072288"/>
              </p:ext>
            </p:extLst>
          </p:nvPr>
        </p:nvGraphicFramePr>
        <p:xfrm>
          <a:off x="1905000" y="4865687"/>
          <a:ext cx="3443288" cy="1673225"/>
        </p:xfrm>
        <a:graphic>
          <a:graphicData uri="http://schemas.openxmlformats.org/presentationml/2006/ole">
            <mc:AlternateContent xmlns:mc="http://schemas.openxmlformats.org/markup-compatibility/2006">
              <mc:Choice xmlns:v="urn:schemas-microsoft-com:vml" Requires="v">
                <p:oleObj name="Equation" r:id="rId5" imgW="1358640" imgH="660240" progId="Equation.DSMT4">
                  <p:embed/>
                </p:oleObj>
              </mc:Choice>
              <mc:Fallback>
                <p:oleObj name="Equation" r:id="rId5" imgW="1358640" imgH="660240" progId="Equation.DSMT4">
                  <p:embed/>
                  <p:pic>
                    <p:nvPicPr>
                      <p:cNvPr id="7" name="Object 6"/>
                      <p:cNvPicPr>
                        <a:picLocks noChangeAspect="1" noChangeArrowheads="1"/>
                      </p:cNvPicPr>
                      <p:nvPr/>
                    </p:nvPicPr>
                    <p:blipFill>
                      <a:blip r:embed="rId6"/>
                      <a:srcRect/>
                      <a:stretch>
                        <a:fillRect/>
                      </a:stretch>
                    </p:blipFill>
                    <p:spPr bwMode="auto">
                      <a:xfrm>
                        <a:off x="1905000" y="4865687"/>
                        <a:ext cx="3443288" cy="16732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31D51AC-94A7-4BD3-88F1-0F31FC1B8574}"/>
              </a:ext>
            </a:extLst>
          </p:cNvPr>
          <p:cNvSpPr txBox="1"/>
          <p:nvPr/>
        </p:nvSpPr>
        <p:spPr>
          <a:xfrm>
            <a:off x="228600" y="136525"/>
            <a:ext cx="8686800" cy="1938992"/>
          </a:xfrm>
          <a:prstGeom prst="rect">
            <a:avLst/>
          </a:prstGeom>
          <a:noFill/>
        </p:spPr>
        <p:txBody>
          <a:bodyPr wrap="square" rtlCol="0">
            <a:spAutoFit/>
          </a:bodyPr>
          <a:lstStyle/>
          <a:p>
            <a:r>
              <a:rPr lang="en-US" sz="2400" dirty="0">
                <a:latin typeface="+mj-lt"/>
              </a:rPr>
              <a:t>Note that we have use </a:t>
            </a:r>
            <a:r>
              <a:rPr lang="en-US" sz="2400" dirty="0">
                <a:latin typeface="Symbol" panose="05050102010706020507" pitchFamily="18" charset="2"/>
              </a:rPr>
              <a:t>y</a:t>
            </a:r>
            <a:r>
              <a:rPr lang="en-US" sz="2400" dirty="0">
                <a:latin typeface="+mj-lt"/>
              </a:rPr>
              <a:t> to denote the scattering angle in the center of mass frame, but your textbook uses </a:t>
            </a:r>
            <a:r>
              <a:rPr lang="en-US" sz="2400" dirty="0">
                <a:latin typeface="Symbol" panose="05050102010706020507" pitchFamily="18" charset="2"/>
              </a:rPr>
              <a:t>q</a:t>
            </a:r>
            <a:r>
              <a:rPr lang="en-US" sz="2400" dirty="0">
                <a:latin typeface="+mj-lt"/>
              </a:rPr>
              <a:t>  (which we had used to denote the scattering angle in the lab frame).   In this lecture our analysis is entirely in the center of mass frame and some of the equations use </a:t>
            </a:r>
            <a:r>
              <a:rPr lang="en-US" sz="2400" dirty="0">
                <a:latin typeface="Symbol" panose="05050102010706020507" pitchFamily="18" charset="2"/>
              </a:rPr>
              <a:t>q</a:t>
            </a:r>
            <a:r>
              <a:rPr lang="en-US" sz="2400" dirty="0">
                <a:latin typeface="+mj-lt"/>
              </a:rPr>
              <a:t> to denote the scattering angle.</a:t>
            </a:r>
          </a:p>
        </p:txBody>
      </p:sp>
    </p:spTree>
    <p:extLst>
      <p:ext uri="{BB962C8B-B14F-4D97-AF65-F5344CB8AC3E}">
        <p14:creationId xmlns:p14="http://schemas.microsoft.com/office/powerpoint/2010/main" val="337631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22</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name="Equation" r:id="rId3" imgW="1422360" imgH="215640" progId="Equation.DSMT4">
                  <p:embed/>
                </p:oleObj>
              </mc:Choice>
              <mc:Fallback>
                <p:oleObj name="Equation" r:id="rId3" imgW="1422360" imgH="215640" progId="Equation.DSMT4">
                  <p:embed/>
                  <p:pic>
                    <p:nvPicPr>
                      <p:cNvPr id="0" name=""/>
                      <p:cNvPicPr/>
                      <p:nvPr/>
                    </p:nvPicPr>
                    <p:blipFill>
                      <a:blip r:embed="rId4"/>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name="Equation" r:id="rId5" imgW="1993680" imgH="1320480" progId="Equation.DSMT4">
                  <p:embed/>
                </p:oleObj>
              </mc:Choice>
              <mc:Fallback>
                <p:oleObj name="Equation" r:id="rId5" imgW="1993680" imgH="1320480" progId="Equation.DSMT4">
                  <p:embed/>
                  <p:pic>
                    <p:nvPicPr>
                      <p:cNvPr id="0" name=""/>
                      <p:cNvPicPr/>
                      <p:nvPr/>
                    </p:nvPicPr>
                    <p:blipFill>
                      <a:blip r:embed="rId6"/>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name="Equation" r:id="rId3" imgW="5054400" imgH="3784320" progId="Equation.DSMT4">
                  <p:embed/>
                </p:oleObj>
              </mc:Choice>
              <mc:Fallback>
                <p:oleObj name="Equation" r:id="rId3" imgW="5054400" imgH="3784320" progId="Equation.DSMT4">
                  <p:embed/>
                  <p:pic>
                    <p:nvPicPr>
                      <p:cNvPr id="0" name=""/>
                      <p:cNvPicPr>
                        <a:picLocks noChangeAspect="1" noChangeArrowheads="1"/>
                      </p:cNvPicPr>
                      <p:nvPr/>
                    </p:nvPicPr>
                    <p:blipFill>
                      <a:blip r:embed="rId4"/>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name="Equation" r:id="rId3" imgW="3949560" imgH="3365280" progId="Equation.DSMT4">
                  <p:embed/>
                </p:oleObj>
              </mc:Choice>
              <mc:Fallback>
                <p:oleObj name="Equation" r:id="rId3" imgW="3949560" imgH="3365280" progId="Equation.DSMT4">
                  <p:embed/>
                  <p:pic>
                    <p:nvPicPr>
                      <p:cNvPr id="0" name=""/>
                      <p:cNvPicPr>
                        <a:picLocks noChangeAspect="1" noChangeArrowheads="1"/>
                      </p:cNvPicPr>
                      <p:nvPr/>
                    </p:nvPicPr>
                    <p:blipFill>
                      <a:blip r:embed="rId4"/>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name="Equation" r:id="rId3" imgW="4775040" imgH="4800600" progId="Equation.DSMT4">
                  <p:embed/>
                </p:oleObj>
              </mc:Choice>
              <mc:Fallback>
                <p:oleObj name="Equation" r:id="rId3" imgW="4775040" imgH="4800600" progId="Equation.DSMT4">
                  <p:embed/>
                  <p:pic>
                    <p:nvPicPr>
                      <p:cNvPr id="0" name=""/>
                      <p:cNvPicPr>
                        <a:picLocks noChangeAspect="1" noChangeArrowheads="1"/>
                      </p:cNvPicPr>
                      <p:nvPr/>
                    </p:nvPicPr>
                    <p:blipFill>
                      <a:blip r:embed="rId4"/>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name="Equation" r:id="rId3" imgW="1993680" imgH="1600200" progId="Equation.DSMT4">
                  <p:embed/>
                </p:oleObj>
              </mc:Choice>
              <mc:Fallback>
                <p:oleObj name="Equation" r:id="rId3" imgW="1993680" imgH="1600200" progId="Equation.DSMT4">
                  <p:embed/>
                  <p:pic>
                    <p:nvPicPr>
                      <p:cNvPr id="0" name=""/>
                      <p:cNvPicPr>
                        <a:picLocks noChangeAspect="1" noChangeArrowheads="1"/>
                      </p:cNvPicPr>
                      <p:nvPr/>
                    </p:nvPicPr>
                    <p:blipFill>
                      <a:blip r:embed="rId4"/>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95928215"/>
              </p:ext>
            </p:extLst>
          </p:nvPr>
        </p:nvGraphicFramePr>
        <p:xfrm>
          <a:off x="1676400" y="683321"/>
          <a:ext cx="5361967" cy="5605230"/>
        </p:xfrm>
        <a:graphic>
          <a:graphicData uri="http://schemas.openxmlformats.org/presentationml/2006/ole">
            <mc:AlternateContent xmlns:mc="http://schemas.openxmlformats.org/markup-compatibility/2006">
              <mc:Choice xmlns:v="urn:schemas-microsoft-com:vml" Requires="v">
                <p:oleObj name="Equation" r:id="rId3" imgW="3733560" imgH="4038480" progId="Equation.DSMT4">
                  <p:embed/>
                </p:oleObj>
              </mc:Choice>
              <mc:Fallback>
                <p:oleObj name="Equation" r:id="rId3" imgW="3733560" imgH="4038480" progId="Equation.DSMT4">
                  <p:embed/>
                  <p:pic>
                    <p:nvPicPr>
                      <p:cNvPr id="0" name=""/>
                      <p:cNvPicPr>
                        <a:picLocks noChangeAspect="1" noChangeArrowheads="1"/>
                      </p:cNvPicPr>
                      <p:nvPr/>
                    </p:nvPicPr>
                    <p:blipFill>
                      <a:blip r:embed="rId4"/>
                      <a:srcRect/>
                      <a:stretch>
                        <a:fillRect/>
                      </a:stretch>
                    </p:blipFill>
                    <p:spPr bwMode="auto">
                      <a:xfrm>
                        <a:off x="1676400" y="683321"/>
                        <a:ext cx="5361967" cy="560523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EB831F6E-7566-4F90-855F-FF9E94EC2065}"/>
              </a:ext>
            </a:extLst>
          </p:cNvPr>
          <p:cNvSpPr txBox="1"/>
          <p:nvPr/>
        </p:nvSpPr>
        <p:spPr>
          <a:xfrm>
            <a:off x="83507" y="122542"/>
            <a:ext cx="7543800" cy="461665"/>
          </a:xfrm>
          <a:prstGeom prst="rect">
            <a:avLst/>
          </a:prstGeom>
          <a:noFill/>
        </p:spPr>
        <p:txBody>
          <a:bodyPr wrap="square" rtlCol="0">
            <a:spAutoFit/>
          </a:bodyPr>
          <a:lstStyle/>
          <a:p>
            <a:r>
              <a:rPr lang="en-US" sz="2400" dirty="0">
                <a:latin typeface="+mj-lt"/>
              </a:rPr>
              <a:t>General equations for central potential V(r)</a:t>
            </a:r>
          </a:p>
        </p:txBody>
      </p:sp>
    </p:spTree>
    <p:extLst>
      <p:ext uri="{BB962C8B-B14F-4D97-AF65-F5344CB8AC3E}">
        <p14:creationId xmlns:p14="http://schemas.microsoft.com/office/powerpoint/2010/main" val="59662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name="Equation" r:id="rId3" imgW="3797280" imgH="1612800" progId="Equation.DSMT4">
                  <p:embed/>
                </p:oleObj>
              </mc:Choice>
              <mc:Fallback>
                <p:oleObj name="Equation" r:id="rId3" imgW="3797280" imgH="1612800" progId="Equation.DSMT4">
                  <p:embed/>
                  <p:pic>
                    <p:nvPicPr>
                      <p:cNvPr id="0" name=""/>
                      <p:cNvPicPr>
                        <a:picLocks noChangeAspect="1" noChangeArrowheads="1"/>
                      </p:cNvPicPr>
                      <p:nvPr/>
                    </p:nvPicPr>
                    <p:blipFill>
                      <a:blip r:embed="rId4"/>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name="Equation" r:id="rId5" imgW="5689440" imgH="2882880" progId="Equation.DSMT4">
                  <p:embed/>
                </p:oleObj>
              </mc:Choice>
              <mc:Fallback>
                <p:oleObj name="Equation" r:id="rId5" imgW="5689440" imgH="2882880" progId="Equation.DSMT4">
                  <p:embed/>
                  <p:pic>
                    <p:nvPicPr>
                      <p:cNvPr id="0" name=""/>
                      <p:cNvPicPr>
                        <a:picLocks noChangeAspect="1" noChangeArrowheads="1"/>
                      </p:cNvPicPr>
                      <p:nvPr/>
                    </p:nvPicPr>
                    <p:blipFill>
                      <a:blip r:embed="rId6"/>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name="Equation" r:id="rId7" imgW="2006280" imgH="977760" progId="Equation.DSMT4">
                  <p:embed/>
                </p:oleObj>
              </mc:Choice>
              <mc:Fallback>
                <p:oleObj name="Equation" r:id="rId7" imgW="2006280" imgH="977760" progId="Equation.DSMT4">
                  <p:embed/>
                  <p:pic>
                    <p:nvPicPr>
                      <p:cNvPr id="0" name=""/>
                      <p:cNvPicPr>
                        <a:picLocks noChangeAspect="1" noChangeArrowheads="1"/>
                      </p:cNvPicPr>
                      <p:nvPr/>
                    </p:nvPicPr>
                    <p:blipFill>
                      <a:blip r:embed="rId8"/>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76200" y="22860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DEBE5B-85A0-9AE5-D4EC-72CA298637B7}"/>
              </a:ext>
            </a:extLst>
          </p:cNvPr>
          <p:cNvPicPr>
            <a:picLocks noChangeAspect="1"/>
          </p:cNvPicPr>
          <p:nvPr/>
        </p:nvPicPr>
        <p:blipFill>
          <a:blip r:embed="rId3"/>
          <a:stretch>
            <a:fillRect/>
          </a:stretch>
        </p:blipFill>
        <p:spPr>
          <a:xfrm>
            <a:off x="609600" y="30016"/>
            <a:ext cx="8382000" cy="3093606"/>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FB6B7-41CD-089C-AB08-3072813A7ECE}"/>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34B58D2C-FF28-0397-017E-AA66A4967B24}"/>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B5CC626B-A196-51E5-5241-1379C0B74FC3}"/>
              </a:ext>
            </a:extLst>
          </p:cNvPr>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a:extLst>
              <a:ext uri="{FF2B5EF4-FFF2-40B4-BE49-F238E27FC236}">
                <a16:creationId xmlns:a16="http://schemas.microsoft.com/office/drawing/2014/main" id="{4477F398-50DB-1083-6BF0-33A4585EC90E}"/>
              </a:ext>
            </a:extLst>
          </p:cNvPr>
          <p:cNvSpPr txBox="1"/>
          <p:nvPr/>
        </p:nvSpPr>
        <p:spPr>
          <a:xfrm>
            <a:off x="381000" y="228600"/>
            <a:ext cx="7772400" cy="830997"/>
          </a:xfrm>
          <a:prstGeom prst="rect">
            <a:avLst/>
          </a:prstGeom>
          <a:noFill/>
        </p:spPr>
        <p:txBody>
          <a:bodyPr wrap="square" rtlCol="0">
            <a:spAutoFit/>
          </a:bodyPr>
          <a:lstStyle/>
          <a:p>
            <a:r>
              <a:rPr lang="en-US" sz="2400" dirty="0">
                <a:latin typeface="+mj-lt"/>
              </a:rPr>
              <a:t>Some details –</a:t>
            </a:r>
          </a:p>
          <a:p>
            <a:r>
              <a:rPr lang="en-US" sz="2400" dirty="0">
                <a:latin typeface="+mj-lt"/>
              </a:rPr>
              <a:t>    </a:t>
            </a:r>
          </a:p>
        </p:txBody>
      </p:sp>
      <p:graphicFrame>
        <p:nvGraphicFramePr>
          <p:cNvPr id="6" name="Object 5">
            <a:extLst>
              <a:ext uri="{FF2B5EF4-FFF2-40B4-BE49-F238E27FC236}">
                <a16:creationId xmlns:a16="http://schemas.microsoft.com/office/drawing/2014/main" id="{B0CC9694-D6B7-9141-CEBE-458CB4231E1D}"/>
              </a:ext>
            </a:extLst>
          </p:cNvPr>
          <p:cNvGraphicFramePr>
            <a:graphicFrameLocks noChangeAspect="1"/>
          </p:cNvGraphicFramePr>
          <p:nvPr>
            <p:extLst>
              <p:ext uri="{D42A27DB-BD31-4B8C-83A1-F6EECF244321}">
                <p14:modId xmlns:p14="http://schemas.microsoft.com/office/powerpoint/2010/main" val="3107590445"/>
              </p:ext>
            </p:extLst>
          </p:nvPr>
        </p:nvGraphicFramePr>
        <p:xfrm>
          <a:off x="308493" y="914400"/>
          <a:ext cx="3727450" cy="1136650"/>
        </p:xfrm>
        <a:graphic>
          <a:graphicData uri="http://schemas.openxmlformats.org/presentationml/2006/ole">
            <mc:AlternateContent xmlns:mc="http://schemas.openxmlformats.org/markup-compatibility/2006">
              <mc:Choice xmlns:v="urn:schemas-microsoft-com:vml" Requires="v">
                <p:oleObj name="Equation" r:id="rId2" imgW="2857320" imgH="901440" progId="Equation.DSMT4">
                  <p:embed/>
                </p:oleObj>
              </mc:Choice>
              <mc:Fallback>
                <p:oleObj name="Equation" r:id="rId2" imgW="2857320" imgH="901440" progId="Equation.DSMT4">
                  <p:embed/>
                  <p:pic>
                    <p:nvPicPr>
                      <p:cNvPr id="6" name="Object 5"/>
                      <p:cNvPicPr>
                        <a:picLocks noChangeAspect="1" noChangeArrowheads="1"/>
                      </p:cNvPicPr>
                      <p:nvPr/>
                    </p:nvPicPr>
                    <p:blipFill>
                      <a:blip r:embed="rId3"/>
                      <a:srcRect/>
                      <a:stretch>
                        <a:fillRect/>
                      </a:stretch>
                    </p:blipFill>
                    <p:spPr bwMode="auto">
                      <a:xfrm>
                        <a:off x="308493" y="914400"/>
                        <a:ext cx="3727450" cy="1136650"/>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04E559B1-6241-5FE3-6832-A4B5E267DF38}"/>
              </a:ext>
            </a:extLst>
          </p:cNvPr>
          <p:cNvGraphicFramePr>
            <a:graphicFrameLocks noChangeAspect="1"/>
          </p:cNvGraphicFramePr>
          <p:nvPr>
            <p:extLst>
              <p:ext uri="{D42A27DB-BD31-4B8C-83A1-F6EECF244321}">
                <p14:modId xmlns:p14="http://schemas.microsoft.com/office/powerpoint/2010/main" val="1528508989"/>
              </p:ext>
            </p:extLst>
          </p:nvPr>
        </p:nvGraphicFramePr>
        <p:xfrm>
          <a:off x="258762" y="2383572"/>
          <a:ext cx="8626475" cy="2724150"/>
        </p:xfrm>
        <a:graphic>
          <a:graphicData uri="http://schemas.openxmlformats.org/presentationml/2006/ole">
            <mc:AlternateContent xmlns:mc="http://schemas.openxmlformats.org/markup-compatibility/2006">
              <mc:Choice xmlns:v="urn:schemas-microsoft-com:vml" Requires="v">
                <p:oleObj name="Equation" r:id="rId4" imgW="4343400" imgH="1371600" progId="Equation.DSMT4">
                  <p:embed/>
                </p:oleObj>
              </mc:Choice>
              <mc:Fallback>
                <p:oleObj name="Equation" r:id="rId4" imgW="4343400" imgH="1371600" progId="Equation.DSMT4">
                  <p:embed/>
                  <p:pic>
                    <p:nvPicPr>
                      <p:cNvPr id="0" name=""/>
                      <p:cNvPicPr/>
                      <p:nvPr/>
                    </p:nvPicPr>
                    <p:blipFill>
                      <a:blip r:embed="rId5"/>
                      <a:stretch>
                        <a:fillRect/>
                      </a:stretch>
                    </p:blipFill>
                    <p:spPr>
                      <a:xfrm>
                        <a:off x="258762" y="2383572"/>
                        <a:ext cx="8626475" cy="2724150"/>
                      </a:xfrm>
                      <a:prstGeom prst="rect">
                        <a:avLst/>
                      </a:prstGeom>
                    </p:spPr>
                  </p:pic>
                </p:oleObj>
              </mc:Fallback>
            </mc:AlternateContent>
          </a:graphicData>
        </a:graphic>
      </p:graphicFrame>
    </p:spTree>
    <p:extLst>
      <p:ext uri="{BB962C8B-B14F-4D97-AF65-F5344CB8AC3E}">
        <p14:creationId xmlns:p14="http://schemas.microsoft.com/office/powerpoint/2010/main" val="60826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name="数式" r:id="rId3" imgW="2019240" imgH="1269720" progId="Equation.3">
                  <p:embed/>
                </p:oleObj>
              </mc:Choice>
              <mc:Fallback>
                <p:oleObj name="数式" r:id="rId3" imgW="2019240" imgH="1269720" progId="Equation.3">
                  <p:embed/>
                  <p:pic>
                    <p:nvPicPr>
                      <p:cNvPr id="0" name=""/>
                      <p:cNvPicPr>
                        <a:picLocks noChangeAspect="1" noChangeArrowheads="1"/>
                      </p:cNvPicPr>
                      <p:nvPr/>
                    </p:nvPicPr>
                    <p:blipFill>
                      <a:blip r:embed="rId4"/>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pic>
        <p:nvPicPr>
          <p:cNvPr id="5" name="Picture 2" descr="http://hyperphysics.phy-astr.gsu.edu/hbase/nuclear/imgnuc/geigma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name="数式" r:id="rId4" imgW="2095200" imgH="634680" progId="Equation.3">
                  <p:embed/>
                </p:oleObj>
              </mc:Choice>
              <mc:Fallback>
                <p:oleObj name="数式" r:id="rId4" imgW="2095200" imgH="634680" progId="Equation.3">
                  <p:embed/>
                  <p:pic>
                    <p:nvPicPr>
                      <p:cNvPr id="0" name=""/>
                      <p:cNvPicPr>
                        <a:picLocks noChangeAspect="1" noChangeArrowheads="1"/>
                      </p:cNvPicPr>
                      <p:nvPr/>
                    </p:nvPicPr>
                    <p:blipFill>
                      <a:blip r:embed="rId5"/>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6"/>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p>
        </p:txBody>
      </p:sp>
      <p:sp>
        <p:nvSpPr>
          <p:cNvPr id="3" name="Footer Placeholder 2"/>
          <p:cNvSpPr>
            <a:spLocks noGrp="1"/>
          </p:cNvSpPr>
          <p:nvPr>
            <p:ph type="ftr" sz="quarter" idx="11"/>
          </p:nvPr>
        </p:nvSpPr>
        <p:spPr/>
        <p:txBody>
          <a:bodyPr/>
          <a:lstStyle/>
          <a:p>
            <a:r>
              <a:rPr lang="en-US"/>
              <a:t>PHY 711  Fall 2022 --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name="Equation" r:id="rId3" imgW="2323800" imgH="647640" progId="Equation.DSMT4">
                  <p:embed/>
                </p:oleObj>
              </mc:Choice>
              <mc:Fallback>
                <p:oleObj name="Equation" r:id="rId3" imgW="2323800" imgH="647640" progId="Equation.DSMT4">
                  <p:embed/>
                  <p:pic>
                    <p:nvPicPr>
                      <p:cNvPr id="0" name=""/>
                      <p:cNvPicPr>
                        <a:picLocks noChangeAspect="1" noChangeArrowheads="1"/>
                      </p:cNvPicPr>
                      <p:nvPr/>
                    </p:nvPicPr>
                    <p:blipFill>
                      <a:blip r:embed="rId4"/>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name="Equation" r:id="rId5" imgW="1447560" imgH="660240" progId="Equation.DSMT4">
                  <p:embed/>
                </p:oleObj>
              </mc:Choice>
              <mc:Fallback>
                <p:oleObj name="Equation" r:id="rId5" imgW="1447560" imgH="660240" progId="Equation.DSMT4">
                  <p:embed/>
                  <p:pic>
                    <p:nvPicPr>
                      <p:cNvPr id="6" name="Object 5"/>
                      <p:cNvPicPr>
                        <a:picLocks noChangeAspect="1" noChangeArrowheads="1"/>
                      </p:cNvPicPr>
                      <p:nvPr/>
                    </p:nvPicPr>
                    <p:blipFill>
                      <a:blip r:embed="rId6"/>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7A1FF516-DB96-4FFE-867D-B0D56B793F03}"/>
              </a:ext>
            </a:extLst>
          </p:cNvPr>
          <p:cNvSpPr txBox="1"/>
          <p:nvPr/>
        </p:nvSpPr>
        <p:spPr>
          <a:xfrm>
            <a:off x="5638800" y="1066800"/>
            <a:ext cx="2209800" cy="461665"/>
          </a:xfrm>
          <a:prstGeom prst="rect">
            <a:avLst/>
          </a:prstGeom>
          <a:noFill/>
        </p:spPr>
        <p:txBody>
          <a:bodyPr wrap="square" rtlCol="0">
            <a:spAutoFit/>
          </a:bodyPr>
          <a:lstStyle/>
          <a:p>
            <a:r>
              <a:rPr lang="en-US" sz="2400" dirty="0">
                <a:latin typeface="+mj-lt"/>
              </a:rPr>
              <a:t>(in SI units)</a:t>
            </a:r>
          </a:p>
        </p:txBody>
      </p:sp>
    </p:spTree>
    <p:extLst>
      <p:ext uri="{BB962C8B-B14F-4D97-AF65-F5344CB8AC3E}">
        <p14:creationId xmlns:p14="http://schemas.microsoft.com/office/powerpoint/2010/main" val="333651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FF6BB-2CEE-0A0B-460F-65491964AF17}"/>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0DF48274-9BF4-FB2F-5D4F-DE791DAE4607}"/>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F86113B9-8960-E99C-3EDE-2B7F71D51240}"/>
              </a:ext>
            </a:extLst>
          </p:cNvPr>
          <p:cNvSpPr>
            <a:spLocks noGrp="1"/>
          </p:cNvSpPr>
          <p:nvPr>
            <p:ph type="sldNum" sz="quarter" idx="12"/>
          </p:nvPr>
        </p:nvSpPr>
        <p:spPr/>
        <p:txBody>
          <a:bodyPr/>
          <a:lstStyle/>
          <a:p>
            <a:fld id="{CE368B07-CEBF-4C80-90AF-53B34FA04CF3}" type="slidenum">
              <a:rPr lang="en-US" smtClean="0"/>
              <a:t>34</a:t>
            </a:fld>
            <a:endParaRPr lang="en-US"/>
          </a:p>
        </p:txBody>
      </p:sp>
      <p:graphicFrame>
        <p:nvGraphicFramePr>
          <p:cNvPr id="5" name="Object 4">
            <a:extLst>
              <a:ext uri="{FF2B5EF4-FFF2-40B4-BE49-F238E27FC236}">
                <a16:creationId xmlns:a16="http://schemas.microsoft.com/office/drawing/2014/main" id="{2DA08CD5-5BF2-A9CE-83AD-9A71A538F558}"/>
              </a:ext>
            </a:extLst>
          </p:cNvPr>
          <p:cNvGraphicFramePr>
            <a:graphicFrameLocks noChangeAspect="1"/>
          </p:cNvGraphicFramePr>
          <p:nvPr>
            <p:extLst>
              <p:ext uri="{D42A27DB-BD31-4B8C-83A1-F6EECF244321}">
                <p14:modId xmlns:p14="http://schemas.microsoft.com/office/powerpoint/2010/main" val="1144723185"/>
              </p:ext>
            </p:extLst>
          </p:nvPr>
        </p:nvGraphicFramePr>
        <p:xfrm>
          <a:off x="152400" y="38669"/>
          <a:ext cx="6802437" cy="5192900"/>
        </p:xfrm>
        <a:graphic>
          <a:graphicData uri="http://schemas.openxmlformats.org/presentationml/2006/ole">
            <mc:AlternateContent xmlns:mc="http://schemas.openxmlformats.org/markup-compatibility/2006">
              <mc:Choice xmlns:v="urn:schemas-microsoft-com:vml" Requires="v">
                <p:oleObj name="Equation" r:id="rId2" imgW="4292280" imgH="3390840" progId="Equation.DSMT4">
                  <p:embed/>
                </p:oleObj>
              </mc:Choice>
              <mc:Fallback>
                <p:oleObj name="Equation" r:id="rId2" imgW="4292280" imgH="3390840" progId="Equation.DSMT4">
                  <p:embed/>
                  <p:pic>
                    <p:nvPicPr>
                      <p:cNvPr id="5" name="Object 4"/>
                      <p:cNvPicPr>
                        <a:picLocks noChangeAspect="1" noChangeArrowheads="1"/>
                      </p:cNvPicPr>
                      <p:nvPr/>
                    </p:nvPicPr>
                    <p:blipFill>
                      <a:blip r:embed="rId3"/>
                      <a:srcRect/>
                      <a:stretch>
                        <a:fillRect/>
                      </a:stretch>
                    </p:blipFill>
                    <p:spPr bwMode="auto">
                      <a:xfrm>
                        <a:off x="152400" y="38669"/>
                        <a:ext cx="6802437" cy="5192900"/>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218E4F5C-BF55-70EB-B3A0-4E38A064B81E}"/>
              </a:ext>
            </a:extLst>
          </p:cNvPr>
          <p:cNvGraphicFramePr>
            <a:graphicFrameLocks noChangeAspect="1"/>
          </p:cNvGraphicFramePr>
          <p:nvPr>
            <p:extLst>
              <p:ext uri="{D42A27DB-BD31-4B8C-83A1-F6EECF244321}">
                <p14:modId xmlns:p14="http://schemas.microsoft.com/office/powerpoint/2010/main" val="3224871479"/>
              </p:ext>
            </p:extLst>
          </p:nvPr>
        </p:nvGraphicFramePr>
        <p:xfrm>
          <a:off x="6248400" y="433533"/>
          <a:ext cx="2596642" cy="1222576"/>
        </p:xfrm>
        <a:graphic>
          <a:graphicData uri="http://schemas.openxmlformats.org/presentationml/2006/ole">
            <mc:AlternateContent xmlns:mc="http://schemas.openxmlformats.org/markup-compatibility/2006">
              <mc:Choice xmlns:v="urn:schemas-microsoft-com:vml" Requires="v">
                <p:oleObj name="Equation" r:id="rId4" imgW="2006280" imgH="977760" progId="Equation.DSMT4">
                  <p:embed/>
                </p:oleObj>
              </mc:Choice>
              <mc:Fallback>
                <p:oleObj name="Equation" r:id="rId4" imgW="2006280" imgH="977760" progId="Equation.DSMT4">
                  <p:embed/>
                  <p:pic>
                    <p:nvPicPr>
                      <p:cNvPr id="7" name="Object 6"/>
                      <p:cNvPicPr>
                        <a:picLocks noChangeAspect="1" noChangeArrowheads="1"/>
                      </p:cNvPicPr>
                      <p:nvPr/>
                    </p:nvPicPr>
                    <p:blipFill>
                      <a:blip r:embed="rId5"/>
                      <a:srcRect/>
                      <a:stretch>
                        <a:fillRect/>
                      </a:stretch>
                    </p:blipFill>
                    <p:spPr bwMode="auto">
                      <a:xfrm>
                        <a:off x="6248400" y="433533"/>
                        <a:ext cx="2596642" cy="1222576"/>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3B7A33E2-1DFD-CCE5-7206-E9A1888DE894}"/>
              </a:ext>
            </a:extLst>
          </p:cNvPr>
          <p:cNvSpPr txBox="1"/>
          <p:nvPr/>
        </p:nvSpPr>
        <p:spPr>
          <a:xfrm>
            <a:off x="304800" y="5525353"/>
            <a:ext cx="8915400" cy="830997"/>
          </a:xfrm>
          <a:prstGeom prst="rect">
            <a:avLst/>
          </a:prstGeom>
          <a:noFill/>
        </p:spPr>
        <p:txBody>
          <a:bodyPr wrap="square" rtlCol="0">
            <a:spAutoFit/>
          </a:bodyPr>
          <a:lstStyle/>
          <a:p>
            <a:r>
              <a:rPr lang="en-US" sz="2400" dirty="0">
                <a:latin typeface="+mj-lt"/>
              </a:rPr>
              <a:t>More generally, it is possible to use numerical integration methods (with care) to evaluate </a:t>
            </a:r>
            <a:r>
              <a:rPr lang="en-US" sz="2400" i="1" dirty="0">
                <a:latin typeface="+mj-lt"/>
              </a:rPr>
              <a:t>b(</a:t>
            </a:r>
            <a:r>
              <a:rPr lang="en-US" sz="2400" i="1" dirty="0">
                <a:latin typeface="Symbol" panose="05050102010706020507" pitchFamily="18" charset="2"/>
              </a:rPr>
              <a:t>q</a:t>
            </a:r>
            <a:r>
              <a:rPr lang="en-US" sz="2400" i="1" dirty="0">
                <a:latin typeface="+mj-lt"/>
              </a:rPr>
              <a:t>).      </a:t>
            </a:r>
          </a:p>
        </p:txBody>
      </p:sp>
    </p:spTree>
    <p:extLst>
      <p:ext uri="{BB962C8B-B14F-4D97-AF65-F5344CB8AC3E}">
        <p14:creationId xmlns:p14="http://schemas.microsoft.com/office/powerpoint/2010/main" val="207264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8/31/2022</a:t>
            </a:r>
            <a:endParaRPr lang="en-US" dirty="0"/>
          </a:p>
        </p:txBody>
      </p:sp>
      <p:sp>
        <p:nvSpPr>
          <p:cNvPr id="3" name="Footer Placeholder 2"/>
          <p:cNvSpPr>
            <a:spLocks noGrp="1"/>
          </p:cNvSpPr>
          <p:nvPr>
            <p:ph type="ftr" sz="quarter" idx="11"/>
          </p:nvPr>
        </p:nvSpPr>
        <p:spPr/>
        <p:txBody>
          <a:bodyPr/>
          <a:lstStyle/>
          <a:p>
            <a:r>
              <a:rPr lang="en-US"/>
              <a:t>PHY 711  Fall 2022 --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419595" y="307688"/>
            <a:ext cx="8923337" cy="1200329"/>
          </a:xfrm>
          <a:prstGeom prst="rect">
            <a:avLst/>
          </a:prstGeom>
          <a:noFill/>
        </p:spPr>
        <p:txBody>
          <a:bodyPr wrap="square" rtlCol="0">
            <a:spAutoFit/>
          </a:bodyPr>
          <a:lstStyle/>
          <a:p>
            <a:r>
              <a:rPr lang="en-US" sz="2400" b="1" dirty="0">
                <a:latin typeface="+mj-lt"/>
              </a:rPr>
              <a:t>Transformation between lab and center of mass results:</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10" name="Object 9">
                        <a:extLst>
                          <a:ext uri="{FF2B5EF4-FFF2-40B4-BE49-F238E27FC236}">
                            <a16:creationId xmlns:a16="http://schemas.microsoft.com/office/drawing/2014/main" id="{00EA0BC3-7CCF-4545-8857-9579E548C2D5}"/>
                          </a:ext>
                        </a:extLst>
                      </p:cNvPr>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12" name="Object 11">
                        <a:extLst>
                          <a:ext uri="{FF2B5EF4-FFF2-40B4-BE49-F238E27FC236}">
                            <a16:creationId xmlns:a16="http://schemas.microsoft.com/office/drawing/2014/main" id="{56587C66-F511-442D-A85E-64E96AD27152}"/>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C89D6-FC0E-1352-ADEE-322691179736}"/>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0164CE43-0A5C-373E-ABF3-A25947B4BDE2}"/>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96085487-BBB2-5119-1C67-63274B24488F}"/>
              </a:ext>
            </a:extLst>
          </p:cNvPr>
          <p:cNvSpPr>
            <a:spLocks noGrp="1"/>
          </p:cNvSpPr>
          <p:nvPr>
            <p:ph type="sldNum" sz="quarter" idx="12"/>
          </p:nvPr>
        </p:nvSpPr>
        <p:spPr/>
        <p:txBody>
          <a:bodyPr/>
          <a:lstStyle/>
          <a:p>
            <a:fld id="{CE368B07-CEBF-4C80-90AF-53B34FA04CF3}" type="slidenum">
              <a:rPr lang="en-US" smtClean="0"/>
              <a:t>4</a:t>
            </a:fld>
            <a:endParaRPr lang="en-US"/>
          </a:p>
        </p:txBody>
      </p:sp>
      <p:pic>
        <p:nvPicPr>
          <p:cNvPr id="7" name="Picture 6" descr="Text, letter&#10;&#10;Description automatically generated">
            <a:extLst>
              <a:ext uri="{FF2B5EF4-FFF2-40B4-BE49-F238E27FC236}">
                <a16:creationId xmlns:a16="http://schemas.microsoft.com/office/drawing/2014/main" id="{743F33A2-84EF-23AA-7AD4-77DF31F52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29" y="1244487"/>
            <a:ext cx="7626742" cy="4369025"/>
          </a:xfrm>
          <a:prstGeom prst="rect">
            <a:avLst/>
          </a:prstGeom>
        </p:spPr>
      </p:pic>
    </p:spTree>
    <p:extLst>
      <p:ext uri="{BB962C8B-B14F-4D97-AF65-F5344CB8AC3E}">
        <p14:creationId xmlns:p14="http://schemas.microsoft.com/office/powerpoint/2010/main" val="299160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7200D-CE17-FD9F-C688-CAC38D721725}"/>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496874FF-40F5-1277-1A0A-C9D0525B59D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583C9A5E-056E-AA43-F05B-2AA2202381F1}"/>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EAA14174-14AE-77E4-2ADC-E32E57E92279}"/>
              </a:ext>
            </a:extLst>
          </p:cNvPr>
          <p:cNvSpPr txBox="1"/>
          <p:nvPr/>
        </p:nvSpPr>
        <p:spPr>
          <a:xfrm>
            <a:off x="228600" y="304800"/>
            <a:ext cx="8763000" cy="5632311"/>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Sam -- </a:t>
            </a:r>
            <a:r>
              <a:rPr lang="en-US" sz="2400" b="0" i="0" dirty="0">
                <a:solidFill>
                  <a:srgbClr val="222222"/>
                </a:solidFill>
                <a:effectLst/>
                <a:latin typeface="Arial" panose="020B0604020202020204" pitchFamily="34" charset="0"/>
              </a:rPr>
              <a:t> If one particle in a 2 particle pair is stationary, doesn't the kinetic energy related to the center of mass have to be the same as the energy of particle one in the lab frame?  I looked ahead to Friday's </a:t>
            </a:r>
            <a:r>
              <a:rPr lang="en-US" sz="2400" b="0" i="0" dirty="0" err="1">
                <a:solidFill>
                  <a:srgbClr val="222222"/>
                </a:solidFill>
                <a:effectLst/>
                <a:latin typeface="Arial" panose="020B0604020202020204" pitchFamily="34" charset="0"/>
              </a:rPr>
              <a:t>hw</a:t>
            </a:r>
            <a:r>
              <a:rPr lang="en-US" sz="2400" b="0" i="0" dirty="0">
                <a:solidFill>
                  <a:srgbClr val="222222"/>
                </a:solidFill>
                <a:effectLst/>
                <a:latin typeface="Arial" panose="020B0604020202020204" pitchFamily="34" charset="0"/>
              </a:rPr>
              <a:t> and was slightly confused.</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Lee -- </a:t>
            </a:r>
            <a:r>
              <a:rPr lang="en-US" sz="2400" b="0" i="0" dirty="0">
                <a:solidFill>
                  <a:srgbClr val="222222"/>
                </a:solidFill>
                <a:effectLst/>
                <a:latin typeface="Arial" panose="020B0604020202020204" pitchFamily="34" charset="0"/>
              </a:rPr>
              <a:t>Could you please remind me of what K (kappa) represents in the Rutherford scattering equations (near the end of your presentation)?</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From </a:t>
            </a:r>
            <a:r>
              <a:rPr lang="en-US" sz="2400" dirty="0" err="1">
                <a:solidFill>
                  <a:srgbClr val="222222"/>
                </a:solidFill>
                <a:latin typeface="Arial" panose="020B0604020202020204" pitchFamily="34" charset="0"/>
              </a:rPr>
              <a:t>Zezong</a:t>
            </a:r>
            <a:r>
              <a:rPr lang="en-US" sz="2400" dirty="0">
                <a:solidFill>
                  <a:srgbClr val="222222"/>
                </a:solidFill>
                <a:latin typeface="Arial" panose="020B0604020202020204" pitchFamily="34" charset="0"/>
              </a:rPr>
              <a:t> -- </a:t>
            </a:r>
            <a:r>
              <a:rPr lang="en-US" sz="2400" b="0" i="0" dirty="0">
                <a:solidFill>
                  <a:srgbClr val="222222"/>
                </a:solidFill>
                <a:effectLst/>
                <a:latin typeface="Arial" panose="020B0604020202020204" pitchFamily="34" charset="0"/>
              </a:rPr>
              <a:t>The notes say there are relatively few forms of (1/u ) for which the integral has an analytic result, does it mean in real life it is relatively easy to find numerical results in most cases?</a:t>
            </a:r>
            <a:endParaRPr lang="en-US" sz="2400" dirty="0">
              <a:latin typeface="+mj-lt"/>
            </a:endParaRPr>
          </a:p>
        </p:txBody>
      </p:sp>
    </p:spTree>
    <p:extLst>
      <p:ext uri="{BB962C8B-B14F-4D97-AF65-F5344CB8AC3E}">
        <p14:creationId xmlns:p14="http://schemas.microsoft.com/office/powerpoint/2010/main" val="207731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5E458-05E6-41A4-A5AD-93B999F960D4}"/>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754FE94E-FA7A-472E-87AD-CC64BAD661E7}"/>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307C7213-C77D-446F-913C-E36E42A862B2}"/>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CF4C7E84-1060-4319-A39E-2004189F3368}"/>
              </a:ext>
            </a:extLst>
          </p:cNvPr>
          <p:cNvSpPr txBox="1"/>
          <p:nvPr/>
        </p:nvSpPr>
        <p:spPr>
          <a:xfrm>
            <a:off x="457200" y="228600"/>
            <a:ext cx="7924800" cy="3785652"/>
          </a:xfrm>
          <a:prstGeom prst="rect">
            <a:avLst/>
          </a:prstGeom>
          <a:noFill/>
        </p:spPr>
        <p:txBody>
          <a:bodyPr wrap="square" rtlCol="0">
            <a:spAutoFit/>
          </a:bodyPr>
          <a:lstStyle/>
          <a:p>
            <a:r>
              <a:rPr lang="en-US" sz="2400" dirty="0">
                <a:latin typeface="+mj-lt"/>
              </a:rPr>
              <a:t>Comments on numerical evaluations</a:t>
            </a:r>
          </a:p>
          <a:p>
            <a:endParaRPr lang="en-US" sz="2400" dirty="0">
              <a:latin typeface="+mj-lt"/>
            </a:endParaRPr>
          </a:p>
          <a:p>
            <a:pPr marL="342900" indent="-342900">
              <a:buFont typeface="Arial" panose="020B0604020202020204" pitchFamily="34" charset="0"/>
              <a:buChar char="•"/>
            </a:pPr>
            <a:r>
              <a:rPr lang="en-US" sz="2400" dirty="0">
                <a:latin typeface="+mj-lt"/>
              </a:rPr>
              <a:t>Fetter and </a:t>
            </a:r>
            <a:r>
              <a:rPr lang="en-US" sz="2400" dirty="0" err="1">
                <a:latin typeface="+mj-lt"/>
              </a:rPr>
              <a:t>Walecka</a:t>
            </a:r>
            <a:r>
              <a:rPr lang="en-US" sz="2400" dirty="0">
                <a:latin typeface="+mj-lt"/>
              </a:rPr>
              <a:t> like many older textbooks use </a:t>
            </a:r>
            <a:r>
              <a:rPr lang="en-US" sz="2400" dirty="0" err="1">
                <a:latin typeface="+mj-lt"/>
              </a:rPr>
              <a:t>cgs</a:t>
            </a:r>
            <a:r>
              <a:rPr lang="en-US" sz="2400" dirty="0">
                <a:latin typeface="+mj-lt"/>
              </a:rPr>
              <a:t> Gaussian units  (centimeters, grams, seconds  plus miscellaneous factors of 4</a:t>
            </a:r>
            <a:r>
              <a:rPr lang="en-US" sz="2400" dirty="0">
                <a:latin typeface="Symbol" panose="05050102010706020507" pitchFamily="18" charset="2"/>
              </a:rPr>
              <a:t>p</a:t>
            </a:r>
            <a:r>
              <a:rPr lang="en-US" sz="2400" dirty="0">
                <a:latin typeface="+mj-lt"/>
              </a:rPr>
              <a:t>) while “modern” texts use SI units (meters, kilograms, seconds plus other miscellaneous factors of </a:t>
            </a:r>
            <a:r>
              <a:rPr lang="en-US" sz="2400" dirty="0"/>
              <a:t>4</a:t>
            </a:r>
            <a:r>
              <a:rPr lang="en-US" sz="2400" dirty="0">
                <a:latin typeface="Symbol" panose="05050102010706020507" pitchFamily="18" charset="2"/>
              </a:rPr>
              <a:t>pe</a:t>
            </a:r>
            <a:r>
              <a:rPr lang="en-US" sz="2400" baseline="-25000" dirty="0"/>
              <a:t>0</a:t>
            </a:r>
            <a:r>
              <a:rPr lang="en-US" sz="2400" dirty="0"/>
              <a:t>)</a:t>
            </a:r>
          </a:p>
          <a:p>
            <a:pPr algn="ctr"/>
            <a:endParaRPr lang="en-US" sz="2400" dirty="0">
              <a:latin typeface="+mj-lt"/>
            </a:endParaRPr>
          </a:p>
          <a:p>
            <a:pPr algn="ctr"/>
            <a:r>
              <a:rPr lang="en-US" sz="2400" dirty="0">
                <a:latin typeface="+mj-lt"/>
              </a:rPr>
              <a:t>Coulomb force between </a:t>
            </a:r>
            <a:r>
              <a:rPr lang="en-US" sz="2400" i="1" dirty="0">
                <a:latin typeface="+mj-lt"/>
              </a:rPr>
              <a:t>ze</a:t>
            </a:r>
            <a:r>
              <a:rPr lang="en-US" sz="2400" dirty="0">
                <a:latin typeface="+mj-lt"/>
              </a:rPr>
              <a:t> and </a:t>
            </a:r>
            <a:r>
              <a:rPr lang="en-US" sz="2400" i="1" dirty="0">
                <a:latin typeface="+mj-lt"/>
              </a:rPr>
              <a:t>Ze</a:t>
            </a:r>
            <a:r>
              <a:rPr lang="en-US" sz="2400" dirty="0">
                <a:latin typeface="+mj-lt"/>
              </a:rPr>
              <a:t> at separation </a:t>
            </a:r>
            <a:r>
              <a:rPr lang="en-US" sz="2400" b="1" dirty="0">
                <a:latin typeface="+mj-lt"/>
              </a:rPr>
              <a:t>r</a:t>
            </a:r>
            <a:r>
              <a:rPr lang="en-US" sz="2400" dirty="0">
                <a:latin typeface="+mj-lt"/>
              </a:rPr>
              <a:t>:</a:t>
            </a:r>
          </a:p>
          <a:p>
            <a:endParaRPr lang="en-US" sz="2400" dirty="0">
              <a:latin typeface="+mj-lt"/>
            </a:endParaRPr>
          </a:p>
        </p:txBody>
      </p:sp>
      <p:graphicFrame>
        <p:nvGraphicFramePr>
          <p:cNvPr id="6" name="Object 5">
            <a:extLst>
              <a:ext uri="{FF2B5EF4-FFF2-40B4-BE49-F238E27FC236}">
                <a16:creationId xmlns:a16="http://schemas.microsoft.com/office/drawing/2014/main" id="{51BE872C-5740-4F96-A536-2A89CA98F203}"/>
              </a:ext>
            </a:extLst>
          </p:cNvPr>
          <p:cNvGraphicFramePr>
            <a:graphicFrameLocks noChangeAspect="1"/>
          </p:cNvGraphicFramePr>
          <p:nvPr>
            <p:extLst>
              <p:ext uri="{D42A27DB-BD31-4B8C-83A1-F6EECF244321}">
                <p14:modId xmlns:p14="http://schemas.microsoft.com/office/powerpoint/2010/main" val="4003444654"/>
              </p:ext>
            </p:extLst>
          </p:nvPr>
        </p:nvGraphicFramePr>
        <p:xfrm>
          <a:off x="381000" y="3996996"/>
          <a:ext cx="3703690" cy="1991231"/>
        </p:xfrm>
        <a:graphic>
          <a:graphicData uri="http://schemas.openxmlformats.org/presentationml/2006/ole">
            <mc:AlternateContent xmlns:mc="http://schemas.openxmlformats.org/markup-compatibility/2006">
              <mc:Choice xmlns:v="urn:schemas-microsoft-com:vml" Requires="v">
                <p:oleObj name="Equation" r:id="rId2" imgW="1180800" imgH="634680" progId="Equation.DSMT4">
                  <p:embed/>
                </p:oleObj>
              </mc:Choice>
              <mc:Fallback>
                <p:oleObj name="Equation" r:id="rId2" imgW="1180800" imgH="634680" progId="Equation.DSMT4">
                  <p:embed/>
                  <p:pic>
                    <p:nvPicPr>
                      <p:cNvPr id="0" name=""/>
                      <p:cNvPicPr/>
                      <p:nvPr/>
                    </p:nvPicPr>
                    <p:blipFill>
                      <a:blip r:embed="rId3"/>
                      <a:stretch>
                        <a:fillRect/>
                      </a:stretch>
                    </p:blipFill>
                    <p:spPr>
                      <a:xfrm>
                        <a:off x="381000" y="3996996"/>
                        <a:ext cx="3703690" cy="199123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C25837-F674-424D-9B5D-6DAE68371C58}"/>
              </a:ext>
            </a:extLst>
          </p:cNvPr>
          <p:cNvGraphicFramePr>
            <a:graphicFrameLocks noChangeAspect="1"/>
          </p:cNvGraphicFramePr>
          <p:nvPr>
            <p:extLst>
              <p:ext uri="{D42A27DB-BD31-4B8C-83A1-F6EECF244321}">
                <p14:modId xmlns:p14="http://schemas.microsoft.com/office/powerpoint/2010/main" val="3218971365"/>
              </p:ext>
            </p:extLst>
          </p:nvPr>
        </p:nvGraphicFramePr>
        <p:xfrm>
          <a:off x="5418295" y="4069600"/>
          <a:ext cx="3238688" cy="2093298"/>
        </p:xfrm>
        <a:graphic>
          <a:graphicData uri="http://schemas.openxmlformats.org/presentationml/2006/ole">
            <mc:AlternateContent xmlns:mc="http://schemas.openxmlformats.org/markup-compatibility/2006">
              <mc:Choice xmlns:v="urn:schemas-microsoft-com:vml" Requires="v">
                <p:oleObj name="Equation" r:id="rId4" imgW="1041120" imgH="672840" progId="Equation.DSMT4">
                  <p:embed/>
                </p:oleObj>
              </mc:Choice>
              <mc:Fallback>
                <p:oleObj name="Equation" r:id="rId4" imgW="1041120" imgH="672840" progId="Equation.DSMT4">
                  <p:embed/>
                  <p:pic>
                    <p:nvPicPr>
                      <p:cNvPr id="0" name=""/>
                      <p:cNvPicPr/>
                      <p:nvPr/>
                    </p:nvPicPr>
                    <p:blipFill>
                      <a:blip r:embed="rId5"/>
                      <a:stretch>
                        <a:fillRect/>
                      </a:stretch>
                    </p:blipFill>
                    <p:spPr>
                      <a:xfrm>
                        <a:off x="5418295" y="4069600"/>
                        <a:ext cx="3238688" cy="2093298"/>
                      </a:xfrm>
                      <a:prstGeom prst="rect">
                        <a:avLst/>
                      </a:prstGeom>
                    </p:spPr>
                  </p:pic>
                </p:oleObj>
              </mc:Fallback>
            </mc:AlternateContent>
          </a:graphicData>
        </a:graphic>
      </p:graphicFrame>
    </p:spTree>
    <p:extLst>
      <p:ext uri="{BB962C8B-B14F-4D97-AF65-F5344CB8AC3E}">
        <p14:creationId xmlns:p14="http://schemas.microsoft.com/office/powerpoint/2010/main" val="296034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5BE03-3FBB-4D67-99B3-E43E2E69D65B}"/>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E8E4A744-8471-4F71-9330-4A368088E174}"/>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782F7676-97A6-43B6-B360-77AAE916F536}"/>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6" name="TextBox 5">
            <a:extLst>
              <a:ext uri="{FF2B5EF4-FFF2-40B4-BE49-F238E27FC236}">
                <a16:creationId xmlns:a16="http://schemas.microsoft.com/office/drawing/2014/main" id="{0C102948-7CC7-4295-A907-27EEB26F1F9D}"/>
              </a:ext>
            </a:extLst>
          </p:cNvPr>
          <p:cNvSpPr txBox="1"/>
          <p:nvPr/>
        </p:nvSpPr>
        <p:spPr>
          <a:xfrm>
            <a:off x="457200" y="228600"/>
            <a:ext cx="7924800" cy="4524315"/>
          </a:xfrm>
          <a:prstGeom prst="rect">
            <a:avLst/>
          </a:prstGeom>
          <a:noFill/>
        </p:spPr>
        <p:txBody>
          <a:bodyPr wrap="square" rtlCol="0">
            <a:spAutoFit/>
          </a:bodyPr>
          <a:lstStyle/>
          <a:p>
            <a:r>
              <a:rPr lang="en-US" sz="2400" dirty="0">
                <a:latin typeface="+mj-lt"/>
              </a:rPr>
              <a:t>Comments on numerical evaluations -- continued</a:t>
            </a:r>
          </a:p>
          <a:p>
            <a:endParaRPr lang="en-US" sz="2400" dirty="0">
              <a:latin typeface="+mj-lt"/>
            </a:endParaRPr>
          </a:p>
          <a:p>
            <a:pPr marL="342900" indent="-342900">
              <a:buFont typeface="Arial" panose="020B0604020202020204" pitchFamily="34" charset="0"/>
              <a:buChar char="•"/>
            </a:pPr>
            <a:r>
              <a:rPr lang="en-US" sz="2400" dirty="0">
                <a:latin typeface="+mj-lt"/>
              </a:rPr>
              <a:t>MeV is a convenient unit of energy related to SI unit of Joules</a:t>
            </a:r>
          </a:p>
          <a:p>
            <a:pPr lvl="1"/>
            <a:endParaRPr lang="en-US" sz="2400" dirty="0">
              <a:latin typeface="+mj-lt"/>
            </a:endParaRPr>
          </a:p>
          <a:p>
            <a:pPr lvl="1"/>
            <a:r>
              <a:rPr lang="en-US" sz="2400" dirty="0">
                <a:latin typeface="+mj-lt"/>
              </a:rPr>
              <a:t>1 eV=1.602176634x10</a:t>
            </a:r>
            <a:r>
              <a:rPr lang="en-US" sz="2400" baseline="30000" dirty="0">
                <a:latin typeface="+mj-lt"/>
              </a:rPr>
              <a:t>-19</a:t>
            </a:r>
            <a:r>
              <a:rPr lang="en-US" sz="2400" dirty="0">
                <a:latin typeface="+mj-lt"/>
              </a:rPr>
              <a:t> J</a:t>
            </a:r>
          </a:p>
          <a:p>
            <a:pPr lvl="1"/>
            <a:r>
              <a:rPr lang="en-US" sz="2400" dirty="0">
                <a:latin typeface="+mj-lt"/>
              </a:rPr>
              <a:t>1 MeV=</a:t>
            </a:r>
            <a:r>
              <a:rPr lang="en-US" sz="2400" dirty="0"/>
              <a:t> 10</a:t>
            </a:r>
            <a:r>
              <a:rPr lang="en-US" sz="2400" baseline="30000" dirty="0"/>
              <a:t>6</a:t>
            </a:r>
            <a:r>
              <a:rPr lang="en-US" sz="2400" dirty="0"/>
              <a:t> eV=1.602176634x10</a:t>
            </a:r>
            <a:r>
              <a:rPr lang="en-US" sz="2400" baseline="30000" dirty="0"/>
              <a:t>-13</a:t>
            </a:r>
            <a:r>
              <a:rPr lang="en-US" sz="2400" dirty="0"/>
              <a:t> J</a:t>
            </a:r>
          </a:p>
          <a:p>
            <a:pPr lvl="1"/>
            <a:endParaRPr lang="en-US" sz="2400" dirty="0">
              <a:latin typeface="+mj-lt"/>
            </a:endParaRPr>
          </a:p>
          <a:p>
            <a:pPr marL="342900" indent="-342900">
              <a:buFont typeface="Arial" panose="020B0604020202020204" pitchFamily="34" charset="0"/>
              <a:buChar char="•"/>
            </a:pPr>
            <a:r>
              <a:rPr lang="en-US" sz="2400" dirty="0">
                <a:latin typeface="+mj-lt"/>
              </a:rPr>
              <a:t>More generally a reliable source for fundamental constants is available at the NIST website </a:t>
            </a:r>
            <a:r>
              <a:rPr lang="en-US" sz="2400" dirty="0">
                <a:latin typeface="+mj-lt"/>
                <a:hlinkClick r:id="rId2"/>
              </a:rPr>
              <a:t>https://physics.nist.gov/cuu/Constants/index.html</a:t>
            </a:r>
            <a:endParaRPr lang="en-US" sz="2400" dirty="0">
              <a:latin typeface="+mj-lt"/>
            </a:endParaRPr>
          </a:p>
          <a:p>
            <a:endParaRPr lang="en-US" sz="2400" dirty="0">
              <a:latin typeface="+mj-lt"/>
            </a:endParaRPr>
          </a:p>
        </p:txBody>
      </p:sp>
      <p:sp>
        <p:nvSpPr>
          <p:cNvPr id="7" name="Rectangle 1">
            <a:extLst>
              <a:ext uri="{FF2B5EF4-FFF2-40B4-BE49-F238E27FC236}">
                <a16:creationId xmlns:a16="http://schemas.microsoft.com/office/drawing/2014/main" id="{E685DADA-EB0A-49D9-8D29-DF16E09B2F73}"/>
              </a:ext>
            </a:extLst>
          </p:cNvPr>
          <p:cNvSpPr>
            <a:spLocks noChangeArrowheads="1"/>
          </p:cNvSpPr>
          <p:nvPr/>
        </p:nvSpPr>
        <p:spPr bwMode="auto">
          <a:xfrm>
            <a:off x="0" y="-12311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Unicode MS"/>
              </a:rPr>
              <a:t> </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80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E062B-77DE-44DB-8679-8331DECEE680}"/>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FC6A0263-9E32-4F45-818E-0ECC21DCB48B}"/>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1B562440-991D-4CDB-8BD5-616248877D0A}"/>
              </a:ext>
            </a:extLst>
          </p:cNvPr>
          <p:cNvSpPr>
            <a:spLocks noGrp="1"/>
          </p:cNvSpPr>
          <p:nvPr>
            <p:ph type="sldNum" sz="quarter" idx="12"/>
          </p:nvPr>
        </p:nvSpPr>
        <p:spPr/>
        <p:txBody>
          <a:bodyPr/>
          <a:lstStyle/>
          <a:p>
            <a:fld id="{CE368B07-CEBF-4C80-90AF-53B34FA04CF3}" type="slidenum">
              <a:rPr lang="en-US" smtClean="0"/>
              <a:t>8</a:t>
            </a:fld>
            <a:endParaRPr lang="en-US"/>
          </a:p>
        </p:txBody>
      </p:sp>
      <p:pic>
        <p:nvPicPr>
          <p:cNvPr id="5" name="Picture 4">
            <a:extLst>
              <a:ext uri="{FF2B5EF4-FFF2-40B4-BE49-F238E27FC236}">
                <a16:creationId xmlns:a16="http://schemas.microsoft.com/office/drawing/2014/main" id="{06882540-E2EE-453F-AE08-6685CF3DDA33}"/>
              </a:ext>
            </a:extLst>
          </p:cNvPr>
          <p:cNvPicPr>
            <a:picLocks noChangeAspect="1"/>
          </p:cNvPicPr>
          <p:nvPr/>
        </p:nvPicPr>
        <p:blipFill>
          <a:blip r:embed="rId2"/>
          <a:stretch>
            <a:fillRect/>
          </a:stretch>
        </p:blipFill>
        <p:spPr>
          <a:xfrm>
            <a:off x="0" y="304800"/>
            <a:ext cx="9144000" cy="5896516"/>
          </a:xfrm>
          <a:prstGeom prst="rect">
            <a:avLst/>
          </a:prstGeom>
        </p:spPr>
      </p:pic>
    </p:spTree>
    <p:extLst>
      <p:ext uri="{BB962C8B-B14F-4D97-AF65-F5344CB8AC3E}">
        <p14:creationId xmlns:p14="http://schemas.microsoft.com/office/powerpoint/2010/main" val="278995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48481-7AE7-4B76-9968-680B3BBCCD5A}"/>
              </a:ext>
            </a:extLst>
          </p:cNvPr>
          <p:cNvSpPr>
            <a:spLocks noGrp="1"/>
          </p:cNvSpPr>
          <p:nvPr>
            <p:ph type="dt" sz="half" idx="10"/>
          </p:nvPr>
        </p:nvSpPr>
        <p:spPr/>
        <p:txBody>
          <a:bodyPr/>
          <a:lstStyle/>
          <a:p>
            <a:r>
              <a:rPr lang="en-US"/>
              <a:t>8/31/2022</a:t>
            </a:r>
          </a:p>
        </p:txBody>
      </p:sp>
      <p:sp>
        <p:nvSpPr>
          <p:cNvPr id="3" name="Footer Placeholder 2">
            <a:extLst>
              <a:ext uri="{FF2B5EF4-FFF2-40B4-BE49-F238E27FC236}">
                <a16:creationId xmlns:a16="http://schemas.microsoft.com/office/drawing/2014/main" id="{7F4E1F2E-997B-4945-8916-2F562FB2481D}"/>
              </a:ext>
            </a:extLst>
          </p:cNvPr>
          <p:cNvSpPr>
            <a:spLocks noGrp="1"/>
          </p:cNvSpPr>
          <p:nvPr>
            <p:ph type="ftr" sz="quarter" idx="11"/>
          </p:nvPr>
        </p:nvSpPr>
        <p:spPr/>
        <p:txBody>
          <a:bodyPr/>
          <a:lstStyle/>
          <a:p>
            <a:r>
              <a:rPr lang="en-US"/>
              <a:t>PHY 711  Fall 2022 -- Lecture 5</a:t>
            </a:r>
          </a:p>
        </p:txBody>
      </p:sp>
      <p:sp>
        <p:nvSpPr>
          <p:cNvPr id="4" name="Slide Number Placeholder 3">
            <a:extLst>
              <a:ext uri="{FF2B5EF4-FFF2-40B4-BE49-F238E27FC236}">
                <a16:creationId xmlns:a16="http://schemas.microsoft.com/office/drawing/2014/main" id="{5AFB05DE-451A-46E2-ABAA-8FBF82B682CF}"/>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33D9347C-2FDB-43C0-85B0-C9BFBE98BA40}"/>
              </a:ext>
            </a:extLst>
          </p:cNvPr>
          <p:cNvSpPr txBox="1"/>
          <p:nvPr/>
        </p:nvSpPr>
        <p:spPr>
          <a:xfrm>
            <a:off x="457200" y="457200"/>
            <a:ext cx="8229600" cy="1569660"/>
          </a:xfrm>
          <a:prstGeom prst="rect">
            <a:avLst/>
          </a:prstGeom>
          <a:noFill/>
        </p:spPr>
        <p:txBody>
          <a:bodyPr wrap="square" rtlCol="0">
            <a:spAutoFit/>
          </a:bodyPr>
          <a:lstStyle/>
          <a:p>
            <a:r>
              <a:rPr lang="en-US" sz="2400" dirty="0">
                <a:latin typeface="+mj-lt"/>
              </a:rPr>
              <a:t>What constants will you need to know?</a:t>
            </a:r>
          </a:p>
          <a:p>
            <a:endParaRPr lang="en-US" sz="2400" dirty="0">
              <a:latin typeface="+mj-lt"/>
            </a:endParaRPr>
          </a:p>
          <a:p>
            <a:endParaRPr lang="en-US" sz="2400" dirty="0">
              <a:latin typeface="+mj-lt"/>
            </a:endParaRPr>
          </a:p>
          <a:p>
            <a:r>
              <a:rPr lang="en-US" sz="2400" dirty="0">
                <a:latin typeface="+mj-lt"/>
              </a:rPr>
              <a:t>What units will your answer have?</a:t>
            </a:r>
          </a:p>
        </p:txBody>
      </p:sp>
    </p:spTree>
    <p:extLst>
      <p:ext uri="{BB962C8B-B14F-4D97-AF65-F5344CB8AC3E}">
        <p14:creationId xmlns:p14="http://schemas.microsoft.com/office/powerpoint/2010/main" val="2417573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7586</TotalTime>
  <Words>1300</Words>
  <Application>Microsoft Office PowerPoint</Application>
  <PresentationFormat>On-screen Show (4:3)</PresentationFormat>
  <Paragraphs>231</Paragraphs>
  <Slides>35</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43" baseType="lpstr">
      <vt:lpstr>Arial</vt:lpstr>
      <vt:lpstr>Arial Unicode MS</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439</cp:revision>
  <cp:lastPrinted>2020-09-01T04:23:48Z</cp:lastPrinted>
  <dcterms:created xsi:type="dcterms:W3CDTF">2012-01-10T18:32:24Z</dcterms:created>
  <dcterms:modified xsi:type="dcterms:W3CDTF">2022-08-31T15:56:53Z</dcterms:modified>
</cp:coreProperties>
</file>