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96" r:id="rId2"/>
    <p:sldId id="455" r:id="rId3"/>
    <p:sldId id="389" r:id="rId4"/>
    <p:sldId id="431" r:id="rId5"/>
    <p:sldId id="432" r:id="rId6"/>
    <p:sldId id="456" r:id="rId7"/>
    <p:sldId id="433" r:id="rId8"/>
    <p:sldId id="434" r:id="rId9"/>
    <p:sldId id="451" r:id="rId10"/>
    <p:sldId id="435" r:id="rId11"/>
    <p:sldId id="436" r:id="rId12"/>
    <p:sldId id="437" r:id="rId13"/>
    <p:sldId id="454" r:id="rId14"/>
    <p:sldId id="438" r:id="rId15"/>
    <p:sldId id="439" r:id="rId16"/>
    <p:sldId id="452" r:id="rId17"/>
    <p:sldId id="440" r:id="rId18"/>
    <p:sldId id="441" r:id="rId19"/>
    <p:sldId id="442" r:id="rId20"/>
    <p:sldId id="457" r:id="rId21"/>
    <p:sldId id="443" r:id="rId22"/>
    <p:sldId id="444" r:id="rId23"/>
    <p:sldId id="445" r:id="rId24"/>
    <p:sldId id="446" r:id="rId25"/>
    <p:sldId id="447" r:id="rId26"/>
    <p:sldId id="448" r:id="rId27"/>
    <p:sldId id="453" r:id="rId2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0EB2"/>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5" autoAdjust="0"/>
    <p:restoredTop sz="83841" autoAdjust="0"/>
  </p:normalViewPr>
  <p:slideViewPr>
    <p:cSldViewPr>
      <p:cViewPr varScale="1">
        <p:scale>
          <a:sx n="59" d="100"/>
          <a:sy n="59" d="100"/>
        </p:scale>
        <p:origin x="1136" y="76"/>
      </p:cViewPr>
      <p:guideLst>
        <p:guide orient="horz" pos="2160"/>
        <p:guide pos="2880"/>
      </p:guideLst>
    </p:cSldViewPr>
  </p:slideViewPr>
  <p:notesTextViewPr>
    <p:cViewPr>
      <p:scale>
        <a:sx n="3" d="2"/>
        <a:sy n="3" d="2"/>
      </p:scale>
      <p:origin x="0" y="0"/>
    </p:cViewPr>
  </p:notesTextViewPr>
  <p:sorterViewPr>
    <p:cViewPr>
      <p:scale>
        <a:sx n="55" d="100"/>
        <a:sy n="5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AD78708E-9639-461A-BECB-3CEBA9886472}" type="datetimeFigureOut">
              <a:rPr lang="en-US" smtClean="0"/>
              <a:t>9/2/2022</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D4B80D9B-AB19-435B-8B07-F6AA06A84279}" type="slidenum">
              <a:rPr lang="en-US" smtClean="0"/>
              <a:t>‹#›</a:t>
            </a:fld>
            <a:endParaRPr lang="en-US"/>
          </a:p>
        </p:txBody>
      </p:sp>
    </p:spTree>
    <p:extLst>
      <p:ext uri="{BB962C8B-B14F-4D97-AF65-F5344CB8AC3E}">
        <p14:creationId xmlns:p14="http://schemas.microsoft.com/office/powerpoint/2010/main" val="1578690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9/2/2022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briefly discuss the  analysis of  physics within accelerated reference frames as presented in Chapter 2 of your textbook.</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a:p>
        </p:txBody>
      </p:sp>
    </p:spTree>
    <p:extLst>
      <p:ext uri="{BB962C8B-B14F-4D97-AF65-F5344CB8AC3E}">
        <p14:creationId xmlns:p14="http://schemas.microsoft.com/office/powerpoint/2010/main" val="1830099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Considering now our case, standing or sitting on the surface of the rotating earth (neglecting other details like orbiting the sun).   F’ is the support force meaning the floor on which we are standing/sitting and its support due to earth’s crust.</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a:p>
        </p:txBody>
      </p:sp>
    </p:spTree>
    <p:extLst>
      <p:ext uri="{BB962C8B-B14F-4D97-AF65-F5344CB8AC3E}">
        <p14:creationId xmlns:p14="http://schemas.microsoft.com/office/powerpoint/2010/main" val="3412544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a:p>
        </p:txBody>
      </p:sp>
    </p:spTree>
    <p:extLst>
      <p:ext uri="{BB962C8B-B14F-4D97-AF65-F5344CB8AC3E}">
        <p14:creationId xmlns:p14="http://schemas.microsoft.com/office/powerpoint/2010/main" val="1264231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very interesting example designed to show the effects of the earth’s rotation.</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a:p>
        </p:txBody>
      </p:sp>
    </p:spTree>
    <p:extLst>
      <p:ext uri="{BB962C8B-B14F-4D97-AF65-F5344CB8AC3E}">
        <p14:creationId xmlns:p14="http://schemas.microsoft.com/office/powerpoint/2010/main" val="2061458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a:p>
        </p:txBody>
      </p:sp>
    </p:spTree>
    <p:extLst>
      <p:ext uri="{BB962C8B-B14F-4D97-AF65-F5344CB8AC3E}">
        <p14:creationId xmlns:p14="http://schemas.microsoft.com/office/powerpoint/2010/main" val="2856707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Analyzing the pendulum motion in the given geometry.</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a:p>
        </p:txBody>
      </p:sp>
    </p:spTree>
    <p:extLst>
      <p:ext uri="{BB962C8B-B14F-4D97-AF65-F5344CB8AC3E}">
        <p14:creationId xmlns:p14="http://schemas.microsoft.com/office/powerpoint/2010/main" val="2461266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Simplifying the equations for the dominant terms.</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a:p>
        </p:txBody>
      </p:sp>
    </p:spTree>
    <p:extLst>
      <p:ext uri="{BB962C8B-B14F-4D97-AF65-F5344CB8AC3E}">
        <p14:creationId xmlns:p14="http://schemas.microsoft.com/office/powerpoint/2010/main" val="1743824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a:p>
        </p:txBody>
      </p:sp>
    </p:spTree>
    <p:extLst>
      <p:ext uri="{BB962C8B-B14F-4D97-AF65-F5344CB8AC3E}">
        <p14:creationId xmlns:p14="http://schemas.microsoft.com/office/powerpoint/2010/main" val="98080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Solving the differential equations.</a:t>
            </a:r>
          </a:p>
        </p:txBody>
      </p:sp>
      <p:sp>
        <p:nvSpPr>
          <p:cNvPr id="4" name="Slide Number Placeholder 3"/>
          <p:cNvSpPr>
            <a:spLocks noGrp="1"/>
          </p:cNvSpPr>
          <p:nvPr>
            <p:ph type="sldNum" sz="quarter" idx="10"/>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22428246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 and approximations.</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a:p>
        </p:txBody>
      </p:sp>
    </p:spTree>
    <p:extLst>
      <p:ext uri="{BB962C8B-B14F-4D97-AF65-F5344CB8AC3E}">
        <p14:creationId xmlns:p14="http://schemas.microsoft.com/office/powerpoint/2010/main" val="11766098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a:p>
        </p:txBody>
      </p:sp>
    </p:spTree>
    <p:extLst>
      <p:ext uri="{BB962C8B-B14F-4D97-AF65-F5344CB8AC3E}">
        <p14:creationId xmlns:p14="http://schemas.microsoft.com/office/powerpoint/2010/main" val="2753258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plan only one lecture on this topic, but it will come up again later in the course.     On Monday, we will jump into the topic of calculus of variation in order to develop mathematical tools that form the backbone of the study of mechanics among other applications.</a:t>
            </a:r>
          </a:p>
        </p:txBody>
      </p:sp>
      <p:sp>
        <p:nvSpPr>
          <p:cNvPr id="4" name="Slide Number Placeholder 3"/>
          <p:cNvSpPr>
            <a:spLocks noGrp="1"/>
          </p:cNvSpPr>
          <p:nvPr>
            <p:ph type="sldNum" sz="quarter" idx="5"/>
          </p:nvPr>
        </p:nvSpPr>
        <p:spPr/>
        <p:txBody>
          <a:bodyPr/>
          <a:lstStyle/>
          <a:p>
            <a:fld id="{615B37F0-B5B5-4873-843A-F6B8A32A0D0F}" type="slidenum">
              <a:rPr lang="en-US" smtClean="0"/>
              <a:t>3</a:t>
            </a:fld>
            <a:endParaRPr lang="en-US"/>
          </a:p>
        </p:txBody>
      </p:sp>
    </p:spTree>
    <p:extLst>
      <p:ext uri="{BB962C8B-B14F-4D97-AF65-F5344CB8AC3E}">
        <p14:creationId xmlns:p14="http://schemas.microsoft.com/office/powerpoint/2010/main" val="13289981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interesting to estimate the effects in different parts of the globe.   Note that theta is defined for the polar angle, while if you look up your latitude </a:t>
            </a:r>
            <a:r>
              <a:rPr lang="en-US"/>
              <a:t>you will find 90-theta.</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a:p>
        </p:txBody>
      </p:sp>
    </p:spTree>
    <p:extLst>
      <p:ext uri="{BB962C8B-B14F-4D97-AF65-F5344CB8AC3E}">
        <p14:creationId xmlns:p14="http://schemas.microsoft.com/office/powerpoint/2010/main" val="4256169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“inertial” frame of reference, we mean a reference frame that is either stationary or is moving at constant velocity.  A non-inertial frame of reference is the opposite.</a:t>
            </a:r>
          </a:p>
        </p:txBody>
      </p:sp>
      <p:sp>
        <p:nvSpPr>
          <p:cNvPr id="4" name="Slide Number Placeholder 3"/>
          <p:cNvSpPr>
            <a:spLocks noGrp="1"/>
          </p:cNvSpPr>
          <p:nvPr>
            <p:ph type="sldNum" sz="quarter" idx="5"/>
          </p:nvPr>
        </p:nvSpPr>
        <p:spPr/>
        <p:txBody>
          <a:bodyPr/>
          <a:lstStyle/>
          <a:p>
            <a:fld id="{615B37F0-B5B5-4873-843A-F6B8A32A0D0F}" type="slidenum">
              <a:rPr lang="en-US" smtClean="0"/>
              <a:t>4</a:t>
            </a:fld>
            <a:endParaRPr lang="en-US"/>
          </a:p>
        </p:txBody>
      </p:sp>
    </p:spTree>
    <p:extLst>
      <p:ext uri="{BB962C8B-B14F-4D97-AF65-F5344CB8AC3E}">
        <p14:creationId xmlns:p14="http://schemas.microsoft.com/office/powerpoint/2010/main" val="4099191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question is how analyze quantities such as a vector V in the two frames of reference.    The vector V may vary in time and its components </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a:p>
        </p:txBody>
      </p:sp>
    </p:spTree>
    <p:extLst>
      <p:ext uri="{BB962C8B-B14F-4D97-AF65-F5344CB8AC3E}">
        <p14:creationId xmlns:p14="http://schemas.microsoft.com/office/powerpoint/2010/main" val="713799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omega is a vector whose magnitude is the time rate of change of rotation of the coordinate frame and whose direction is pointing along the axis of rotation (in this case the x-axis.</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a:p>
        </p:txBody>
      </p:sp>
    </p:spTree>
    <p:extLst>
      <p:ext uri="{BB962C8B-B14F-4D97-AF65-F5344CB8AC3E}">
        <p14:creationId xmlns:p14="http://schemas.microsoft.com/office/powerpoint/2010/main" val="2535176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“derive”  the cross product relation using the expression for finite rotation and then expanding to infinitesimal angle </a:t>
            </a:r>
            <a:r>
              <a:rPr lang="en-US" dirty="0" err="1"/>
              <a:t>dOmega</a:t>
            </a:r>
            <a:r>
              <a:rPr lang="en-US" dirty="0"/>
              <a:t>.</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a:p>
        </p:txBody>
      </p:sp>
    </p:spTree>
    <p:extLst>
      <p:ext uri="{BB962C8B-B14F-4D97-AF65-F5344CB8AC3E}">
        <p14:creationId xmlns:p14="http://schemas.microsoft.com/office/powerpoint/2010/main" val="2132448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previous results.</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a:p>
        </p:txBody>
      </p:sp>
    </p:spTree>
    <p:extLst>
      <p:ext uri="{BB962C8B-B14F-4D97-AF65-F5344CB8AC3E}">
        <p14:creationId xmlns:p14="http://schemas.microsoft.com/office/powerpoint/2010/main" val="718087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Having established how to analyze the first time derivative, we apply the time derivative to the result in order to analyze the second time derivative (acceleration).</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a:p>
        </p:txBody>
      </p:sp>
    </p:spTree>
    <p:extLst>
      <p:ext uri="{BB962C8B-B14F-4D97-AF65-F5344CB8AC3E}">
        <p14:creationId xmlns:p14="http://schemas.microsoft.com/office/powerpoint/2010/main" val="3338947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highlighted terms are often called “fictitious” forces.</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a:p>
        </p:txBody>
      </p:sp>
    </p:spTree>
    <p:extLst>
      <p:ext uri="{BB962C8B-B14F-4D97-AF65-F5344CB8AC3E}">
        <p14:creationId xmlns:p14="http://schemas.microsoft.com/office/powerpoint/2010/main" val="2616269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9/02/2022</a:t>
            </a:r>
          </a:p>
        </p:txBody>
      </p:sp>
      <p:sp>
        <p:nvSpPr>
          <p:cNvPr id="5" name="Footer Placeholder 4"/>
          <p:cNvSpPr>
            <a:spLocks noGrp="1"/>
          </p:cNvSpPr>
          <p:nvPr>
            <p:ph type="ftr" sz="quarter" idx="11"/>
          </p:nvPr>
        </p:nvSpPr>
        <p:spPr/>
        <p:txBody>
          <a:bodyPr/>
          <a:lstStyle/>
          <a:p>
            <a:r>
              <a:rPr lang="en-US"/>
              <a:t>PHY 711  Fall 2022 -- Lecture 6</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9/02/2022</a:t>
            </a:r>
          </a:p>
        </p:txBody>
      </p:sp>
      <p:sp>
        <p:nvSpPr>
          <p:cNvPr id="5" name="Footer Placeholder 4"/>
          <p:cNvSpPr>
            <a:spLocks noGrp="1"/>
          </p:cNvSpPr>
          <p:nvPr>
            <p:ph type="ftr" sz="quarter" idx="11"/>
          </p:nvPr>
        </p:nvSpPr>
        <p:spPr/>
        <p:txBody>
          <a:bodyPr/>
          <a:lstStyle/>
          <a:p>
            <a:r>
              <a:rPr lang="en-US"/>
              <a:t>PHY 711  Fall 2022 -- Lecture 6</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9/02/2022</a:t>
            </a:r>
          </a:p>
        </p:txBody>
      </p:sp>
      <p:sp>
        <p:nvSpPr>
          <p:cNvPr id="5" name="Footer Placeholder 4"/>
          <p:cNvSpPr>
            <a:spLocks noGrp="1"/>
          </p:cNvSpPr>
          <p:nvPr>
            <p:ph type="ftr" sz="quarter" idx="11"/>
          </p:nvPr>
        </p:nvSpPr>
        <p:spPr/>
        <p:txBody>
          <a:bodyPr/>
          <a:lstStyle/>
          <a:p>
            <a:r>
              <a:rPr lang="en-US"/>
              <a:t>PHY 711  Fall 2022 -- Lecture 6</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9/02/2022</a:t>
            </a:r>
          </a:p>
        </p:txBody>
      </p:sp>
      <p:sp>
        <p:nvSpPr>
          <p:cNvPr id="5" name="Footer Placeholder 4"/>
          <p:cNvSpPr>
            <a:spLocks noGrp="1"/>
          </p:cNvSpPr>
          <p:nvPr>
            <p:ph type="ftr" sz="quarter" idx="11"/>
          </p:nvPr>
        </p:nvSpPr>
        <p:spPr/>
        <p:txBody>
          <a:bodyPr/>
          <a:lstStyle/>
          <a:p>
            <a:r>
              <a:rPr lang="en-US"/>
              <a:t>PHY 711  Fall 2022 -- Lecture 6</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9/02/2022</a:t>
            </a:r>
          </a:p>
        </p:txBody>
      </p:sp>
      <p:sp>
        <p:nvSpPr>
          <p:cNvPr id="5" name="Footer Placeholder 4"/>
          <p:cNvSpPr>
            <a:spLocks noGrp="1"/>
          </p:cNvSpPr>
          <p:nvPr>
            <p:ph type="ftr" sz="quarter" idx="11"/>
          </p:nvPr>
        </p:nvSpPr>
        <p:spPr/>
        <p:txBody>
          <a:bodyPr/>
          <a:lstStyle/>
          <a:p>
            <a:r>
              <a:rPr lang="en-US"/>
              <a:t>PHY 711  Fall 2022 -- Lecture 6</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9/02/2022</a:t>
            </a:r>
          </a:p>
        </p:txBody>
      </p:sp>
      <p:sp>
        <p:nvSpPr>
          <p:cNvPr id="6" name="Footer Placeholder 5"/>
          <p:cNvSpPr>
            <a:spLocks noGrp="1"/>
          </p:cNvSpPr>
          <p:nvPr>
            <p:ph type="ftr" sz="quarter" idx="11"/>
          </p:nvPr>
        </p:nvSpPr>
        <p:spPr/>
        <p:txBody>
          <a:bodyPr/>
          <a:lstStyle/>
          <a:p>
            <a:r>
              <a:rPr lang="en-US"/>
              <a:t>PHY 711  Fall 2022 -- Lecture 6</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9/02/2022</a:t>
            </a:r>
          </a:p>
        </p:txBody>
      </p:sp>
      <p:sp>
        <p:nvSpPr>
          <p:cNvPr id="8" name="Footer Placeholder 7"/>
          <p:cNvSpPr>
            <a:spLocks noGrp="1"/>
          </p:cNvSpPr>
          <p:nvPr>
            <p:ph type="ftr" sz="quarter" idx="11"/>
          </p:nvPr>
        </p:nvSpPr>
        <p:spPr/>
        <p:txBody>
          <a:bodyPr/>
          <a:lstStyle/>
          <a:p>
            <a:r>
              <a:rPr lang="en-US"/>
              <a:t>PHY 711  Fall 2022 -- Lecture 6</a:t>
            </a:r>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9/02/2022</a:t>
            </a:r>
          </a:p>
        </p:txBody>
      </p:sp>
      <p:sp>
        <p:nvSpPr>
          <p:cNvPr id="4" name="Footer Placeholder 3"/>
          <p:cNvSpPr>
            <a:spLocks noGrp="1"/>
          </p:cNvSpPr>
          <p:nvPr>
            <p:ph type="ftr" sz="quarter" idx="11"/>
          </p:nvPr>
        </p:nvSpPr>
        <p:spPr/>
        <p:txBody>
          <a:bodyPr/>
          <a:lstStyle/>
          <a:p>
            <a:r>
              <a:rPr lang="en-US"/>
              <a:t>PHY 711  Fall 2022 -- Lecture 6</a:t>
            </a:r>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9/02/2022</a:t>
            </a:r>
          </a:p>
        </p:txBody>
      </p:sp>
      <p:sp>
        <p:nvSpPr>
          <p:cNvPr id="3" name="Footer Placeholder 2"/>
          <p:cNvSpPr>
            <a:spLocks noGrp="1"/>
          </p:cNvSpPr>
          <p:nvPr>
            <p:ph type="ftr" sz="quarter" idx="11"/>
          </p:nvPr>
        </p:nvSpPr>
        <p:spPr/>
        <p:txBody>
          <a:bodyPr/>
          <a:lstStyle/>
          <a:p>
            <a:r>
              <a:rPr lang="en-US"/>
              <a:t>PHY 711  Fall 2022 -- Lecture 6</a:t>
            </a:r>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9/02/2022</a:t>
            </a:r>
          </a:p>
        </p:txBody>
      </p:sp>
      <p:sp>
        <p:nvSpPr>
          <p:cNvPr id="6" name="Footer Placeholder 5"/>
          <p:cNvSpPr>
            <a:spLocks noGrp="1"/>
          </p:cNvSpPr>
          <p:nvPr>
            <p:ph type="ftr" sz="quarter" idx="11"/>
          </p:nvPr>
        </p:nvSpPr>
        <p:spPr/>
        <p:txBody>
          <a:bodyPr/>
          <a:lstStyle/>
          <a:p>
            <a:r>
              <a:rPr lang="en-US"/>
              <a:t>PHY 711  Fall 2022 -- Lecture 6</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9/02/2022</a:t>
            </a:r>
          </a:p>
        </p:txBody>
      </p:sp>
      <p:sp>
        <p:nvSpPr>
          <p:cNvPr id="6" name="Footer Placeholder 5"/>
          <p:cNvSpPr>
            <a:spLocks noGrp="1"/>
          </p:cNvSpPr>
          <p:nvPr>
            <p:ph type="ftr" sz="quarter" idx="11"/>
          </p:nvPr>
        </p:nvSpPr>
        <p:spPr/>
        <p:txBody>
          <a:bodyPr/>
          <a:lstStyle/>
          <a:p>
            <a:r>
              <a:rPr lang="en-US"/>
              <a:t>PHY 711  Fall 2022 -- Lecture 6</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9/02/2022</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2022 -- Lecture 6</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8.wmf"/><Relationship Id="rId13" Type="http://schemas.openxmlformats.org/officeDocument/2006/relationships/oleObject" Target="../embeddings/oleObject33.bin"/><Relationship Id="rId3" Type="http://schemas.openxmlformats.org/officeDocument/2006/relationships/oleObject" Target="../embeddings/oleObject28.bin"/><Relationship Id="rId7" Type="http://schemas.openxmlformats.org/officeDocument/2006/relationships/oleObject" Target="../embeddings/oleObject30.bin"/><Relationship Id="rId12" Type="http://schemas.openxmlformats.org/officeDocument/2006/relationships/image" Target="../media/image22.w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4.wmf"/><Relationship Id="rId11" Type="http://schemas.openxmlformats.org/officeDocument/2006/relationships/oleObject" Target="../embeddings/oleObject32.bin"/><Relationship Id="rId5" Type="http://schemas.openxmlformats.org/officeDocument/2006/relationships/oleObject" Target="../embeddings/oleObject29.bin"/><Relationship Id="rId10" Type="http://schemas.openxmlformats.org/officeDocument/2006/relationships/image" Target="../media/image29.wmf"/><Relationship Id="rId4" Type="http://schemas.openxmlformats.org/officeDocument/2006/relationships/image" Target="../media/image13.wmf"/><Relationship Id="rId9" Type="http://schemas.openxmlformats.org/officeDocument/2006/relationships/oleObject" Target="../embeddings/oleObject31.bin"/><Relationship Id="rId14" Type="http://schemas.openxmlformats.org/officeDocument/2006/relationships/image" Target="../media/image30.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2.wmf"/><Relationship Id="rId5" Type="http://schemas.openxmlformats.org/officeDocument/2006/relationships/oleObject" Target="../embeddings/oleObject35.bin"/><Relationship Id="rId4" Type="http://schemas.openxmlformats.org/officeDocument/2006/relationships/image" Target="../media/image31.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3.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6.wm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oleObject" Target="../embeddings/oleObject38.bin"/><Relationship Id="rId5" Type="http://schemas.openxmlformats.org/officeDocument/2006/relationships/image" Target="../media/image35.wmf"/><Relationship Id="rId4" Type="http://schemas.openxmlformats.org/officeDocument/2006/relationships/oleObject" Target="../embeddings/oleObject37.bin"/></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7.wmf"/><Relationship Id="rId4" Type="http://schemas.openxmlformats.org/officeDocument/2006/relationships/oleObject" Target="../embeddings/oleObject39.bin"/></Relationships>
</file>

<file path=ppt/slides/_rels/slide16.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oleObject" Target="../embeddings/oleObject40.bin"/><Relationship Id="rId1" Type="http://schemas.openxmlformats.org/officeDocument/2006/relationships/slideLayout" Target="../slideLayouts/slideLayout7.xml"/><Relationship Id="rId4" Type="http://schemas.openxmlformats.org/officeDocument/2006/relationships/hyperlink" Target="https://www.discovermagazine.com/planet-earth/the-earths-rotation-is-gradually-slowing-down"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www.si.edu/Encyclopedia_SI/nmah/pendulum.htm" TargetMode="Externa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1.bin"/><Relationship Id="rId7" Type="http://schemas.openxmlformats.org/officeDocument/2006/relationships/image" Target="../media/image42.w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oleObject" Target="../embeddings/oleObject42.bin"/><Relationship Id="rId5" Type="http://schemas.openxmlformats.org/officeDocument/2006/relationships/image" Target="../media/image41.png"/><Relationship Id="rId4" Type="http://schemas.openxmlformats.org/officeDocument/2006/relationships/image" Target="../media/image40.wmf"/></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4.wm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oleObject" Target="../embeddings/oleObject44.bin"/><Relationship Id="rId5" Type="http://schemas.openxmlformats.org/officeDocument/2006/relationships/image" Target="../media/image43.wmf"/><Relationship Id="rId4" Type="http://schemas.openxmlformats.org/officeDocument/2006/relationships/oleObject" Target="../embeddings/oleObject43.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oleObject" Target="../embeddings/oleObject45.bin"/><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48.bin"/><Relationship Id="rId3" Type="http://schemas.openxmlformats.org/officeDocument/2006/relationships/image" Target="../media/image41.png"/><Relationship Id="rId7" Type="http://schemas.openxmlformats.org/officeDocument/2006/relationships/image" Target="../media/image47.wm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oleObject" Target="../embeddings/oleObject47.bin"/><Relationship Id="rId11" Type="http://schemas.openxmlformats.org/officeDocument/2006/relationships/image" Target="../media/image49.wmf"/><Relationship Id="rId5" Type="http://schemas.openxmlformats.org/officeDocument/2006/relationships/image" Target="../media/image46.wmf"/><Relationship Id="rId10" Type="http://schemas.openxmlformats.org/officeDocument/2006/relationships/oleObject" Target="../embeddings/oleObject49.bin"/><Relationship Id="rId4" Type="http://schemas.openxmlformats.org/officeDocument/2006/relationships/oleObject" Target="../embeddings/oleObject46.bin"/><Relationship Id="rId9" Type="http://schemas.openxmlformats.org/officeDocument/2006/relationships/image" Target="../media/image48.wmf"/></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51.wmf"/><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oleObject" Target="../embeddings/oleObject51.bin"/><Relationship Id="rId5" Type="http://schemas.openxmlformats.org/officeDocument/2006/relationships/image" Target="../media/image50.wmf"/><Relationship Id="rId4" Type="http://schemas.openxmlformats.org/officeDocument/2006/relationships/oleObject" Target="../embeddings/oleObject50.bin"/></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53.wmf"/><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oleObject" Target="../embeddings/oleObject53.bin"/><Relationship Id="rId5" Type="http://schemas.openxmlformats.org/officeDocument/2006/relationships/image" Target="../media/image52.wmf"/><Relationship Id="rId4" Type="http://schemas.openxmlformats.org/officeDocument/2006/relationships/oleObject" Target="../embeddings/oleObject52.bin"/></Relationships>
</file>

<file path=ppt/slides/_rels/slide24.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oleObject" Target="../embeddings/oleObject54.bin"/><Relationship Id="rId7" Type="http://schemas.openxmlformats.org/officeDocument/2006/relationships/oleObject" Target="../embeddings/oleObject56.bin"/><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55.wmf"/><Relationship Id="rId5" Type="http://schemas.openxmlformats.org/officeDocument/2006/relationships/oleObject" Target="../embeddings/oleObject55.bin"/><Relationship Id="rId10" Type="http://schemas.openxmlformats.org/officeDocument/2006/relationships/image" Target="../media/image57.wmf"/><Relationship Id="rId4" Type="http://schemas.openxmlformats.org/officeDocument/2006/relationships/image" Target="../media/image54.wmf"/><Relationship Id="rId9" Type="http://schemas.openxmlformats.org/officeDocument/2006/relationships/oleObject" Target="../embeddings/oleObject57.bin"/></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58.wmf"/><Relationship Id="rId4" Type="http://schemas.openxmlformats.org/officeDocument/2006/relationships/oleObject" Target="../embeddings/oleObject58.bin"/></Relationships>
</file>

<file path=ppt/slides/_rels/slide26.xml.rels><?xml version="1.0" encoding="UTF-8" standalone="yes"?>
<Relationships xmlns="http://schemas.openxmlformats.org/package/2006/relationships"><Relationship Id="rId3" Type="http://schemas.openxmlformats.org/officeDocument/2006/relationships/image" Target="../media/image59.gif"/><Relationship Id="rId7" Type="http://schemas.openxmlformats.org/officeDocument/2006/relationships/image" Target="../media/image61.wmf"/><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oleObject" Target="../embeddings/oleObject60.bin"/><Relationship Id="rId5" Type="http://schemas.openxmlformats.org/officeDocument/2006/relationships/image" Target="../media/image60.wmf"/><Relationship Id="rId4" Type="http://schemas.openxmlformats.org/officeDocument/2006/relationships/oleObject" Target="../embeddings/oleObject59.bin"/></Relationships>
</file>

<file path=ppt/slides/_rels/slide2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hyperlink" Target="https://www.latlong.net/"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5.wmf"/><Relationship Id="rId13" Type="http://schemas.openxmlformats.org/officeDocument/2006/relationships/oleObject" Target="../embeddings/oleObject6.bin"/><Relationship Id="rId18" Type="http://schemas.openxmlformats.org/officeDocument/2006/relationships/image" Target="../media/image10.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7.wmf"/><Relationship Id="rId17" Type="http://schemas.openxmlformats.org/officeDocument/2006/relationships/oleObject" Target="../embeddings/oleObject8.bin"/><Relationship Id="rId2" Type="http://schemas.openxmlformats.org/officeDocument/2006/relationships/notesSlide" Target="../notesSlides/notesSlide3.xml"/><Relationship Id="rId16" Type="http://schemas.openxmlformats.org/officeDocument/2006/relationships/image" Target="../media/image9.wmf"/><Relationship Id="rId1" Type="http://schemas.openxmlformats.org/officeDocument/2006/relationships/slideLayout" Target="../slideLayouts/slideLayout7.xml"/><Relationship Id="rId6" Type="http://schemas.openxmlformats.org/officeDocument/2006/relationships/image" Target="../media/image4.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6.wmf"/><Relationship Id="rId4" Type="http://schemas.openxmlformats.org/officeDocument/2006/relationships/image" Target="../media/image3.wmf"/><Relationship Id="rId9" Type="http://schemas.openxmlformats.org/officeDocument/2006/relationships/oleObject" Target="../embeddings/oleObject4.bin"/><Relationship Id="rId14" Type="http://schemas.openxmlformats.org/officeDocument/2006/relationships/image" Target="../media/image8.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wmf"/></Relationships>
</file>

<file path=ppt/slides/_rels/slide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10.bin"/><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oleObject" Target="../embeddings/oleObject16.bin"/><Relationship Id="rId3" Type="http://schemas.openxmlformats.org/officeDocument/2006/relationships/oleObject" Target="../embeddings/oleObject11.bin"/><Relationship Id="rId7" Type="http://schemas.openxmlformats.org/officeDocument/2006/relationships/oleObject" Target="../embeddings/oleObject13.bin"/><Relationship Id="rId12" Type="http://schemas.openxmlformats.org/officeDocument/2006/relationships/image" Target="../media/image17.wmf"/><Relationship Id="rId2" Type="http://schemas.openxmlformats.org/officeDocument/2006/relationships/notesSlide" Target="../notesSlides/notesSlide5.xml"/><Relationship Id="rId16" Type="http://schemas.openxmlformats.org/officeDocument/2006/relationships/image" Target="../media/image19.wmf"/><Relationship Id="rId1" Type="http://schemas.openxmlformats.org/officeDocument/2006/relationships/slideLayout" Target="../slideLayouts/slideLayout7.xml"/><Relationship Id="rId6" Type="http://schemas.openxmlformats.org/officeDocument/2006/relationships/image" Target="../media/image14.wmf"/><Relationship Id="rId11" Type="http://schemas.openxmlformats.org/officeDocument/2006/relationships/oleObject" Target="../embeddings/oleObject15.bin"/><Relationship Id="rId5" Type="http://schemas.openxmlformats.org/officeDocument/2006/relationships/oleObject" Target="../embeddings/oleObject12.bin"/><Relationship Id="rId15" Type="http://schemas.openxmlformats.org/officeDocument/2006/relationships/oleObject" Target="../embeddings/oleObject17.bin"/><Relationship Id="rId10" Type="http://schemas.openxmlformats.org/officeDocument/2006/relationships/image" Target="../media/image16.wmf"/><Relationship Id="rId4" Type="http://schemas.openxmlformats.org/officeDocument/2006/relationships/image" Target="../media/image13.wmf"/><Relationship Id="rId9" Type="http://schemas.openxmlformats.org/officeDocument/2006/relationships/oleObject" Target="../embeddings/oleObject14.bin"/><Relationship Id="rId14" Type="http://schemas.openxmlformats.org/officeDocument/2006/relationships/image" Target="../media/image18.wmf"/></Relationships>
</file>

<file path=ppt/slides/_rels/slide8.xml.rels><?xml version="1.0" encoding="UTF-8" standalone="yes"?>
<Relationships xmlns="http://schemas.openxmlformats.org/package/2006/relationships"><Relationship Id="rId8" Type="http://schemas.openxmlformats.org/officeDocument/2006/relationships/image" Target="../media/image20.wmf"/><Relationship Id="rId13" Type="http://schemas.openxmlformats.org/officeDocument/2006/relationships/oleObject" Target="../embeddings/oleObject23.bin"/><Relationship Id="rId3" Type="http://schemas.openxmlformats.org/officeDocument/2006/relationships/oleObject" Target="../embeddings/oleObject18.bin"/><Relationship Id="rId7" Type="http://schemas.openxmlformats.org/officeDocument/2006/relationships/oleObject" Target="../embeddings/oleObject20.bin"/><Relationship Id="rId12" Type="http://schemas.openxmlformats.org/officeDocument/2006/relationships/image" Target="../media/image22.wmf"/><Relationship Id="rId2" Type="http://schemas.openxmlformats.org/officeDocument/2006/relationships/notesSlide" Target="../notesSlides/notesSlide6.xml"/><Relationship Id="rId16" Type="http://schemas.openxmlformats.org/officeDocument/2006/relationships/image" Target="../media/image24.wmf"/><Relationship Id="rId1" Type="http://schemas.openxmlformats.org/officeDocument/2006/relationships/slideLayout" Target="../slideLayouts/slideLayout7.xml"/><Relationship Id="rId6" Type="http://schemas.openxmlformats.org/officeDocument/2006/relationships/image" Target="../media/image14.wmf"/><Relationship Id="rId11" Type="http://schemas.openxmlformats.org/officeDocument/2006/relationships/oleObject" Target="../embeddings/oleObject22.bin"/><Relationship Id="rId5" Type="http://schemas.openxmlformats.org/officeDocument/2006/relationships/oleObject" Target="../embeddings/oleObject19.bin"/><Relationship Id="rId15" Type="http://schemas.openxmlformats.org/officeDocument/2006/relationships/oleObject" Target="../embeddings/oleObject24.bin"/><Relationship Id="rId10" Type="http://schemas.openxmlformats.org/officeDocument/2006/relationships/image" Target="../media/image21.wmf"/><Relationship Id="rId4" Type="http://schemas.openxmlformats.org/officeDocument/2006/relationships/image" Target="../media/image13.wmf"/><Relationship Id="rId9" Type="http://schemas.openxmlformats.org/officeDocument/2006/relationships/oleObject" Target="../embeddings/oleObject21.bin"/><Relationship Id="rId14" Type="http://schemas.openxmlformats.org/officeDocument/2006/relationships/image" Target="../media/image23.wmf"/></Relationships>
</file>

<file path=ppt/slides/_rels/slide9.xml.rels><?xml version="1.0" encoding="UTF-8" standalone="yes"?>
<Relationships xmlns="http://schemas.openxmlformats.org/package/2006/relationships"><Relationship Id="rId3" Type="http://schemas.openxmlformats.org/officeDocument/2006/relationships/image" Target="../media/image25.wmf"/><Relationship Id="rId7" Type="http://schemas.openxmlformats.org/officeDocument/2006/relationships/image" Target="../media/image27.wmf"/><Relationship Id="rId2" Type="http://schemas.openxmlformats.org/officeDocument/2006/relationships/oleObject" Target="../embeddings/oleObject25.bin"/><Relationship Id="rId1" Type="http://schemas.openxmlformats.org/officeDocument/2006/relationships/slideLayout" Target="../slideLayouts/slideLayout7.xml"/><Relationship Id="rId6" Type="http://schemas.openxmlformats.org/officeDocument/2006/relationships/oleObject" Target="../embeddings/oleObject27.bin"/><Relationship Id="rId5" Type="http://schemas.openxmlformats.org/officeDocument/2006/relationships/image" Target="../media/image26.wmf"/><Relationship Id="rId4" Type="http://schemas.openxmlformats.org/officeDocument/2006/relationships/oleObject" Target="../embeddings/oleObject2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9/02/2022</a:t>
            </a:r>
          </a:p>
        </p:txBody>
      </p:sp>
      <p:sp>
        <p:nvSpPr>
          <p:cNvPr id="3" name="Footer Placeholder 2"/>
          <p:cNvSpPr>
            <a:spLocks noGrp="1"/>
          </p:cNvSpPr>
          <p:nvPr>
            <p:ph type="ftr" sz="quarter" idx="11"/>
          </p:nvPr>
        </p:nvSpPr>
        <p:spPr/>
        <p:txBody>
          <a:bodyPr/>
          <a:lstStyle/>
          <a:p>
            <a:r>
              <a:rPr lang="en-US"/>
              <a:t>PHY 711  Fall 2022 -- Lecture 6</a:t>
            </a:r>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a:p>
        </p:txBody>
      </p:sp>
      <p:sp>
        <p:nvSpPr>
          <p:cNvPr id="5" name="TextBox 4"/>
          <p:cNvSpPr txBox="1"/>
          <p:nvPr/>
        </p:nvSpPr>
        <p:spPr>
          <a:xfrm>
            <a:off x="480391" y="369858"/>
            <a:ext cx="8458200" cy="6186309"/>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in Olin 103</a:t>
            </a:r>
          </a:p>
          <a:p>
            <a:pPr algn="ctr"/>
            <a:endParaRPr lang="en-US" sz="1100" b="1" dirty="0"/>
          </a:p>
          <a:p>
            <a:pPr algn="ctr"/>
            <a:endParaRPr lang="en-US" sz="1100" b="1" dirty="0"/>
          </a:p>
          <a:p>
            <a:pPr algn="ctr"/>
            <a:r>
              <a:rPr lang="en-US" sz="3200" b="1" dirty="0"/>
              <a:t>Notes for Lecture 6</a:t>
            </a:r>
          </a:p>
          <a:p>
            <a:pPr algn="ctr"/>
            <a:endParaRPr lang="en-US" sz="3200" b="1" dirty="0"/>
          </a:p>
          <a:p>
            <a:pPr algn="ctr"/>
            <a:r>
              <a:rPr lang="en-US" sz="3200" b="1" dirty="0"/>
              <a:t>Physics analyzed in accelerated coordinate frames – Chap 2 F&amp;W</a:t>
            </a:r>
          </a:p>
          <a:p>
            <a:pPr lvl="2" indent="-457200">
              <a:spcBef>
                <a:spcPct val="50000"/>
              </a:spcBef>
              <a:buFont typeface="+mj-lt"/>
              <a:buAutoNum type="arabicPeriod"/>
            </a:pPr>
            <a:r>
              <a:rPr lang="en-US" sz="2400" b="1" dirty="0">
                <a:solidFill>
                  <a:schemeClr val="folHlink"/>
                </a:solidFill>
              </a:rPr>
              <a:t>Angular acceleration</a:t>
            </a:r>
          </a:p>
          <a:p>
            <a:pPr lvl="2" indent="-457200">
              <a:spcBef>
                <a:spcPct val="50000"/>
              </a:spcBef>
              <a:buFont typeface="+mj-lt"/>
              <a:buAutoNum type="arabicPeriod"/>
            </a:pPr>
            <a:r>
              <a:rPr lang="en-US" sz="2400" b="1" dirty="0">
                <a:solidFill>
                  <a:schemeClr val="folHlink"/>
                </a:solidFill>
              </a:rPr>
              <a:t>Linear and angular acceleration</a:t>
            </a:r>
          </a:p>
          <a:p>
            <a:pPr lvl="2" indent="-457200">
              <a:spcBef>
                <a:spcPct val="50000"/>
              </a:spcBef>
              <a:buFont typeface="+mj-lt"/>
              <a:buAutoNum type="arabicPeriod"/>
            </a:pPr>
            <a:r>
              <a:rPr lang="en-US" sz="2400" b="1" dirty="0">
                <a:solidFill>
                  <a:schemeClr val="folHlink"/>
                </a:solidFill>
              </a:rPr>
              <a:t>Foucault pendulum</a:t>
            </a:r>
          </a:p>
          <a:p>
            <a:pPr marL="514350" indent="-514350">
              <a:spcBef>
                <a:spcPts val="1200"/>
              </a:spcBef>
              <a:buFont typeface="+mj-lt"/>
              <a:buAutoNum type="arabicPeriod"/>
            </a:pPr>
            <a:endParaRPr lang="en-US" sz="3200" b="1" dirty="0">
              <a:solidFill>
                <a:schemeClr val="folHlink"/>
              </a:solidFill>
            </a:endParaRP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9/02/2022</a:t>
            </a:r>
            <a:endParaRPr lang="en-US" dirty="0"/>
          </a:p>
        </p:txBody>
      </p:sp>
      <p:sp>
        <p:nvSpPr>
          <p:cNvPr id="3" name="Footer Placeholder 2"/>
          <p:cNvSpPr>
            <a:spLocks noGrp="1"/>
          </p:cNvSpPr>
          <p:nvPr>
            <p:ph type="ftr" sz="quarter" idx="11"/>
          </p:nvPr>
        </p:nvSpPr>
        <p:spPr/>
        <p:txBody>
          <a:bodyPr/>
          <a:lstStyle/>
          <a:p>
            <a:r>
              <a:rPr lang="en-US"/>
              <a:t>PHY 711  Fall 2022 --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sp>
        <p:nvSpPr>
          <p:cNvPr id="5" name="TextBox 4"/>
          <p:cNvSpPr txBox="1"/>
          <p:nvPr/>
        </p:nvSpPr>
        <p:spPr>
          <a:xfrm>
            <a:off x="323850" y="222557"/>
            <a:ext cx="6858000" cy="461665"/>
          </a:xfrm>
          <a:prstGeom prst="rect">
            <a:avLst/>
          </a:prstGeom>
          <a:noFill/>
        </p:spPr>
        <p:txBody>
          <a:bodyPr wrap="square" rtlCol="0">
            <a:spAutoFit/>
          </a:bodyPr>
          <a:lstStyle/>
          <a:p>
            <a:r>
              <a:rPr lang="en-US" sz="2400" dirty="0">
                <a:latin typeface="+mj-lt"/>
              </a:rPr>
              <a:t>Properties of the frame motion (rotation only):</a:t>
            </a:r>
          </a:p>
        </p:txBody>
      </p:sp>
      <p:cxnSp>
        <p:nvCxnSpPr>
          <p:cNvPr id="7" name="Straight Arrow Connector 6"/>
          <p:cNvCxnSpPr/>
          <p:nvPr/>
        </p:nvCxnSpPr>
        <p:spPr>
          <a:xfrm>
            <a:off x="914400" y="1011237"/>
            <a:ext cx="0" cy="289560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914400" y="3906837"/>
            <a:ext cx="3124200" cy="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52400" y="1087437"/>
            <a:ext cx="762000" cy="281940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914400" y="3544887"/>
            <a:ext cx="2971800" cy="38100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63607" y="1766887"/>
            <a:ext cx="914400" cy="461665"/>
          </a:xfrm>
          <a:prstGeom prst="rect">
            <a:avLst/>
          </a:prstGeom>
          <a:noFill/>
        </p:spPr>
        <p:txBody>
          <a:bodyPr wrap="square" rtlCol="0">
            <a:spAutoFit/>
          </a:bodyPr>
          <a:lstStyle/>
          <a:p>
            <a:r>
              <a:rPr lang="en-US" sz="2400" i="1" dirty="0" err="1">
                <a:latin typeface="+mj-lt"/>
              </a:rPr>
              <a:t>d</a:t>
            </a:r>
            <a:r>
              <a:rPr lang="en-US" sz="2400" i="1" dirty="0" err="1">
                <a:latin typeface="Symbol" pitchFamily="18" charset="2"/>
              </a:rPr>
              <a:t>W</a:t>
            </a:r>
            <a:endParaRPr lang="en-US" sz="2400" i="1" dirty="0">
              <a:latin typeface="Symbol" pitchFamily="18" charset="2"/>
            </a:endParaRPr>
          </a:p>
        </p:txBody>
      </p:sp>
      <p:sp>
        <p:nvSpPr>
          <p:cNvPr id="17" name="TextBox 16"/>
          <p:cNvSpPr txBox="1"/>
          <p:nvPr/>
        </p:nvSpPr>
        <p:spPr>
          <a:xfrm>
            <a:off x="3810000" y="3445172"/>
            <a:ext cx="914400" cy="461665"/>
          </a:xfrm>
          <a:prstGeom prst="rect">
            <a:avLst/>
          </a:prstGeom>
          <a:noFill/>
        </p:spPr>
        <p:txBody>
          <a:bodyPr wrap="square" rtlCol="0">
            <a:spAutoFit/>
          </a:bodyPr>
          <a:lstStyle/>
          <a:p>
            <a:r>
              <a:rPr lang="en-US" sz="2400" i="1" dirty="0" err="1">
                <a:latin typeface="+mj-lt"/>
              </a:rPr>
              <a:t>d</a:t>
            </a:r>
            <a:r>
              <a:rPr lang="en-US" sz="2400" i="1" dirty="0" err="1">
                <a:latin typeface="Symbol" pitchFamily="18" charset="2"/>
              </a:rPr>
              <a:t>W</a:t>
            </a:r>
            <a:endParaRPr lang="en-US" sz="2400" i="1" dirty="0">
              <a:latin typeface="Symbol" pitchFamily="18" charset="2"/>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1086902955"/>
              </p:ext>
            </p:extLst>
          </p:nvPr>
        </p:nvGraphicFramePr>
        <p:xfrm>
          <a:off x="4089400" y="3753682"/>
          <a:ext cx="355600" cy="503238"/>
        </p:xfrm>
        <a:graphic>
          <a:graphicData uri="http://schemas.openxmlformats.org/presentationml/2006/ole">
            <mc:AlternateContent xmlns:mc="http://schemas.openxmlformats.org/markup-compatibility/2006">
              <mc:Choice xmlns:v="urn:schemas-microsoft-com:vml" Requires="v">
                <p:oleObj name="数式" r:id="rId3" imgW="164880" imgH="241200" progId="Equation.3">
                  <p:embed/>
                </p:oleObj>
              </mc:Choice>
              <mc:Fallback>
                <p:oleObj name="数式" r:id="rId3" imgW="164880" imgH="241200" progId="Equation.3">
                  <p:embed/>
                  <p:pic>
                    <p:nvPicPr>
                      <p:cNvPr id="0" name=""/>
                      <p:cNvPicPr>
                        <a:picLocks noChangeAspect="1" noChangeArrowheads="1"/>
                      </p:cNvPicPr>
                      <p:nvPr/>
                    </p:nvPicPr>
                    <p:blipFill>
                      <a:blip r:embed="rId4"/>
                      <a:srcRect/>
                      <a:stretch>
                        <a:fillRect/>
                      </a:stretch>
                    </p:blipFill>
                    <p:spPr bwMode="auto">
                      <a:xfrm>
                        <a:off x="4089400" y="3753682"/>
                        <a:ext cx="355600" cy="503238"/>
                      </a:xfrm>
                      <a:prstGeom prst="rect">
                        <a:avLst/>
                      </a:prstGeom>
                      <a:noFill/>
                      <a:ln>
                        <a:noFill/>
                      </a:ln>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643326670"/>
              </p:ext>
            </p:extLst>
          </p:nvPr>
        </p:nvGraphicFramePr>
        <p:xfrm>
          <a:off x="978693" y="1030507"/>
          <a:ext cx="328613" cy="450850"/>
        </p:xfrm>
        <a:graphic>
          <a:graphicData uri="http://schemas.openxmlformats.org/presentationml/2006/ole">
            <mc:AlternateContent xmlns:mc="http://schemas.openxmlformats.org/markup-compatibility/2006">
              <mc:Choice xmlns:v="urn:schemas-microsoft-com:vml" Requires="v">
                <p:oleObj name="数式" r:id="rId5" imgW="152280" imgH="215640" progId="Equation.3">
                  <p:embed/>
                </p:oleObj>
              </mc:Choice>
              <mc:Fallback>
                <p:oleObj name="数式" r:id="rId5" imgW="152280" imgH="215640" progId="Equation.3">
                  <p:embed/>
                  <p:pic>
                    <p:nvPicPr>
                      <p:cNvPr id="0" name=""/>
                      <p:cNvPicPr>
                        <a:picLocks noChangeAspect="1" noChangeArrowheads="1"/>
                      </p:cNvPicPr>
                      <p:nvPr/>
                    </p:nvPicPr>
                    <p:blipFill>
                      <a:blip r:embed="rId6"/>
                      <a:srcRect/>
                      <a:stretch>
                        <a:fillRect/>
                      </a:stretch>
                    </p:blipFill>
                    <p:spPr bwMode="auto">
                      <a:xfrm>
                        <a:off x="978693" y="1030507"/>
                        <a:ext cx="32861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1851558048"/>
              </p:ext>
            </p:extLst>
          </p:nvPr>
        </p:nvGraphicFramePr>
        <p:xfrm>
          <a:off x="3809999" y="3047463"/>
          <a:ext cx="1092200" cy="503238"/>
        </p:xfrm>
        <a:graphic>
          <a:graphicData uri="http://schemas.openxmlformats.org/presentationml/2006/ole">
            <mc:AlternateContent xmlns:mc="http://schemas.openxmlformats.org/markup-compatibility/2006">
              <mc:Choice xmlns:v="urn:schemas-microsoft-com:vml" Requires="v">
                <p:oleObj name="Equation" r:id="rId7" imgW="507960" imgH="241200" progId="Equation.DSMT4">
                  <p:embed/>
                </p:oleObj>
              </mc:Choice>
              <mc:Fallback>
                <p:oleObj name="Equation" r:id="rId7" imgW="507960" imgH="241200" progId="Equation.DSMT4">
                  <p:embed/>
                  <p:pic>
                    <p:nvPicPr>
                      <p:cNvPr id="0" name=""/>
                      <p:cNvPicPr>
                        <a:picLocks noChangeAspect="1" noChangeArrowheads="1"/>
                      </p:cNvPicPr>
                      <p:nvPr/>
                    </p:nvPicPr>
                    <p:blipFill>
                      <a:blip r:embed="rId8"/>
                      <a:srcRect/>
                      <a:stretch>
                        <a:fillRect/>
                      </a:stretch>
                    </p:blipFill>
                    <p:spPr bwMode="auto">
                      <a:xfrm>
                        <a:off x="3809999" y="3047463"/>
                        <a:ext cx="10922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4146990788"/>
              </p:ext>
            </p:extLst>
          </p:nvPr>
        </p:nvGraphicFramePr>
        <p:xfrm>
          <a:off x="0" y="590550"/>
          <a:ext cx="1068388" cy="477837"/>
        </p:xfrm>
        <a:graphic>
          <a:graphicData uri="http://schemas.openxmlformats.org/presentationml/2006/ole">
            <mc:AlternateContent xmlns:mc="http://schemas.openxmlformats.org/markup-compatibility/2006">
              <mc:Choice xmlns:v="urn:schemas-microsoft-com:vml" Requires="v">
                <p:oleObj name="Equation" r:id="rId9" imgW="495000" imgH="228600" progId="Equation.DSMT4">
                  <p:embed/>
                </p:oleObj>
              </mc:Choice>
              <mc:Fallback>
                <p:oleObj name="Equation" r:id="rId9" imgW="495000" imgH="228600" progId="Equation.DSMT4">
                  <p:embed/>
                  <p:pic>
                    <p:nvPicPr>
                      <p:cNvPr id="0" name=""/>
                      <p:cNvPicPr>
                        <a:picLocks noChangeAspect="1" noChangeArrowheads="1"/>
                      </p:cNvPicPr>
                      <p:nvPr/>
                    </p:nvPicPr>
                    <p:blipFill>
                      <a:blip r:embed="rId10"/>
                      <a:srcRect/>
                      <a:stretch>
                        <a:fillRect/>
                      </a:stretch>
                    </p:blipFill>
                    <p:spPr bwMode="auto">
                      <a:xfrm>
                        <a:off x="0" y="590550"/>
                        <a:ext cx="1068388"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476847837"/>
              </p:ext>
            </p:extLst>
          </p:nvPr>
        </p:nvGraphicFramePr>
        <p:xfrm>
          <a:off x="1828800" y="1203404"/>
          <a:ext cx="6419850" cy="954087"/>
        </p:xfrm>
        <a:graphic>
          <a:graphicData uri="http://schemas.openxmlformats.org/presentationml/2006/ole">
            <mc:AlternateContent xmlns:mc="http://schemas.openxmlformats.org/markup-compatibility/2006">
              <mc:Choice xmlns:v="urn:schemas-microsoft-com:vml" Requires="v">
                <p:oleObj name="Equation" r:id="rId11" imgW="2984400" imgH="457200" progId="Equation.DSMT4">
                  <p:embed/>
                </p:oleObj>
              </mc:Choice>
              <mc:Fallback>
                <p:oleObj name="Equation" r:id="rId11" imgW="2984400" imgH="457200" progId="Equation.DSMT4">
                  <p:embed/>
                  <p:pic>
                    <p:nvPicPr>
                      <p:cNvPr id="0" name=""/>
                      <p:cNvPicPr>
                        <a:picLocks noChangeAspect="1" noChangeArrowheads="1"/>
                      </p:cNvPicPr>
                      <p:nvPr/>
                    </p:nvPicPr>
                    <p:blipFill>
                      <a:blip r:embed="rId12"/>
                      <a:srcRect/>
                      <a:stretch>
                        <a:fillRect/>
                      </a:stretch>
                    </p:blipFill>
                    <p:spPr bwMode="auto">
                      <a:xfrm>
                        <a:off x="1828800" y="1203404"/>
                        <a:ext cx="64198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649361763"/>
              </p:ext>
            </p:extLst>
          </p:nvPr>
        </p:nvGraphicFramePr>
        <p:xfrm>
          <a:off x="598488" y="4286250"/>
          <a:ext cx="6423025" cy="2052638"/>
        </p:xfrm>
        <a:graphic>
          <a:graphicData uri="http://schemas.openxmlformats.org/presentationml/2006/ole">
            <mc:AlternateContent xmlns:mc="http://schemas.openxmlformats.org/markup-compatibility/2006">
              <mc:Choice xmlns:v="urn:schemas-microsoft-com:vml" Requires="v">
                <p:oleObj name="Equation" r:id="rId13" imgW="5130720" imgH="1638000" progId="Equation.DSMT4">
                  <p:embed/>
                </p:oleObj>
              </mc:Choice>
              <mc:Fallback>
                <p:oleObj name="Equation" r:id="rId13" imgW="5130720" imgH="1638000" progId="Equation.DSMT4">
                  <p:embed/>
                  <p:pic>
                    <p:nvPicPr>
                      <p:cNvPr id="0" name=""/>
                      <p:cNvPicPr/>
                      <p:nvPr/>
                    </p:nvPicPr>
                    <p:blipFill>
                      <a:blip r:embed="rId14"/>
                      <a:stretch>
                        <a:fillRect/>
                      </a:stretch>
                    </p:blipFill>
                    <p:spPr>
                      <a:xfrm>
                        <a:off x="598488" y="4286250"/>
                        <a:ext cx="6423025" cy="2052638"/>
                      </a:xfrm>
                      <a:prstGeom prst="rect">
                        <a:avLst/>
                      </a:prstGeom>
                    </p:spPr>
                  </p:pic>
                </p:oleObj>
              </mc:Fallback>
            </mc:AlternateContent>
          </a:graphicData>
        </a:graphic>
      </p:graphicFrame>
    </p:spTree>
    <p:extLst>
      <p:ext uri="{BB962C8B-B14F-4D97-AF65-F5344CB8AC3E}">
        <p14:creationId xmlns:p14="http://schemas.microsoft.com/office/powerpoint/2010/main" val="3659241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9/02/2022</a:t>
            </a:r>
            <a:endParaRPr lang="en-US" dirty="0"/>
          </a:p>
        </p:txBody>
      </p:sp>
      <p:sp>
        <p:nvSpPr>
          <p:cNvPr id="3" name="Footer Placeholder 2"/>
          <p:cNvSpPr>
            <a:spLocks noGrp="1"/>
          </p:cNvSpPr>
          <p:nvPr>
            <p:ph type="ftr" sz="quarter" idx="11"/>
          </p:nvPr>
        </p:nvSpPr>
        <p:spPr/>
        <p:txBody>
          <a:bodyPr/>
          <a:lstStyle/>
          <a:p>
            <a:r>
              <a:rPr lang="en-US"/>
              <a:t>PHY 711  Fall 2022 --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44977635"/>
              </p:ext>
            </p:extLst>
          </p:nvPr>
        </p:nvGraphicFramePr>
        <p:xfrm>
          <a:off x="420757" y="785191"/>
          <a:ext cx="6813550" cy="2066925"/>
        </p:xfrm>
        <a:graphic>
          <a:graphicData uri="http://schemas.openxmlformats.org/presentationml/2006/ole">
            <mc:AlternateContent xmlns:mc="http://schemas.openxmlformats.org/markup-compatibility/2006">
              <mc:Choice xmlns:v="urn:schemas-microsoft-com:vml" Requires="v">
                <p:oleObj name="Equation" r:id="rId3" imgW="3162240" imgH="990360" progId="Equation.DSMT4">
                  <p:embed/>
                </p:oleObj>
              </mc:Choice>
              <mc:Fallback>
                <p:oleObj name="Equation" r:id="rId3" imgW="3162240" imgH="990360" progId="Equation.DSMT4">
                  <p:embed/>
                  <p:pic>
                    <p:nvPicPr>
                      <p:cNvPr id="0" name=""/>
                      <p:cNvPicPr>
                        <a:picLocks noChangeAspect="1" noChangeArrowheads="1"/>
                      </p:cNvPicPr>
                      <p:nvPr/>
                    </p:nvPicPr>
                    <p:blipFill>
                      <a:blip r:embed="rId4"/>
                      <a:srcRect/>
                      <a:stretch>
                        <a:fillRect/>
                      </a:stretch>
                    </p:blipFill>
                    <p:spPr bwMode="auto">
                      <a:xfrm>
                        <a:off x="420757" y="785191"/>
                        <a:ext cx="681355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152400" y="3081776"/>
            <a:ext cx="8686800" cy="461665"/>
          </a:xfrm>
          <a:prstGeom prst="rect">
            <a:avLst/>
          </a:prstGeom>
          <a:noFill/>
        </p:spPr>
        <p:txBody>
          <a:bodyPr wrap="square" rtlCol="0">
            <a:spAutoFit/>
          </a:bodyPr>
          <a:lstStyle/>
          <a:p>
            <a:r>
              <a:rPr lang="en-US" sz="2400" dirty="0">
                <a:latin typeface="+mj-lt"/>
              </a:rPr>
              <a:t>Effects on 2</a:t>
            </a:r>
            <a:r>
              <a:rPr lang="en-US" sz="2400" baseline="30000" dirty="0">
                <a:latin typeface="+mj-lt"/>
              </a:rPr>
              <a:t>nd</a:t>
            </a:r>
            <a:r>
              <a:rPr lang="en-US" sz="2400" dirty="0">
                <a:latin typeface="+mj-lt"/>
              </a:rPr>
              <a:t> time derivative -- acceleration (rotation only):</a:t>
            </a:r>
          </a:p>
        </p:txBody>
      </p:sp>
      <p:graphicFrame>
        <p:nvGraphicFramePr>
          <p:cNvPr id="7" name="Object 6"/>
          <p:cNvGraphicFramePr>
            <a:graphicFrameLocks noChangeAspect="1"/>
          </p:cNvGraphicFramePr>
          <p:nvPr>
            <p:extLst>
              <p:ext uri="{D42A27DB-BD31-4B8C-83A1-F6EECF244321}">
                <p14:modId xmlns:p14="http://schemas.microsoft.com/office/powerpoint/2010/main" val="730044853"/>
              </p:ext>
            </p:extLst>
          </p:nvPr>
        </p:nvGraphicFramePr>
        <p:xfrm>
          <a:off x="546100" y="3922712"/>
          <a:ext cx="8293100" cy="2173288"/>
        </p:xfrm>
        <a:graphic>
          <a:graphicData uri="http://schemas.openxmlformats.org/presentationml/2006/ole">
            <mc:AlternateContent xmlns:mc="http://schemas.openxmlformats.org/markup-compatibility/2006">
              <mc:Choice xmlns:v="urn:schemas-microsoft-com:vml" Requires="v">
                <p:oleObj name="Equation" r:id="rId5" imgW="3848040" imgH="1041120" progId="Equation.DSMT4">
                  <p:embed/>
                </p:oleObj>
              </mc:Choice>
              <mc:Fallback>
                <p:oleObj name="Equation" r:id="rId5" imgW="3848040" imgH="1041120" progId="Equation.DSMT4">
                  <p:embed/>
                  <p:pic>
                    <p:nvPicPr>
                      <p:cNvPr id="0" name=""/>
                      <p:cNvPicPr>
                        <a:picLocks noChangeAspect="1" noChangeArrowheads="1"/>
                      </p:cNvPicPr>
                      <p:nvPr/>
                    </p:nvPicPr>
                    <p:blipFill>
                      <a:blip r:embed="rId6"/>
                      <a:srcRect/>
                      <a:stretch>
                        <a:fillRect/>
                      </a:stretch>
                    </p:blipFill>
                    <p:spPr bwMode="auto">
                      <a:xfrm>
                        <a:off x="546100" y="3922712"/>
                        <a:ext cx="8293100" cy="217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TextBox 14"/>
          <p:cNvSpPr txBox="1"/>
          <p:nvPr/>
        </p:nvSpPr>
        <p:spPr>
          <a:xfrm>
            <a:off x="323850" y="222557"/>
            <a:ext cx="8515350" cy="461665"/>
          </a:xfrm>
          <a:prstGeom prst="rect">
            <a:avLst/>
          </a:prstGeom>
          <a:noFill/>
        </p:spPr>
        <p:txBody>
          <a:bodyPr wrap="square" rtlCol="0">
            <a:spAutoFit/>
          </a:bodyPr>
          <a:lstStyle/>
          <a:p>
            <a:r>
              <a:rPr lang="en-US" sz="2400" dirty="0">
                <a:latin typeface="+mj-lt"/>
              </a:rPr>
              <a:t>Properties of the frame motion (rotation only) -- continued</a:t>
            </a:r>
          </a:p>
        </p:txBody>
      </p:sp>
    </p:spTree>
    <p:extLst>
      <p:ext uri="{BB962C8B-B14F-4D97-AF65-F5344CB8AC3E}">
        <p14:creationId xmlns:p14="http://schemas.microsoft.com/office/powerpoint/2010/main" val="3423389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7A2E24B7-7BFD-4C56-A916-E47E768BC181}"/>
              </a:ext>
            </a:extLst>
          </p:cNvPr>
          <p:cNvSpPr/>
          <p:nvPr/>
        </p:nvSpPr>
        <p:spPr>
          <a:xfrm>
            <a:off x="2027581" y="3900318"/>
            <a:ext cx="6433926" cy="75479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9/02/2022</a:t>
            </a:r>
            <a:endParaRPr lang="en-US" dirty="0"/>
          </a:p>
        </p:txBody>
      </p:sp>
      <p:sp>
        <p:nvSpPr>
          <p:cNvPr id="3" name="Footer Placeholder 2"/>
          <p:cNvSpPr>
            <a:spLocks noGrp="1"/>
          </p:cNvSpPr>
          <p:nvPr>
            <p:ph type="ftr" sz="quarter" idx="11"/>
          </p:nvPr>
        </p:nvSpPr>
        <p:spPr/>
        <p:txBody>
          <a:bodyPr/>
          <a:lstStyle/>
          <a:p>
            <a:r>
              <a:rPr lang="en-US"/>
              <a:t>PHY 711  Fall 2022 --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sp>
        <p:nvSpPr>
          <p:cNvPr id="6" name="TextBox 5"/>
          <p:cNvSpPr txBox="1"/>
          <p:nvPr/>
        </p:nvSpPr>
        <p:spPr>
          <a:xfrm>
            <a:off x="33130" y="6405"/>
            <a:ext cx="8382000" cy="1200329"/>
          </a:xfrm>
          <a:prstGeom prst="rect">
            <a:avLst/>
          </a:prstGeom>
          <a:noFill/>
        </p:spPr>
        <p:txBody>
          <a:bodyPr wrap="square" rtlCol="0">
            <a:spAutoFit/>
          </a:bodyPr>
          <a:lstStyle/>
          <a:p>
            <a:r>
              <a:rPr lang="en-US" sz="2400" dirty="0">
                <a:latin typeface="+mj-lt"/>
              </a:rPr>
              <a:t>Application of Newton’s laws in a coordinate system which has an angular velocity </a:t>
            </a:r>
            <a:r>
              <a:rPr lang="en-US" sz="2400" b="1" dirty="0">
                <a:latin typeface="Symbol" panose="05050102010706020507" pitchFamily="18" charset="2"/>
              </a:rPr>
              <a:t>w</a:t>
            </a:r>
            <a:r>
              <a:rPr lang="en-US" sz="2400" dirty="0">
                <a:latin typeface="+mj-lt"/>
              </a:rPr>
              <a:t>  and linear acceleration </a:t>
            </a:r>
            <a:r>
              <a:rPr lang="en-US" sz="2400" b="1" dirty="0">
                <a:latin typeface="+mj-lt"/>
              </a:rPr>
              <a:t>a</a:t>
            </a:r>
          </a:p>
          <a:p>
            <a:endParaRPr lang="en-US" sz="2400" dirty="0">
              <a:latin typeface="+mj-lt"/>
            </a:endParaRPr>
          </a:p>
        </p:txBody>
      </p:sp>
      <p:sp>
        <p:nvSpPr>
          <p:cNvPr id="7" name="TextBox 6"/>
          <p:cNvSpPr txBox="1"/>
          <p:nvPr/>
        </p:nvSpPr>
        <p:spPr>
          <a:xfrm>
            <a:off x="45720" y="1165226"/>
            <a:ext cx="8991600" cy="461665"/>
          </a:xfrm>
          <a:prstGeom prst="rect">
            <a:avLst/>
          </a:prstGeom>
          <a:noFill/>
        </p:spPr>
        <p:txBody>
          <a:bodyPr wrap="square" rtlCol="0">
            <a:spAutoFit/>
          </a:bodyPr>
          <a:lstStyle/>
          <a:p>
            <a:r>
              <a:rPr lang="en-US" sz="2400" dirty="0">
                <a:latin typeface="+mj-lt"/>
              </a:rPr>
              <a:t>Newton’s laws;     Let  </a:t>
            </a:r>
            <a:r>
              <a:rPr lang="en-US" sz="2400" b="1" dirty="0">
                <a:latin typeface="+mj-lt"/>
              </a:rPr>
              <a:t>r</a:t>
            </a:r>
            <a:r>
              <a:rPr lang="en-US" sz="2400" dirty="0">
                <a:latin typeface="+mj-lt"/>
              </a:rPr>
              <a:t> denote the position of particle of mass </a:t>
            </a:r>
            <a:r>
              <a:rPr lang="en-US" sz="2400" i="1" dirty="0">
                <a:latin typeface="+mj-lt"/>
              </a:rPr>
              <a:t>m</a:t>
            </a:r>
            <a:r>
              <a:rPr lang="en-US" sz="2400" dirty="0">
                <a:latin typeface="+mj-lt"/>
              </a:rPr>
              <a:t>:</a:t>
            </a:r>
            <a:endParaRPr lang="en-US" sz="2400" b="1" dirty="0">
              <a:latin typeface="+mj-lt"/>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2647318472"/>
              </p:ext>
            </p:extLst>
          </p:nvPr>
        </p:nvGraphicFramePr>
        <p:xfrm>
          <a:off x="100013" y="1660525"/>
          <a:ext cx="8248650" cy="3105150"/>
        </p:xfrm>
        <a:graphic>
          <a:graphicData uri="http://schemas.openxmlformats.org/presentationml/2006/ole">
            <mc:AlternateContent xmlns:mc="http://schemas.openxmlformats.org/markup-compatibility/2006">
              <mc:Choice xmlns:v="urn:schemas-microsoft-com:vml" Requires="v">
                <p:oleObj name="Equation" r:id="rId3" imgW="4698720" imgH="1777680" progId="Equation.DSMT4">
                  <p:embed/>
                </p:oleObj>
              </mc:Choice>
              <mc:Fallback>
                <p:oleObj name="Equation" r:id="rId3" imgW="4698720" imgH="1777680" progId="Equation.DSMT4">
                  <p:embed/>
                  <p:pic>
                    <p:nvPicPr>
                      <p:cNvPr id="0" name=""/>
                      <p:cNvPicPr>
                        <a:picLocks noChangeAspect="1" noChangeArrowheads="1"/>
                      </p:cNvPicPr>
                      <p:nvPr/>
                    </p:nvPicPr>
                    <p:blipFill>
                      <a:blip r:embed="rId4"/>
                      <a:srcRect/>
                      <a:stretch>
                        <a:fillRect/>
                      </a:stretch>
                    </p:blipFill>
                    <p:spPr bwMode="auto">
                      <a:xfrm>
                        <a:off x="100013" y="1660525"/>
                        <a:ext cx="824865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0" name="Straight Arrow Connector 9"/>
          <p:cNvCxnSpPr/>
          <p:nvPr/>
        </p:nvCxnSpPr>
        <p:spPr>
          <a:xfrm flipV="1">
            <a:off x="3581400" y="4876800"/>
            <a:ext cx="0" cy="4572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6553200" y="4800600"/>
            <a:ext cx="0" cy="4572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004929" y="5334000"/>
            <a:ext cx="2438400" cy="830997"/>
          </a:xfrm>
          <a:prstGeom prst="rect">
            <a:avLst/>
          </a:prstGeom>
          <a:noFill/>
        </p:spPr>
        <p:txBody>
          <a:bodyPr wrap="square" rtlCol="0">
            <a:spAutoFit/>
          </a:bodyPr>
          <a:lstStyle/>
          <a:p>
            <a:r>
              <a:rPr lang="en-US" sz="2400" dirty="0" err="1">
                <a:latin typeface="+mj-lt"/>
              </a:rPr>
              <a:t>Coriolis</a:t>
            </a:r>
            <a:endParaRPr lang="en-US" sz="2400" dirty="0">
              <a:latin typeface="+mj-lt"/>
            </a:endParaRPr>
          </a:p>
          <a:p>
            <a:r>
              <a:rPr lang="en-US" sz="2400" dirty="0">
                <a:latin typeface="+mj-lt"/>
              </a:rPr>
              <a:t> force</a:t>
            </a:r>
          </a:p>
        </p:txBody>
      </p:sp>
      <p:sp>
        <p:nvSpPr>
          <p:cNvPr id="13" name="TextBox 12"/>
          <p:cNvSpPr txBox="1"/>
          <p:nvPr/>
        </p:nvSpPr>
        <p:spPr>
          <a:xfrm>
            <a:off x="6003235" y="5334000"/>
            <a:ext cx="2438400" cy="830997"/>
          </a:xfrm>
          <a:prstGeom prst="rect">
            <a:avLst/>
          </a:prstGeom>
          <a:noFill/>
        </p:spPr>
        <p:txBody>
          <a:bodyPr wrap="square" rtlCol="0">
            <a:spAutoFit/>
          </a:bodyPr>
          <a:lstStyle/>
          <a:p>
            <a:r>
              <a:rPr lang="en-US" sz="2400" dirty="0">
                <a:latin typeface="+mj-lt"/>
              </a:rPr>
              <a:t>Centrifugal</a:t>
            </a:r>
          </a:p>
          <a:p>
            <a:r>
              <a:rPr lang="en-US" sz="2400" dirty="0">
                <a:latin typeface="+mj-lt"/>
              </a:rPr>
              <a:t> force</a:t>
            </a:r>
          </a:p>
        </p:txBody>
      </p:sp>
      <p:sp>
        <p:nvSpPr>
          <p:cNvPr id="5" name="TextBox 4">
            <a:extLst>
              <a:ext uri="{FF2B5EF4-FFF2-40B4-BE49-F238E27FC236}">
                <a16:creationId xmlns:a16="http://schemas.microsoft.com/office/drawing/2014/main" id="{B79675B5-D937-4E7C-B755-38BFBB1C84CD}"/>
              </a:ext>
            </a:extLst>
          </p:cNvPr>
          <p:cNvSpPr txBox="1"/>
          <p:nvPr/>
        </p:nvSpPr>
        <p:spPr>
          <a:xfrm>
            <a:off x="86761" y="713939"/>
            <a:ext cx="8891587" cy="461665"/>
          </a:xfrm>
          <a:prstGeom prst="rect">
            <a:avLst/>
          </a:prstGeom>
          <a:noFill/>
        </p:spPr>
        <p:txBody>
          <a:bodyPr wrap="square" rtlCol="0">
            <a:spAutoFit/>
          </a:bodyPr>
          <a:lstStyle/>
          <a:p>
            <a:r>
              <a:rPr lang="en-US" sz="2400" dirty="0">
                <a:latin typeface="+mj-lt"/>
              </a:rPr>
              <a:t>(Here we generalize previous case to add linear acceleration </a:t>
            </a:r>
            <a:r>
              <a:rPr lang="en-US" sz="2400" b="1" dirty="0">
                <a:latin typeface="+mj-lt"/>
              </a:rPr>
              <a:t>a</a:t>
            </a:r>
            <a:r>
              <a:rPr lang="en-US" sz="2400" dirty="0">
                <a:latin typeface="+mj-lt"/>
              </a:rPr>
              <a:t>.)</a:t>
            </a:r>
          </a:p>
        </p:txBody>
      </p:sp>
    </p:spTree>
    <p:extLst>
      <p:ext uri="{BB962C8B-B14F-4D97-AF65-F5344CB8AC3E}">
        <p14:creationId xmlns:p14="http://schemas.microsoft.com/office/powerpoint/2010/main" val="182025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8613FF-B4E4-4B46-9CF4-24DE95D8D7E9}"/>
              </a:ext>
            </a:extLst>
          </p:cNvPr>
          <p:cNvSpPr>
            <a:spLocks noGrp="1"/>
          </p:cNvSpPr>
          <p:nvPr>
            <p:ph type="dt" sz="half" idx="10"/>
          </p:nvPr>
        </p:nvSpPr>
        <p:spPr/>
        <p:txBody>
          <a:bodyPr/>
          <a:lstStyle/>
          <a:p>
            <a:r>
              <a:rPr lang="en-US"/>
              <a:t>9/02/2022</a:t>
            </a:r>
          </a:p>
        </p:txBody>
      </p:sp>
      <p:sp>
        <p:nvSpPr>
          <p:cNvPr id="3" name="Footer Placeholder 2">
            <a:extLst>
              <a:ext uri="{FF2B5EF4-FFF2-40B4-BE49-F238E27FC236}">
                <a16:creationId xmlns:a16="http://schemas.microsoft.com/office/drawing/2014/main" id="{75EA4491-E245-4EF4-9003-87F4E3ADAE55}"/>
              </a:ext>
            </a:extLst>
          </p:cNvPr>
          <p:cNvSpPr>
            <a:spLocks noGrp="1"/>
          </p:cNvSpPr>
          <p:nvPr>
            <p:ph type="ftr" sz="quarter" idx="11"/>
          </p:nvPr>
        </p:nvSpPr>
        <p:spPr/>
        <p:txBody>
          <a:bodyPr/>
          <a:lstStyle/>
          <a:p>
            <a:r>
              <a:rPr lang="en-US"/>
              <a:t>PHY 711  Fall 2022 -- Lecture 6</a:t>
            </a:r>
          </a:p>
        </p:txBody>
      </p:sp>
      <p:sp>
        <p:nvSpPr>
          <p:cNvPr id="4" name="Slide Number Placeholder 3">
            <a:extLst>
              <a:ext uri="{FF2B5EF4-FFF2-40B4-BE49-F238E27FC236}">
                <a16:creationId xmlns:a16="http://schemas.microsoft.com/office/drawing/2014/main" id="{B507A94B-96F3-4FEE-BCAC-69710E9AA3D2}"/>
              </a:ext>
            </a:extLst>
          </p:cNvPr>
          <p:cNvSpPr>
            <a:spLocks noGrp="1"/>
          </p:cNvSpPr>
          <p:nvPr>
            <p:ph type="sldNum" sz="quarter" idx="12"/>
          </p:nvPr>
        </p:nvSpPr>
        <p:spPr/>
        <p:txBody>
          <a:bodyPr/>
          <a:lstStyle/>
          <a:p>
            <a:fld id="{CE368B07-CEBF-4C80-90AF-53B34FA04CF3}" type="slidenum">
              <a:rPr lang="en-US" smtClean="0"/>
              <a:t>13</a:t>
            </a:fld>
            <a:endParaRPr lang="en-US"/>
          </a:p>
        </p:txBody>
      </p:sp>
      <p:sp>
        <p:nvSpPr>
          <p:cNvPr id="5" name="TextBox 4">
            <a:extLst>
              <a:ext uri="{FF2B5EF4-FFF2-40B4-BE49-F238E27FC236}">
                <a16:creationId xmlns:a16="http://schemas.microsoft.com/office/drawing/2014/main" id="{1063B9E9-63CC-43D3-99D3-8818B03198B1}"/>
              </a:ext>
            </a:extLst>
          </p:cNvPr>
          <p:cNvSpPr txBox="1"/>
          <p:nvPr/>
        </p:nvSpPr>
        <p:spPr>
          <a:xfrm>
            <a:off x="457200" y="304800"/>
            <a:ext cx="8458200" cy="3416320"/>
          </a:xfrm>
          <a:prstGeom prst="rect">
            <a:avLst/>
          </a:prstGeom>
          <a:noFill/>
        </p:spPr>
        <p:txBody>
          <a:bodyPr wrap="square" rtlCol="0">
            <a:spAutoFit/>
          </a:bodyPr>
          <a:lstStyle/>
          <a:p>
            <a:r>
              <a:rPr lang="en-US" sz="2400" dirty="0">
                <a:latin typeface="+mj-lt"/>
              </a:rPr>
              <a:t>Have you ever experienced any of these “fictitious” forces?</a:t>
            </a:r>
          </a:p>
          <a:p>
            <a:endParaRPr lang="en-US" sz="2400" dirty="0">
              <a:latin typeface="+mj-lt"/>
            </a:endParaRPr>
          </a:p>
          <a:p>
            <a:r>
              <a:rPr lang="en-US" sz="2400" dirty="0">
                <a:latin typeface="+mj-lt"/>
              </a:rPr>
              <a:t>Examples –</a:t>
            </a:r>
          </a:p>
          <a:p>
            <a:pPr marL="457200" indent="-457200">
              <a:buFont typeface="+mj-lt"/>
              <a:buAutoNum type="arabicPeriod"/>
            </a:pPr>
            <a:r>
              <a:rPr lang="en-US" sz="2400" dirty="0">
                <a:latin typeface="+mj-lt"/>
              </a:rPr>
              <a:t>Playing on a swing</a:t>
            </a:r>
          </a:p>
          <a:p>
            <a:pPr marL="457200" indent="-457200">
              <a:buFont typeface="+mj-lt"/>
              <a:buAutoNum type="arabicPeriod"/>
            </a:pPr>
            <a:r>
              <a:rPr lang="en-US" sz="2400" dirty="0">
                <a:latin typeface="+mj-lt"/>
              </a:rPr>
              <a:t>Playing on a merry-go-round</a:t>
            </a:r>
          </a:p>
          <a:p>
            <a:pPr marL="457200" indent="-457200">
              <a:buFont typeface="+mj-lt"/>
              <a:buAutoNum type="arabicPeriod"/>
            </a:pPr>
            <a:r>
              <a:rPr lang="en-US" sz="2400" dirty="0">
                <a:latin typeface="+mj-lt"/>
              </a:rPr>
              <a:t>Riding  on a roller coaster</a:t>
            </a:r>
          </a:p>
          <a:p>
            <a:pPr marL="457200" indent="-457200">
              <a:buFont typeface="+mj-lt"/>
              <a:buAutoNum type="arabicPeriod"/>
            </a:pPr>
            <a:r>
              <a:rPr lang="en-US" sz="2400" dirty="0">
                <a:latin typeface="+mj-lt"/>
              </a:rPr>
              <a:t>Sitting on the surface of the earth</a:t>
            </a:r>
          </a:p>
          <a:p>
            <a:pPr marL="457200" indent="-457200">
              <a:buFont typeface="+mj-lt"/>
              <a:buAutoNum type="arabicPeriod"/>
            </a:pPr>
            <a:r>
              <a:rPr lang="en-US" sz="2400" dirty="0">
                <a:latin typeface="+mj-lt"/>
              </a:rPr>
              <a:t>Astronaut aboard the International Space Station </a:t>
            </a:r>
          </a:p>
          <a:p>
            <a:pPr marL="457200" indent="-457200">
              <a:buFont typeface="+mj-lt"/>
              <a:buAutoNum type="arabicPeriod"/>
            </a:pPr>
            <a:r>
              <a:rPr lang="en-US" sz="2400" dirty="0">
                <a:latin typeface="+mj-lt"/>
              </a:rPr>
              <a:t>???</a:t>
            </a:r>
          </a:p>
        </p:txBody>
      </p:sp>
    </p:spTree>
    <p:extLst>
      <p:ext uri="{BB962C8B-B14F-4D97-AF65-F5344CB8AC3E}">
        <p14:creationId xmlns:p14="http://schemas.microsoft.com/office/powerpoint/2010/main" val="417052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9/02/2022</a:t>
            </a:r>
            <a:endParaRPr lang="en-US" dirty="0"/>
          </a:p>
        </p:txBody>
      </p:sp>
      <p:sp>
        <p:nvSpPr>
          <p:cNvPr id="3" name="Footer Placeholder 2"/>
          <p:cNvSpPr>
            <a:spLocks noGrp="1"/>
          </p:cNvSpPr>
          <p:nvPr>
            <p:ph type="ftr" sz="quarter" idx="11"/>
          </p:nvPr>
        </p:nvSpPr>
        <p:spPr/>
        <p:txBody>
          <a:bodyPr/>
          <a:lstStyle/>
          <a:p>
            <a:r>
              <a:rPr lang="en-US"/>
              <a:t>PHY 711  Fall 2022 --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pic>
        <p:nvPicPr>
          <p:cNvPr id="337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399" t="57117" r="46836" b="10092"/>
          <a:stretch/>
        </p:blipFill>
        <p:spPr bwMode="auto">
          <a:xfrm>
            <a:off x="762000" y="990600"/>
            <a:ext cx="4354739" cy="402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0" y="304800"/>
            <a:ext cx="7620000" cy="461665"/>
          </a:xfrm>
          <a:prstGeom prst="rect">
            <a:avLst/>
          </a:prstGeom>
          <a:noFill/>
        </p:spPr>
        <p:txBody>
          <a:bodyPr wrap="square" rtlCol="0">
            <a:spAutoFit/>
          </a:bodyPr>
          <a:lstStyle/>
          <a:p>
            <a:r>
              <a:rPr lang="en-US" sz="2400" dirty="0">
                <a:latin typeface="+mj-lt"/>
              </a:rPr>
              <a:t>Motion on the surface of the Earth:</a:t>
            </a:r>
          </a:p>
        </p:txBody>
      </p:sp>
      <p:graphicFrame>
        <p:nvGraphicFramePr>
          <p:cNvPr id="6" name="Object 5"/>
          <p:cNvGraphicFramePr>
            <a:graphicFrameLocks noChangeAspect="1"/>
          </p:cNvGraphicFramePr>
          <p:nvPr>
            <p:extLst>
              <p:ext uri="{D42A27DB-BD31-4B8C-83A1-F6EECF244321}">
                <p14:modId xmlns:p14="http://schemas.microsoft.com/office/powerpoint/2010/main" val="19339021"/>
              </p:ext>
            </p:extLst>
          </p:nvPr>
        </p:nvGraphicFramePr>
        <p:xfrm>
          <a:off x="5562600" y="1219200"/>
          <a:ext cx="2654300" cy="1419225"/>
        </p:xfrm>
        <a:graphic>
          <a:graphicData uri="http://schemas.openxmlformats.org/presentationml/2006/ole">
            <mc:AlternateContent xmlns:mc="http://schemas.openxmlformats.org/markup-compatibility/2006">
              <mc:Choice xmlns:v="urn:schemas-microsoft-com:vml" Requires="v">
                <p:oleObj name="数式" r:id="rId4" imgW="1511280" imgH="812520" progId="Equation.3">
                  <p:embed/>
                </p:oleObj>
              </mc:Choice>
              <mc:Fallback>
                <p:oleObj name="数式" r:id="rId4" imgW="1511280" imgH="812520" progId="Equation.3">
                  <p:embed/>
                  <p:pic>
                    <p:nvPicPr>
                      <p:cNvPr id="0" name=""/>
                      <p:cNvPicPr>
                        <a:picLocks noChangeAspect="1" noChangeArrowheads="1"/>
                      </p:cNvPicPr>
                      <p:nvPr/>
                    </p:nvPicPr>
                    <p:blipFill>
                      <a:blip r:embed="rId5"/>
                      <a:srcRect/>
                      <a:stretch>
                        <a:fillRect/>
                      </a:stretch>
                    </p:blipFill>
                    <p:spPr bwMode="auto">
                      <a:xfrm>
                        <a:off x="5562600" y="1219200"/>
                        <a:ext cx="265430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085444644"/>
              </p:ext>
            </p:extLst>
          </p:nvPr>
        </p:nvGraphicFramePr>
        <p:xfrm>
          <a:off x="542925" y="5019675"/>
          <a:ext cx="7737475" cy="1241425"/>
        </p:xfrm>
        <a:graphic>
          <a:graphicData uri="http://schemas.openxmlformats.org/presentationml/2006/ole">
            <mc:AlternateContent xmlns:mc="http://schemas.openxmlformats.org/markup-compatibility/2006">
              <mc:Choice xmlns:v="urn:schemas-microsoft-com:vml" Requires="v">
                <p:oleObj name="Equation" r:id="rId6" imgW="4406760" imgH="711000" progId="Equation.DSMT4">
                  <p:embed/>
                </p:oleObj>
              </mc:Choice>
              <mc:Fallback>
                <p:oleObj name="Equation" r:id="rId6" imgW="4406760" imgH="711000" progId="Equation.DSMT4">
                  <p:embed/>
                  <p:pic>
                    <p:nvPicPr>
                      <p:cNvPr id="0" name=""/>
                      <p:cNvPicPr>
                        <a:picLocks noChangeAspect="1" noChangeArrowheads="1"/>
                      </p:cNvPicPr>
                      <p:nvPr/>
                    </p:nvPicPr>
                    <p:blipFill>
                      <a:blip r:embed="rId7"/>
                      <a:srcRect/>
                      <a:stretch>
                        <a:fillRect/>
                      </a:stretch>
                    </p:blipFill>
                    <p:spPr bwMode="auto">
                      <a:xfrm>
                        <a:off x="542925" y="5019675"/>
                        <a:ext cx="7737475"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ight Arrow 7"/>
          <p:cNvSpPr/>
          <p:nvPr/>
        </p:nvSpPr>
        <p:spPr>
          <a:xfrm rot="18701224">
            <a:off x="5917032" y="2740689"/>
            <a:ext cx="762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5936770">
            <a:off x="7279376" y="2754996"/>
            <a:ext cx="863819" cy="3620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075729" y="3136571"/>
            <a:ext cx="2129942" cy="461665"/>
          </a:xfrm>
          <a:prstGeom prst="rect">
            <a:avLst/>
          </a:prstGeom>
          <a:noFill/>
        </p:spPr>
        <p:txBody>
          <a:bodyPr wrap="none" rtlCol="0">
            <a:spAutoFit/>
          </a:bodyPr>
          <a:lstStyle/>
          <a:p>
            <a:r>
              <a:rPr lang="en-US" sz="2400" dirty="0">
                <a:latin typeface="+mj-lt"/>
              </a:rPr>
              <a:t>Earth’s gravity</a:t>
            </a:r>
          </a:p>
        </p:txBody>
      </p:sp>
      <p:sp>
        <p:nvSpPr>
          <p:cNvPr id="11" name="TextBox 10"/>
          <p:cNvSpPr txBox="1"/>
          <p:nvPr/>
        </p:nvSpPr>
        <p:spPr>
          <a:xfrm>
            <a:off x="7451725" y="3336915"/>
            <a:ext cx="1524000" cy="830997"/>
          </a:xfrm>
          <a:prstGeom prst="rect">
            <a:avLst/>
          </a:prstGeom>
          <a:noFill/>
        </p:spPr>
        <p:txBody>
          <a:bodyPr wrap="square" rtlCol="0">
            <a:spAutoFit/>
          </a:bodyPr>
          <a:lstStyle/>
          <a:p>
            <a:r>
              <a:rPr lang="en-US" sz="2400" dirty="0">
                <a:latin typeface="+mj-lt"/>
              </a:rPr>
              <a:t>Support force</a:t>
            </a:r>
          </a:p>
        </p:txBody>
      </p:sp>
    </p:spTree>
    <p:extLst>
      <p:ext uri="{BB962C8B-B14F-4D97-AF65-F5344CB8AC3E}">
        <p14:creationId xmlns:p14="http://schemas.microsoft.com/office/powerpoint/2010/main" val="1775192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399" t="57117" r="46836" b="10092"/>
          <a:stretch/>
        </p:blipFill>
        <p:spPr bwMode="auto">
          <a:xfrm>
            <a:off x="5507809" y="2186910"/>
            <a:ext cx="3483791" cy="3223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a:t>9/02/2022</a:t>
            </a:r>
            <a:endParaRPr lang="en-US" dirty="0"/>
          </a:p>
        </p:txBody>
      </p:sp>
      <p:sp>
        <p:nvSpPr>
          <p:cNvPr id="3" name="Footer Placeholder 2"/>
          <p:cNvSpPr>
            <a:spLocks noGrp="1"/>
          </p:cNvSpPr>
          <p:nvPr>
            <p:ph type="ftr" sz="quarter" idx="11"/>
          </p:nvPr>
        </p:nvSpPr>
        <p:spPr/>
        <p:txBody>
          <a:bodyPr/>
          <a:lstStyle/>
          <a:p>
            <a:r>
              <a:rPr lang="en-US"/>
              <a:t>PHY 711  Fall 2022 --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sp>
        <p:nvSpPr>
          <p:cNvPr id="5" name="TextBox 4"/>
          <p:cNvSpPr txBox="1"/>
          <p:nvPr/>
        </p:nvSpPr>
        <p:spPr>
          <a:xfrm>
            <a:off x="304800" y="304800"/>
            <a:ext cx="8305800" cy="461665"/>
          </a:xfrm>
          <a:prstGeom prst="rect">
            <a:avLst/>
          </a:prstGeom>
          <a:noFill/>
        </p:spPr>
        <p:txBody>
          <a:bodyPr wrap="square" rtlCol="0">
            <a:spAutoFit/>
          </a:bodyPr>
          <a:lstStyle/>
          <a:p>
            <a:r>
              <a:rPr lang="en-US" sz="2400" dirty="0">
                <a:latin typeface="+mj-lt"/>
              </a:rPr>
              <a:t>Non-inertial effects on effective gravitational “constant”</a:t>
            </a:r>
          </a:p>
        </p:txBody>
      </p:sp>
      <p:graphicFrame>
        <p:nvGraphicFramePr>
          <p:cNvPr id="6" name="Object 5"/>
          <p:cNvGraphicFramePr>
            <a:graphicFrameLocks noChangeAspect="1"/>
          </p:cNvGraphicFramePr>
          <p:nvPr>
            <p:extLst>
              <p:ext uri="{D42A27DB-BD31-4B8C-83A1-F6EECF244321}">
                <p14:modId xmlns:p14="http://schemas.microsoft.com/office/powerpoint/2010/main" val="3218494828"/>
              </p:ext>
            </p:extLst>
          </p:nvPr>
        </p:nvGraphicFramePr>
        <p:xfrm>
          <a:off x="533400" y="1066800"/>
          <a:ext cx="7604125" cy="4567238"/>
        </p:xfrm>
        <a:graphic>
          <a:graphicData uri="http://schemas.openxmlformats.org/presentationml/2006/ole">
            <mc:AlternateContent xmlns:mc="http://schemas.openxmlformats.org/markup-compatibility/2006">
              <mc:Choice xmlns:v="urn:schemas-microsoft-com:vml" Requires="v">
                <p:oleObj name="数式" r:id="rId4" imgW="4330440" imgH="2616120" progId="Equation.3">
                  <p:embed/>
                </p:oleObj>
              </mc:Choice>
              <mc:Fallback>
                <p:oleObj name="数式" r:id="rId4" imgW="4330440" imgH="2616120" progId="Equation.3">
                  <p:embed/>
                  <p:pic>
                    <p:nvPicPr>
                      <p:cNvPr id="0" name=""/>
                      <p:cNvPicPr>
                        <a:picLocks noChangeAspect="1" noChangeArrowheads="1"/>
                      </p:cNvPicPr>
                      <p:nvPr/>
                    </p:nvPicPr>
                    <p:blipFill>
                      <a:blip r:embed="rId5"/>
                      <a:srcRect/>
                      <a:stretch>
                        <a:fillRect/>
                      </a:stretch>
                    </p:blipFill>
                    <p:spPr bwMode="auto">
                      <a:xfrm>
                        <a:off x="533400" y="1066800"/>
                        <a:ext cx="7604125" cy="456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 name="Straight Arrow Connector 6"/>
          <p:cNvCxnSpPr/>
          <p:nvPr/>
        </p:nvCxnSpPr>
        <p:spPr>
          <a:xfrm flipV="1">
            <a:off x="1752600" y="5638800"/>
            <a:ext cx="0" cy="4572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219200" y="6096000"/>
            <a:ext cx="1676400" cy="461665"/>
          </a:xfrm>
          <a:prstGeom prst="rect">
            <a:avLst/>
          </a:prstGeom>
          <a:noFill/>
        </p:spPr>
        <p:txBody>
          <a:bodyPr wrap="square" rtlCol="0">
            <a:spAutoFit/>
          </a:bodyPr>
          <a:lstStyle/>
          <a:p>
            <a:r>
              <a:rPr lang="en-US" sz="2400" dirty="0">
                <a:latin typeface="+mj-lt"/>
              </a:rPr>
              <a:t>9.80 m/s</a:t>
            </a:r>
            <a:r>
              <a:rPr lang="en-US" sz="2400" baseline="30000" dirty="0">
                <a:latin typeface="+mj-lt"/>
              </a:rPr>
              <a:t>2</a:t>
            </a:r>
            <a:endParaRPr lang="en-US" sz="2400" dirty="0">
              <a:latin typeface="+mj-lt"/>
            </a:endParaRPr>
          </a:p>
        </p:txBody>
      </p:sp>
      <p:cxnSp>
        <p:nvCxnSpPr>
          <p:cNvPr id="9" name="Straight Arrow Connector 8"/>
          <p:cNvCxnSpPr/>
          <p:nvPr/>
        </p:nvCxnSpPr>
        <p:spPr>
          <a:xfrm flipV="1">
            <a:off x="2667000" y="5334000"/>
            <a:ext cx="0" cy="4572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438400" y="5715000"/>
            <a:ext cx="1676400" cy="461665"/>
          </a:xfrm>
          <a:prstGeom prst="rect">
            <a:avLst/>
          </a:prstGeom>
          <a:noFill/>
        </p:spPr>
        <p:txBody>
          <a:bodyPr wrap="square" rtlCol="0">
            <a:spAutoFit/>
          </a:bodyPr>
          <a:lstStyle/>
          <a:p>
            <a:r>
              <a:rPr lang="en-US" sz="2400">
                <a:latin typeface="+mj-lt"/>
              </a:rPr>
              <a:t>0.03 </a:t>
            </a:r>
            <a:r>
              <a:rPr lang="en-US" sz="2400" dirty="0">
                <a:latin typeface="+mj-lt"/>
              </a:rPr>
              <a:t>m/s</a:t>
            </a:r>
            <a:r>
              <a:rPr lang="en-US" sz="2400" baseline="30000" dirty="0">
                <a:latin typeface="+mj-lt"/>
              </a:rPr>
              <a:t>2</a:t>
            </a:r>
            <a:endParaRPr lang="en-US" sz="2400" dirty="0">
              <a:latin typeface="+mj-lt"/>
            </a:endParaRPr>
          </a:p>
        </p:txBody>
      </p:sp>
    </p:spTree>
    <p:extLst>
      <p:ext uri="{BB962C8B-B14F-4D97-AF65-F5344CB8AC3E}">
        <p14:creationId xmlns:p14="http://schemas.microsoft.com/office/powerpoint/2010/main" val="2422872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E03DA3-FD71-432D-B39F-DA6B9CE535AE}"/>
              </a:ext>
            </a:extLst>
          </p:cNvPr>
          <p:cNvSpPr>
            <a:spLocks noGrp="1"/>
          </p:cNvSpPr>
          <p:nvPr>
            <p:ph type="dt" sz="half" idx="10"/>
          </p:nvPr>
        </p:nvSpPr>
        <p:spPr/>
        <p:txBody>
          <a:bodyPr/>
          <a:lstStyle/>
          <a:p>
            <a:r>
              <a:rPr lang="en-US"/>
              <a:t>9/02/2022</a:t>
            </a:r>
          </a:p>
        </p:txBody>
      </p:sp>
      <p:sp>
        <p:nvSpPr>
          <p:cNvPr id="3" name="Footer Placeholder 2">
            <a:extLst>
              <a:ext uri="{FF2B5EF4-FFF2-40B4-BE49-F238E27FC236}">
                <a16:creationId xmlns:a16="http://schemas.microsoft.com/office/drawing/2014/main" id="{E17B5948-6A0D-424C-95A8-ECB34763D621}"/>
              </a:ext>
            </a:extLst>
          </p:cNvPr>
          <p:cNvSpPr>
            <a:spLocks noGrp="1"/>
          </p:cNvSpPr>
          <p:nvPr>
            <p:ph type="ftr" sz="quarter" idx="11"/>
          </p:nvPr>
        </p:nvSpPr>
        <p:spPr/>
        <p:txBody>
          <a:bodyPr/>
          <a:lstStyle/>
          <a:p>
            <a:r>
              <a:rPr lang="en-US"/>
              <a:t>PHY 711  Fall 2022 -- Lecture 6</a:t>
            </a:r>
          </a:p>
        </p:txBody>
      </p:sp>
      <p:sp>
        <p:nvSpPr>
          <p:cNvPr id="4" name="Slide Number Placeholder 3">
            <a:extLst>
              <a:ext uri="{FF2B5EF4-FFF2-40B4-BE49-F238E27FC236}">
                <a16:creationId xmlns:a16="http://schemas.microsoft.com/office/drawing/2014/main" id="{F9FBE15B-0D5E-4A50-AB72-4E2B558FD730}"/>
              </a:ext>
            </a:extLst>
          </p:cNvPr>
          <p:cNvSpPr>
            <a:spLocks noGrp="1"/>
          </p:cNvSpPr>
          <p:nvPr>
            <p:ph type="sldNum" sz="quarter" idx="12"/>
          </p:nvPr>
        </p:nvSpPr>
        <p:spPr/>
        <p:txBody>
          <a:bodyPr/>
          <a:lstStyle/>
          <a:p>
            <a:fld id="{CE368B07-CEBF-4C80-90AF-53B34FA04CF3}" type="slidenum">
              <a:rPr lang="en-US" smtClean="0"/>
              <a:t>16</a:t>
            </a:fld>
            <a:endParaRPr lang="en-US"/>
          </a:p>
        </p:txBody>
      </p:sp>
      <p:graphicFrame>
        <p:nvGraphicFramePr>
          <p:cNvPr id="5" name="Object 4">
            <a:extLst>
              <a:ext uri="{FF2B5EF4-FFF2-40B4-BE49-F238E27FC236}">
                <a16:creationId xmlns:a16="http://schemas.microsoft.com/office/drawing/2014/main" id="{DC6F03B2-6326-428C-9466-02DF5BDD69C8}"/>
              </a:ext>
            </a:extLst>
          </p:cNvPr>
          <p:cNvGraphicFramePr>
            <a:graphicFrameLocks noChangeAspect="1"/>
          </p:cNvGraphicFramePr>
          <p:nvPr>
            <p:extLst>
              <p:ext uri="{D42A27DB-BD31-4B8C-83A1-F6EECF244321}">
                <p14:modId xmlns:p14="http://schemas.microsoft.com/office/powerpoint/2010/main" val="1368158924"/>
              </p:ext>
            </p:extLst>
          </p:nvPr>
        </p:nvGraphicFramePr>
        <p:xfrm>
          <a:off x="650875" y="581025"/>
          <a:ext cx="7045325" cy="687388"/>
        </p:xfrm>
        <a:graphic>
          <a:graphicData uri="http://schemas.openxmlformats.org/presentationml/2006/ole">
            <mc:AlternateContent xmlns:mc="http://schemas.openxmlformats.org/markup-compatibility/2006">
              <mc:Choice xmlns:v="urn:schemas-microsoft-com:vml" Requires="v">
                <p:oleObj name="Equation" r:id="rId2" imgW="4012920" imgH="393480" progId="Equation.DSMT4">
                  <p:embed/>
                </p:oleObj>
              </mc:Choice>
              <mc:Fallback>
                <p:oleObj name="Equation" r:id="rId2" imgW="4012920" imgH="393480" progId="Equation.DSMT4">
                  <p:embed/>
                  <p:pic>
                    <p:nvPicPr>
                      <p:cNvPr id="7" name="Object 6"/>
                      <p:cNvPicPr>
                        <a:picLocks noChangeAspect="1" noChangeArrowheads="1"/>
                      </p:cNvPicPr>
                      <p:nvPr/>
                    </p:nvPicPr>
                    <p:blipFill>
                      <a:blip r:embed="rId3"/>
                      <a:srcRect/>
                      <a:stretch>
                        <a:fillRect/>
                      </a:stretch>
                    </p:blipFill>
                    <p:spPr bwMode="auto">
                      <a:xfrm>
                        <a:off x="650875" y="581025"/>
                        <a:ext cx="7045325"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a:extLst>
              <a:ext uri="{FF2B5EF4-FFF2-40B4-BE49-F238E27FC236}">
                <a16:creationId xmlns:a16="http://schemas.microsoft.com/office/drawing/2014/main" id="{C416928C-B40A-4A47-BAEC-8A7E98D90CAB}"/>
              </a:ext>
            </a:extLst>
          </p:cNvPr>
          <p:cNvSpPr txBox="1"/>
          <p:nvPr/>
        </p:nvSpPr>
        <p:spPr>
          <a:xfrm>
            <a:off x="685800" y="1600200"/>
            <a:ext cx="7315200" cy="1200329"/>
          </a:xfrm>
          <a:prstGeom prst="rect">
            <a:avLst/>
          </a:prstGeom>
          <a:noFill/>
        </p:spPr>
        <p:txBody>
          <a:bodyPr wrap="square" rtlCol="0">
            <a:spAutoFit/>
          </a:bodyPr>
          <a:lstStyle/>
          <a:p>
            <a:r>
              <a:rPr lang="en-US" sz="2400" dirty="0">
                <a:latin typeface="+mj-lt"/>
              </a:rPr>
              <a:t>Is this justified?</a:t>
            </a:r>
          </a:p>
          <a:p>
            <a:pPr marL="457200" indent="-457200">
              <a:buAutoNum type="arabicPeriod"/>
            </a:pPr>
            <a:r>
              <a:rPr lang="en-US" sz="2400" dirty="0">
                <a:latin typeface="+mj-lt"/>
              </a:rPr>
              <a:t>Yes</a:t>
            </a:r>
          </a:p>
          <a:p>
            <a:pPr marL="457200" indent="-457200">
              <a:buAutoNum type="arabicPeriod"/>
            </a:pPr>
            <a:r>
              <a:rPr lang="en-US" sz="2400" dirty="0">
                <a:latin typeface="+mj-lt"/>
              </a:rPr>
              <a:t>No</a:t>
            </a:r>
          </a:p>
        </p:txBody>
      </p:sp>
      <p:sp>
        <p:nvSpPr>
          <p:cNvPr id="7" name="TextBox 6">
            <a:extLst>
              <a:ext uri="{FF2B5EF4-FFF2-40B4-BE49-F238E27FC236}">
                <a16:creationId xmlns:a16="http://schemas.microsoft.com/office/drawing/2014/main" id="{485A1C0C-E1C8-3524-A4AC-E39AE5F26AAB}"/>
              </a:ext>
            </a:extLst>
          </p:cNvPr>
          <p:cNvSpPr txBox="1"/>
          <p:nvPr/>
        </p:nvSpPr>
        <p:spPr>
          <a:xfrm>
            <a:off x="533400" y="3810000"/>
            <a:ext cx="8305800" cy="1938992"/>
          </a:xfrm>
          <a:prstGeom prst="rect">
            <a:avLst/>
          </a:prstGeom>
          <a:noFill/>
        </p:spPr>
        <p:txBody>
          <a:bodyPr wrap="square" rtlCol="0">
            <a:spAutoFit/>
          </a:bodyPr>
          <a:lstStyle/>
          <a:p>
            <a:r>
              <a:rPr lang="en-US" sz="2400" dirty="0">
                <a:latin typeface="+mj-lt"/>
              </a:rPr>
              <a:t>According to Google </a:t>
            </a:r>
            <a:r>
              <a:rPr lang="en-US" sz="2400" dirty="0">
                <a:latin typeface="+mj-lt"/>
                <a:hlinkClick r:id="rId4"/>
              </a:rPr>
              <a:t>–</a:t>
            </a:r>
            <a:r>
              <a:rPr lang="en-US" sz="2400" dirty="0">
                <a:latin typeface="+mj-lt"/>
              </a:rPr>
              <a:t> the rate of rotation of the earth has changed during its existence</a:t>
            </a:r>
            <a:r>
              <a:rPr lang="en-US" sz="2400" dirty="0">
                <a:latin typeface="+mj-lt"/>
                <a:hlinkClick r:id="rId4"/>
              </a:rPr>
              <a:t>….</a:t>
            </a:r>
          </a:p>
          <a:p>
            <a:endParaRPr lang="en-US" sz="2400" dirty="0">
              <a:latin typeface="+mj-lt"/>
              <a:hlinkClick r:id="rId4"/>
            </a:endParaRPr>
          </a:p>
          <a:p>
            <a:r>
              <a:rPr lang="en-US" sz="2400" dirty="0">
                <a:latin typeface="+mj-lt"/>
                <a:hlinkClick r:id="rId4"/>
              </a:rPr>
              <a:t>https://www.discovermagazine.com/planet-earth/the-earths-rotation-is-gradually-slowing-down</a:t>
            </a:r>
            <a:endParaRPr lang="en-US" sz="2400" dirty="0">
              <a:latin typeface="+mj-lt"/>
            </a:endParaRPr>
          </a:p>
        </p:txBody>
      </p:sp>
    </p:spTree>
    <p:extLst>
      <p:ext uri="{BB962C8B-B14F-4D97-AF65-F5344CB8AC3E}">
        <p14:creationId xmlns:p14="http://schemas.microsoft.com/office/powerpoint/2010/main" val="338370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9/02/2022</a:t>
            </a:r>
            <a:endParaRPr lang="en-US" dirty="0"/>
          </a:p>
        </p:txBody>
      </p:sp>
      <p:sp>
        <p:nvSpPr>
          <p:cNvPr id="3" name="Footer Placeholder 2"/>
          <p:cNvSpPr>
            <a:spLocks noGrp="1"/>
          </p:cNvSpPr>
          <p:nvPr>
            <p:ph type="ftr" sz="quarter" idx="11"/>
          </p:nvPr>
        </p:nvSpPr>
        <p:spPr/>
        <p:txBody>
          <a:bodyPr/>
          <a:lstStyle/>
          <a:p>
            <a:r>
              <a:rPr lang="en-US"/>
              <a:t>PHY 711  Fall 2022 --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sp>
        <p:nvSpPr>
          <p:cNvPr id="5" name="TextBox 4"/>
          <p:cNvSpPr txBox="1"/>
          <p:nvPr/>
        </p:nvSpPr>
        <p:spPr>
          <a:xfrm>
            <a:off x="228600" y="142547"/>
            <a:ext cx="8001000" cy="461665"/>
          </a:xfrm>
          <a:prstGeom prst="rect">
            <a:avLst/>
          </a:prstGeom>
          <a:noFill/>
        </p:spPr>
        <p:txBody>
          <a:bodyPr wrap="square" rtlCol="0">
            <a:spAutoFit/>
          </a:bodyPr>
          <a:lstStyle/>
          <a:p>
            <a:r>
              <a:rPr lang="en-US" sz="2400" dirty="0">
                <a:latin typeface="+mj-lt"/>
              </a:rPr>
              <a:t>Foucault pendulum</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604212"/>
            <a:ext cx="9144000" cy="4283492"/>
          </a:xfrm>
          <a:prstGeom prst="rect">
            <a:avLst/>
          </a:prstGeom>
        </p:spPr>
      </p:pic>
      <p:sp>
        <p:nvSpPr>
          <p:cNvPr id="7" name="TextBox 6"/>
          <p:cNvSpPr txBox="1"/>
          <p:nvPr/>
        </p:nvSpPr>
        <p:spPr>
          <a:xfrm>
            <a:off x="3200400" y="142547"/>
            <a:ext cx="7848600" cy="369332"/>
          </a:xfrm>
          <a:prstGeom prst="rect">
            <a:avLst/>
          </a:prstGeom>
          <a:noFill/>
        </p:spPr>
        <p:txBody>
          <a:bodyPr wrap="square" rtlCol="0">
            <a:spAutoFit/>
          </a:bodyPr>
          <a:lstStyle/>
          <a:p>
            <a:r>
              <a:rPr lang="en-US" dirty="0">
                <a:latin typeface="+mj-lt"/>
                <a:hlinkClick r:id="rId4"/>
              </a:rPr>
              <a:t>http://www.si.edu/Encyclopedia_SI/nmah/pendulum.htm</a:t>
            </a:r>
            <a:endParaRPr lang="en-US" dirty="0">
              <a:latin typeface="+mj-lt"/>
            </a:endParaRPr>
          </a:p>
        </p:txBody>
      </p:sp>
      <p:sp>
        <p:nvSpPr>
          <p:cNvPr id="8" name="TextBox 7"/>
          <p:cNvSpPr txBox="1"/>
          <p:nvPr/>
        </p:nvSpPr>
        <p:spPr>
          <a:xfrm>
            <a:off x="381000" y="5029200"/>
            <a:ext cx="8229600" cy="923330"/>
          </a:xfrm>
          <a:prstGeom prst="rect">
            <a:avLst/>
          </a:prstGeom>
          <a:noFill/>
        </p:spPr>
        <p:txBody>
          <a:bodyPr wrap="square" rtlCol="0">
            <a:spAutoFit/>
          </a:bodyPr>
          <a:lstStyle/>
          <a:p>
            <a:r>
              <a:rPr lang="en-US" dirty="0"/>
              <a:t>The Foucault pendulum was displayed for many years in the Smithsonian's National Museum of American History.  It is named for the French physicist Jean Foucault who first used it in 1851 to demonstrate the rotation of the earth. </a:t>
            </a:r>
            <a:endParaRPr lang="en-US" dirty="0">
              <a:latin typeface="+mj-lt"/>
            </a:endParaRPr>
          </a:p>
        </p:txBody>
      </p:sp>
    </p:spTree>
    <p:extLst>
      <p:ext uri="{BB962C8B-B14F-4D97-AF65-F5344CB8AC3E}">
        <p14:creationId xmlns:p14="http://schemas.microsoft.com/office/powerpoint/2010/main" val="2710890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1676400" y="3124200"/>
            <a:ext cx="2133600" cy="2133600"/>
          </a:xfrm>
          <a:prstGeom prst="ellipse">
            <a:avLst/>
          </a:prstGeom>
          <a:solidFill>
            <a:srgbClr val="00B050">
              <a:alpha val="27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V="1">
            <a:off x="2754630" y="2781300"/>
            <a:ext cx="0" cy="342900"/>
          </a:xfrm>
          <a:prstGeom prst="straightConnector1">
            <a:avLst/>
          </a:prstGeom>
          <a:ln w="50800">
            <a:solidFill>
              <a:schemeClr val="bg2">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r>
              <a:rPr lang="en-US"/>
              <a:t>9/02/2022</a:t>
            </a:r>
            <a:endParaRPr lang="en-US" dirty="0"/>
          </a:p>
        </p:txBody>
      </p:sp>
      <p:sp>
        <p:nvSpPr>
          <p:cNvPr id="3" name="Footer Placeholder 2"/>
          <p:cNvSpPr>
            <a:spLocks noGrp="1"/>
          </p:cNvSpPr>
          <p:nvPr>
            <p:ph type="ftr" sz="quarter" idx="11"/>
          </p:nvPr>
        </p:nvSpPr>
        <p:spPr/>
        <p:txBody>
          <a:bodyPr/>
          <a:lstStyle/>
          <a:p>
            <a:r>
              <a:rPr lang="en-US"/>
              <a:t>PHY 711  Fall 2022 --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760351546"/>
              </p:ext>
            </p:extLst>
          </p:nvPr>
        </p:nvGraphicFramePr>
        <p:xfrm>
          <a:off x="777875" y="990600"/>
          <a:ext cx="7604125" cy="842962"/>
        </p:xfrm>
        <a:graphic>
          <a:graphicData uri="http://schemas.openxmlformats.org/presentationml/2006/ole">
            <mc:AlternateContent xmlns:mc="http://schemas.openxmlformats.org/markup-compatibility/2006">
              <mc:Choice xmlns:v="urn:schemas-microsoft-com:vml" Requires="v">
                <p:oleObj name="数式" r:id="rId3" imgW="4330440" imgH="482400" progId="Equation.3">
                  <p:embed/>
                </p:oleObj>
              </mc:Choice>
              <mc:Fallback>
                <p:oleObj name="数式" r:id="rId3" imgW="4330440" imgH="482400" progId="Equation.3">
                  <p:embed/>
                  <p:pic>
                    <p:nvPicPr>
                      <p:cNvPr id="0" name=""/>
                      <p:cNvPicPr>
                        <a:picLocks noChangeAspect="1" noChangeArrowheads="1"/>
                      </p:cNvPicPr>
                      <p:nvPr/>
                    </p:nvPicPr>
                    <p:blipFill>
                      <a:blip r:embed="rId4"/>
                      <a:srcRect/>
                      <a:stretch>
                        <a:fillRect/>
                      </a:stretch>
                    </p:blipFill>
                    <p:spPr bwMode="auto">
                      <a:xfrm>
                        <a:off x="777875" y="990600"/>
                        <a:ext cx="7604125"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304800" y="304800"/>
            <a:ext cx="7772400" cy="461665"/>
          </a:xfrm>
          <a:prstGeom prst="rect">
            <a:avLst/>
          </a:prstGeom>
          <a:noFill/>
        </p:spPr>
        <p:txBody>
          <a:bodyPr wrap="square" rtlCol="0">
            <a:spAutoFit/>
          </a:bodyPr>
          <a:lstStyle/>
          <a:p>
            <a:r>
              <a:rPr lang="en-US" sz="2400" dirty="0">
                <a:latin typeface="+mj-lt"/>
              </a:rPr>
              <a:t>Equation of motion on Earth’s surface</a:t>
            </a:r>
          </a:p>
        </p:txBody>
      </p:sp>
      <p:sp>
        <p:nvSpPr>
          <p:cNvPr id="11" name="Curved Left Arrow 10"/>
          <p:cNvSpPr/>
          <p:nvPr/>
        </p:nvSpPr>
        <p:spPr>
          <a:xfrm>
            <a:off x="2514600" y="2789141"/>
            <a:ext cx="457200" cy="335059"/>
          </a:xfrm>
          <a:prstGeom prst="curved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 name="Straight Arrow Connector 8"/>
          <p:cNvCxnSpPr/>
          <p:nvPr/>
        </p:nvCxnSpPr>
        <p:spPr>
          <a:xfrm flipV="1">
            <a:off x="2769870" y="2609850"/>
            <a:ext cx="0" cy="266700"/>
          </a:xfrm>
          <a:prstGeom prst="straightConnector1">
            <a:avLst/>
          </a:prstGeom>
          <a:ln w="50800">
            <a:solidFill>
              <a:schemeClr val="bg2">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895600" y="2590800"/>
            <a:ext cx="457200" cy="461665"/>
          </a:xfrm>
          <a:prstGeom prst="rect">
            <a:avLst/>
          </a:prstGeom>
          <a:noFill/>
        </p:spPr>
        <p:txBody>
          <a:bodyPr wrap="square" rtlCol="0">
            <a:spAutoFit/>
          </a:bodyPr>
          <a:lstStyle/>
          <a:p>
            <a:r>
              <a:rPr lang="en-US" sz="2400" b="1" dirty="0">
                <a:latin typeface="Symbol" pitchFamily="18" charset="2"/>
              </a:rPr>
              <a:t>w</a:t>
            </a:r>
          </a:p>
        </p:txBody>
      </p:sp>
      <p:cxnSp>
        <p:nvCxnSpPr>
          <p:cNvPr id="18" name="Straight Arrow Connector 17"/>
          <p:cNvCxnSpPr/>
          <p:nvPr/>
        </p:nvCxnSpPr>
        <p:spPr>
          <a:xfrm flipV="1">
            <a:off x="2743200" y="3124200"/>
            <a:ext cx="1524000" cy="1066800"/>
          </a:xfrm>
          <a:prstGeom prst="straightConnector1">
            <a:avLst/>
          </a:prstGeom>
          <a:ln w="5080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604260" y="3573780"/>
            <a:ext cx="457200" cy="685800"/>
          </a:xfrm>
          <a:prstGeom prst="straightConnector1">
            <a:avLst/>
          </a:prstGeom>
          <a:ln w="5080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3581400" y="3200400"/>
            <a:ext cx="228600" cy="373380"/>
          </a:xfrm>
          <a:prstGeom prst="straightConnector1">
            <a:avLst/>
          </a:prstGeom>
          <a:ln w="5080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267200" y="3052465"/>
            <a:ext cx="1219200" cy="461665"/>
          </a:xfrm>
          <a:prstGeom prst="rect">
            <a:avLst/>
          </a:prstGeom>
          <a:noFill/>
        </p:spPr>
        <p:txBody>
          <a:bodyPr wrap="square" rtlCol="0">
            <a:spAutoFit/>
          </a:bodyPr>
          <a:lstStyle/>
          <a:p>
            <a:r>
              <a:rPr lang="en-US" sz="2400" b="1" dirty="0">
                <a:latin typeface="+mj-lt"/>
              </a:rPr>
              <a:t>z </a:t>
            </a:r>
            <a:r>
              <a:rPr lang="en-US" sz="2400" dirty="0">
                <a:latin typeface="+mj-lt"/>
              </a:rPr>
              <a:t>(up)</a:t>
            </a:r>
            <a:endParaRPr lang="en-US" sz="2400" b="1" dirty="0">
              <a:latin typeface="+mj-lt"/>
            </a:endParaRPr>
          </a:p>
        </p:txBody>
      </p:sp>
      <p:sp>
        <p:nvSpPr>
          <p:cNvPr id="30" name="TextBox 29"/>
          <p:cNvSpPr txBox="1"/>
          <p:nvPr/>
        </p:nvSpPr>
        <p:spPr>
          <a:xfrm>
            <a:off x="4038600" y="3957935"/>
            <a:ext cx="1676400" cy="461665"/>
          </a:xfrm>
          <a:prstGeom prst="rect">
            <a:avLst/>
          </a:prstGeom>
          <a:noFill/>
        </p:spPr>
        <p:txBody>
          <a:bodyPr wrap="square" rtlCol="0">
            <a:spAutoFit/>
          </a:bodyPr>
          <a:lstStyle/>
          <a:p>
            <a:r>
              <a:rPr lang="en-US" sz="2400" b="1" dirty="0">
                <a:latin typeface="+mj-lt"/>
              </a:rPr>
              <a:t>x </a:t>
            </a:r>
            <a:r>
              <a:rPr lang="en-US" sz="2400" dirty="0">
                <a:latin typeface="+mj-lt"/>
              </a:rPr>
              <a:t>(south)</a:t>
            </a:r>
            <a:endParaRPr lang="en-US" sz="2400" b="1" dirty="0">
              <a:latin typeface="+mj-lt"/>
            </a:endParaRPr>
          </a:p>
        </p:txBody>
      </p:sp>
      <p:sp>
        <p:nvSpPr>
          <p:cNvPr id="31" name="TextBox 30"/>
          <p:cNvSpPr txBox="1"/>
          <p:nvPr/>
        </p:nvSpPr>
        <p:spPr>
          <a:xfrm>
            <a:off x="3657600" y="2662535"/>
            <a:ext cx="1676400" cy="461665"/>
          </a:xfrm>
          <a:prstGeom prst="rect">
            <a:avLst/>
          </a:prstGeom>
          <a:noFill/>
        </p:spPr>
        <p:txBody>
          <a:bodyPr wrap="square" rtlCol="0">
            <a:spAutoFit/>
          </a:bodyPr>
          <a:lstStyle/>
          <a:p>
            <a:r>
              <a:rPr lang="en-US" sz="2400" b="1" dirty="0">
                <a:latin typeface="+mj-lt"/>
              </a:rPr>
              <a:t>y </a:t>
            </a:r>
            <a:r>
              <a:rPr lang="en-US" sz="2400" dirty="0">
                <a:latin typeface="+mj-lt"/>
              </a:rPr>
              <a:t>(east)</a:t>
            </a:r>
            <a:endParaRPr lang="en-US" sz="2400" b="1" dirty="0">
              <a:latin typeface="+mj-lt"/>
            </a:endParaRPr>
          </a:p>
        </p:txBody>
      </p:sp>
      <p:cxnSp>
        <p:nvCxnSpPr>
          <p:cNvPr id="32" name="Straight Arrow Connector 31"/>
          <p:cNvCxnSpPr>
            <a:endCxn id="7" idx="0"/>
          </p:cNvCxnSpPr>
          <p:nvPr/>
        </p:nvCxnSpPr>
        <p:spPr>
          <a:xfrm flipV="1">
            <a:off x="2743200" y="3124200"/>
            <a:ext cx="0" cy="1064567"/>
          </a:xfrm>
          <a:prstGeom prst="straightConnector1">
            <a:avLst/>
          </a:prstGeom>
          <a:ln w="50800">
            <a:solidFill>
              <a:schemeClr val="accent3">
                <a:lumMod val="75000"/>
              </a:schemeClr>
            </a:solidFill>
            <a:prstDash val="dash"/>
            <a:tailEnd type="none" w="lg" len="lg"/>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743200" y="3424535"/>
            <a:ext cx="457200" cy="461665"/>
          </a:xfrm>
          <a:prstGeom prst="rect">
            <a:avLst/>
          </a:prstGeom>
          <a:noFill/>
        </p:spPr>
        <p:txBody>
          <a:bodyPr wrap="square" rtlCol="0">
            <a:spAutoFit/>
          </a:bodyPr>
          <a:lstStyle/>
          <a:p>
            <a:r>
              <a:rPr lang="en-US" sz="2400" b="1" dirty="0">
                <a:latin typeface="Symbol" pitchFamily="18" charset="2"/>
              </a:rPr>
              <a:t>q</a:t>
            </a:r>
          </a:p>
        </p:txBody>
      </p:sp>
      <p:pic>
        <p:nvPicPr>
          <p:cNvPr id="37897" name="Picture 9"/>
          <p:cNvPicPr>
            <a:picLocks noChangeAspect="1" noChangeArrowheads="1"/>
          </p:cNvPicPr>
          <p:nvPr/>
        </p:nvPicPr>
        <p:blipFill rotWithShape="1">
          <a:blip r:embed="rId5">
            <a:extLst>
              <a:ext uri="{28A0092B-C50C-407E-A947-70E740481C1C}">
                <a14:useLocalDpi xmlns:a14="http://schemas.microsoft.com/office/drawing/2010/main" val="0"/>
              </a:ext>
            </a:extLst>
          </a:blip>
          <a:srcRect l="29890" t="47799" r="45540" b="17993"/>
          <a:stretch/>
        </p:blipFill>
        <p:spPr bwMode="auto">
          <a:xfrm>
            <a:off x="5334000" y="2609850"/>
            <a:ext cx="3194539" cy="2802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Object 7"/>
          <p:cNvGraphicFramePr>
            <a:graphicFrameLocks noChangeAspect="1"/>
          </p:cNvGraphicFramePr>
          <p:nvPr>
            <p:extLst>
              <p:ext uri="{D42A27DB-BD31-4B8C-83A1-F6EECF244321}">
                <p14:modId xmlns:p14="http://schemas.microsoft.com/office/powerpoint/2010/main" val="1293552923"/>
              </p:ext>
            </p:extLst>
          </p:nvPr>
        </p:nvGraphicFramePr>
        <p:xfrm>
          <a:off x="2438400" y="5708650"/>
          <a:ext cx="2608262" cy="311150"/>
        </p:xfrm>
        <a:graphic>
          <a:graphicData uri="http://schemas.openxmlformats.org/presentationml/2006/ole">
            <mc:AlternateContent xmlns:mc="http://schemas.openxmlformats.org/markup-compatibility/2006">
              <mc:Choice xmlns:v="urn:schemas-microsoft-com:vml" Requires="v">
                <p:oleObj name="数式" r:id="rId6" imgW="1485720" imgH="177480" progId="Equation.3">
                  <p:embed/>
                </p:oleObj>
              </mc:Choice>
              <mc:Fallback>
                <p:oleObj name="数式" r:id="rId6" imgW="1485720" imgH="177480" progId="Equation.3">
                  <p:embed/>
                  <p:pic>
                    <p:nvPicPr>
                      <p:cNvPr id="0" name=""/>
                      <p:cNvPicPr>
                        <a:picLocks noChangeAspect="1" noChangeArrowheads="1"/>
                      </p:cNvPicPr>
                      <p:nvPr/>
                    </p:nvPicPr>
                    <p:blipFill>
                      <a:blip r:embed="rId7"/>
                      <a:srcRect/>
                      <a:stretch>
                        <a:fillRect/>
                      </a:stretch>
                    </p:blipFill>
                    <p:spPr bwMode="auto">
                      <a:xfrm>
                        <a:off x="2438400" y="5708650"/>
                        <a:ext cx="2608262"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56523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7"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l="29890" t="47799" r="45540" b="17993"/>
          <a:stretch/>
        </p:blipFill>
        <p:spPr bwMode="auto">
          <a:xfrm>
            <a:off x="0" y="543252"/>
            <a:ext cx="4791749" cy="420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a:t>9/02/2022</a:t>
            </a:r>
            <a:endParaRPr lang="en-US" dirty="0"/>
          </a:p>
        </p:txBody>
      </p:sp>
      <p:sp>
        <p:nvSpPr>
          <p:cNvPr id="3" name="Footer Placeholder 2"/>
          <p:cNvSpPr>
            <a:spLocks noGrp="1"/>
          </p:cNvSpPr>
          <p:nvPr>
            <p:ph type="ftr" sz="quarter" idx="11"/>
          </p:nvPr>
        </p:nvSpPr>
        <p:spPr/>
        <p:txBody>
          <a:bodyPr/>
          <a:lstStyle/>
          <a:p>
            <a:r>
              <a:rPr lang="en-US"/>
              <a:t>PHY 711  Fall 2022 --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766075368"/>
              </p:ext>
            </p:extLst>
          </p:nvPr>
        </p:nvGraphicFramePr>
        <p:xfrm>
          <a:off x="893082" y="4049712"/>
          <a:ext cx="6219825" cy="2306638"/>
        </p:xfrm>
        <a:graphic>
          <a:graphicData uri="http://schemas.openxmlformats.org/presentationml/2006/ole">
            <mc:AlternateContent xmlns:mc="http://schemas.openxmlformats.org/markup-compatibility/2006">
              <mc:Choice xmlns:v="urn:schemas-microsoft-com:vml" Requires="v">
                <p:oleObj name="数式" r:id="rId4" imgW="3543120" imgH="1320480" progId="Equation.3">
                  <p:embed/>
                </p:oleObj>
              </mc:Choice>
              <mc:Fallback>
                <p:oleObj name="数式" r:id="rId4" imgW="3543120" imgH="1320480" progId="Equation.3">
                  <p:embed/>
                  <p:pic>
                    <p:nvPicPr>
                      <p:cNvPr id="0" name=""/>
                      <p:cNvPicPr>
                        <a:picLocks noChangeAspect="1" noChangeArrowheads="1"/>
                      </p:cNvPicPr>
                      <p:nvPr/>
                    </p:nvPicPr>
                    <p:blipFill>
                      <a:blip r:embed="rId5"/>
                      <a:srcRect/>
                      <a:stretch>
                        <a:fillRect/>
                      </a:stretch>
                    </p:blipFill>
                    <p:spPr bwMode="auto">
                      <a:xfrm>
                        <a:off x="893082" y="4049712"/>
                        <a:ext cx="6219825" cy="230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228600" y="81587"/>
            <a:ext cx="7772400" cy="461665"/>
          </a:xfrm>
          <a:prstGeom prst="rect">
            <a:avLst/>
          </a:prstGeom>
          <a:noFill/>
        </p:spPr>
        <p:txBody>
          <a:bodyPr wrap="square" rtlCol="0">
            <a:spAutoFit/>
          </a:bodyPr>
          <a:lstStyle/>
          <a:p>
            <a:r>
              <a:rPr lang="en-US" sz="2400" dirty="0">
                <a:latin typeface="+mj-lt"/>
              </a:rPr>
              <a:t>Foucault pendulum continued – keeping leading terms:</a:t>
            </a:r>
          </a:p>
        </p:txBody>
      </p:sp>
      <p:graphicFrame>
        <p:nvGraphicFramePr>
          <p:cNvPr id="8" name="Object 7"/>
          <p:cNvGraphicFramePr>
            <a:graphicFrameLocks noChangeAspect="1"/>
          </p:cNvGraphicFramePr>
          <p:nvPr>
            <p:extLst>
              <p:ext uri="{D42A27DB-BD31-4B8C-83A1-F6EECF244321}">
                <p14:modId xmlns:p14="http://schemas.microsoft.com/office/powerpoint/2010/main" val="2712121639"/>
              </p:ext>
            </p:extLst>
          </p:nvPr>
        </p:nvGraphicFramePr>
        <p:xfrm>
          <a:off x="2962275" y="1143000"/>
          <a:ext cx="5038725" cy="842963"/>
        </p:xfrm>
        <a:graphic>
          <a:graphicData uri="http://schemas.openxmlformats.org/presentationml/2006/ole">
            <mc:AlternateContent xmlns:mc="http://schemas.openxmlformats.org/markup-compatibility/2006">
              <mc:Choice xmlns:v="urn:schemas-microsoft-com:vml" Requires="v">
                <p:oleObj name="数式" r:id="rId6" imgW="2869920" imgH="482400" progId="Equation.3">
                  <p:embed/>
                </p:oleObj>
              </mc:Choice>
              <mc:Fallback>
                <p:oleObj name="数式" r:id="rId6" imgW="2869920" imgH="482400" progId="Equation.3">
                  <p:embed/>
                  <p:pic>
                    <p:nvPicPr>
                      <p:cNvPr id="0" name=""/>
                      <p:cNvPicPr>
                        <a:picLocks noChangeAspect="1" noChangeArrowheads="1"/>
                      </p:cNvPicPr>
                      <p:nvPr/>
                    </p:nvPicPr>
                    <p:blipFill>
                      <a:blip r:embed="rId7"/>
                      <a:srcRect/>
                      <a:stretch>
                        <a:fillRect/>
                      </a:stretch>
                    </p:blipFill>
                    <p:spPr bwMode="auto">
                      <a:xfrm>
                        <a:off x="2962275" y="1143000"/>
                        <a:ext cx="5038725"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9" name="Straight Arrow Connector 8">
            <a:extLst>
              <a:ext uri="{FF2B5EF4-FFF2-40B4-BE49-F238E27FC236}">
                <a16:creationId xmlns:a16="http://schemas.microsoft.com/office/drawing/2014/main" id="{104EE40E-3AEC-9558-AFF8-786691BE0ABD}"/>
              </a:ext>
            </a:extLst>
          </p:cNvPr>
          <p:cNvCxnSpPr/>
          <p:nvPr/>
        </p:nvCxnSpPr>
        <p:spPr>
          <a:xfrm flipH="1" flipV="1">
            <a:off x="7080250" y="2895600"/>
            <a:ext cx="539750" cy="83820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0CAFB28-C32C-1604-096F-40E36FF52E3B}"/>
              </a:ext>
            </a:extLst>
          </p:cNvPr>
          <p:cNvCxnSpPr>
            <a:cxnSpLocks/>
          </p:cNvCxnSpPr>
          <p:nvPr/>
        </p:nvCxnSpPr>
        <p:spPr>
          <a:xfrm flipV="1">
            <a:off x="7630886" y="2286000"/>
            <a:ext cx="0" cy="144780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8D820A2-0319-648D-FA94-58A38A822BEC}"/>
              </a:ext>
            </a:extLst>
          </p:cNvPr>
          <p:cNvSpPr txBox="1"/>
          <p:nvPr/>
        </p:nvSpPr>
        <p:spPr>
          <a:xfrm>
            <a:off x="7051675" y="3221201"/>
            <a:ext cx="539750" cy="457200"/>
          </a:xfrm>
          <a:prstGeom prst="rect">
            <a:avLst/>
          </a:prstGeom>
          <a:noFill/>
        </p:spPr>
        <p:txBody>
          <a:bodyPr wrap="square" rtlCol="0">
            <a:spAutoFit/>
          </a:bodyPr>
          <a:lstStyle/>
          <a:p>
            <a:r>
              <a:rPr lang="en-US" sz="2400" b="1" dirty="0">
                <a:solidFill>
                  <a:srgbClr val="FF0000"/>
                </a:solidFill>
                <a:latin typeface="+mj-lt"/>
              </a:rPr>
              <a:t>T</a:t>
            </a:r>
          </a:p>
        </p:txBody>
      </p:sp>
      <p:sp>
        <p:nvSpPr>
          <p:cNvPr id="14" name="TextBox 13">
            <a:extLst>
              <a:ext uri="{FF2B5EF4-FFF2-40B4-BE49-F238E27FC236}">
                <a16:creationId xmlns:a16="http://schemas.microsoft.com/office/drawing/2014/main" id="{156663C3-15FC-70C2-1001-77EE53D65EA6}"/>
              </a:ext>
            </a:extLst>
          </p:cNvPr>
          <p:cNvSpPr txBox="1"/>
          <p:nvPr/>
        </p:nvSpPr>
        <p:spPr>
          <a:xfrm>
            <a:off x="7239000" y="2895600"/>
            <a:ext cx="363311" cy="457200"/>
          </a:xfrm>
          <a:prstGeom prst="rect">
            <a:avLst/>
          </a:prstGeom>
          <a:noFill/>
        </p:spPr>
        <p:txBody>
          <a:bodyPr wrap="square" rtlCol="0">
            <a:spAutoFit/>
          </a:bodyPr>
          <a:lstStyle/>
          <a:p>
            <a:r>
              <a:rPr lang="en-US" sz="2400" dirty="0">
                <a:latin typeface="Symbol" panose="05050102010706020507" pitchFamily="18" charset="2"/>
              </a:rPr>
              <a:t>y</a:t>
            </a:r>
          </a:p>
        </p:txBody>
      </p:sp>
      <p:sp>
        <p:nvSpPr>
          <p:cNvPr id="15" name="TextBox 14">
            <a:extLst>
              <a:ext uri="{FF2B5EF4-FFF2-40B4-BE49-F238E27FC236}">
                <a16:creationId xmlns:a16="http://schemas.microsoft.com/office/drawing/2014/main" id="{2EC3B28D-2EBD-415B-8C12-6FD34958C5C6}"/>
              </a:ext>
            </a:extLst>
          </p:cNvPr>
          <p:cNvSpPr txBox="1"/>
          <p:nvPr/>
        </p:nvSpPr>
        <p:spPr>
          <a:xfrm>
            <a:off x="7630886" y="2236656"/>
            <a:ext cx="380998" cy="461665"/>
          </a:xfrm>
          <a:prstGeom prst="rect">
            <a:avLst/>
          </a:prstGeom>
          <a:noFill/>
        </p:spPr>
        <p:txBody>
          <a:bodyPr wrap="square" rtlCol="0">
            <a:spAutoFit/>
          </a:bodyPr>
          <a:lstStyle/>
          <a:p>
            <a:r>
              <a:rPr lang="en-US" sz="2400" b="1" dirty="0">
                <a:latin typeface="+mj-lt"/>
              </a:rPr>
              <a:t>z</a:t>
            </a:r>
          </a:p>
        </p:txBody>
      </p:sp>
    </p:spTree>
    <p:extLst>
      <p:ext uri="{BB962C8B-B14F-4D97-AF65-F5344CB8AC3E}">
        <p14:creationId xmlns:p14="http://schemas.microsoft.com/office/powerpoint/2010/main" val="2541064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4D3C2A-8C44-213B-7976-1D93A4A926BF}"/>
              </a:ext>
            </a:extLst>
          </p:cNvPr>
          <p:cNvSpPr>
            <a:spLocks noGrp="1"/>
          </p:cNvSpPr>
          <p:nvPr>
            <p:ph type="dt" sz="half" idx="10"/>
          </p:nvPr>
        </p:nvSpPr>
        <p:spPr/>
        <p:txBody>
          <a:bodyPr/>
          <a:lstStyle/>
          <a:p>
            <a:r>
              <a:rPr lang="en-US"/>
              <a:t>9/02/2022</a:t>
            </a:r>
          </a:p>
        </p:txBody>
      </p:sp>
      <p:sp>
        <p:nvSpPr>
          <p:cNvPr id="3" name="Footer Placeholder 2">
            <a:extLst>
              <a:ext uri="{FF2B5EF4-FFF2-40B4-BE49-F238E27FC236}">
                <a16:creationId xmlns:a16="http://schemas.microsoft.com/office/drawing/2014/main" id="{220CC185-B274-671E-8ECB-1864F56E2F45}"/>
              </a:ext>
            </a:extLst>
          </p:cNvPr>
          <p:cNvSpPr>
            <a:spLocks noGrp="1"/>
          </p:cNvSpPr>
          <p:nvPr>
            <p:ph type="ftr" sz="quarter" idx="11"/>
          </p:nvPr>
        </p:nvSpPr>
        <p:spPr/>
        <p:txBody>
          <a:bodyPr/>
          <a:lstStyle/>
          <a:p>
            <a:r>
              <a:rPr lang="en-US"/>
              <a:t>PHY 711  Fall 2022 -- Lecture 6</a:t>
            </a:r>
          </a:p>
        </p:txBody>
      </p:sp>
      <p:sp>
        <p:nvSpPr>
          <p:cNvPr id="4" name="Slide Number Placeholder 3">
            <a:extLst>
              <a:ext uri="{FF2B5EF4-FFF2-40B4-BE49-F238E27FC236}">
                <a16:creationId xmlns:a16="http://schemas.microsoft.com/office/drawing/2014/main" id="{A104FDC1-F474-E140-AA82-65A4B2546FF4}"/>
              </a:ext>
            </a:extLst>
          </p:cNvPr>
          <p:cNvSpPr>
            <a:spLocks noGrp="1"/>
          </p:cNvSpPr>
          <p:nvPr>
            <p:ph type="sldNum" sz="quarter" idx="12"/>
          </p:nvPr>
        </p:nvSpPr>
        <p:spPr/>
        <p:txBody>
          <a:bodyPr/>
          <a:lstStyle/>
          <a:p>
            <a:fld id="{CE368B07-CEBF-4C80-90AF-53B34FA04CF3}" type="slidenum">
              <a:rPr lang="en-US" smtClean="0"/>
              <a:t>2</a:t>
            </a:fld>
            <a:endParaRPr lang="en-US"/>
          </a:p>
        </p:txBody>
      </p:sp>
      <p:sp>
        <p:nvSpPr>
          <p:cNvPr id="5" name="TextBox 4">
            <a:extLst>
              <a:ext uri="{FF2B5EF4-FFF2-40B4-BE49-F238E27FC236}">
                <a16:creationId xmlns:a16="http://schemas.microsoft.com/office/drawing/2014/main" id="{B4BE7ADA-701E-3888-132F-0670BF3D16C2}"/>
              </a:ext>
            </a:extLst>
          </p:cNvPr>
          <p:cNvSpPr txBox="1"/>
          <p:nvPr/>
        </p:nvSpPr>
        <p:spPr>
          <a:xfrm>
            <a:off x="228600" y="228600"/>
            <a:ext cx="8610600" cy="5632311"/>
          </a:xfrm>
          <a:prstGeom prst="rect">
            <a:avLst/>
          </a:prstGeom>
          <a:noFill/>
        </p:spPr>
        <p:txBody>
          <a:bodyPr wrap="square" rtlCol="0">
            <a:spAutoFit/>
          </a:bodyPr>
          <a:lstStyle/>
          <a:p>
            <a:r>
              <a:rPr lang="en-US" sz="2400" dirty="0">
                <a:latin typeface="+mj-lt"/>
              </a:rPr>
              <a:t>Your questions –</a:t>
            </a:r>
          </a:p>
          <a:p>
            <a:endParaRPr lang="en-US" sz="2400" dirty="0">
              <a:latin typeface="+mj-lt"/>
            </a:endParaRPr>
          </a:p>
          <a:p>
            <a:pPr algn="l"/>
            <a:r>
              <a:rPr lang="en-US" sz="2400" dirty="0">
                <a:latin typeface="+mj-lt"/>
              </a:rPr>
              <a:t>From Katie -- </a:t>
            </a:r>
            <a:r>
              <a:rPr lang="en-US" sz="2400" b="0" i="0" dirty="0">
                <a:solidFill>
                  <a:srgbClr val="222222"/>
                </a:solidFill>
                <a:effectLst/>
                <a:latin typeface="Arial" panose="020B0604020202020204" pitchFamily="34" charset="0"/>
              </a:rPr>
              <a:t>Could you clarify the difference between the fixed coordinate frame versus the moving coordinate frame? Mainly just explaining the equations on slide 4 and where they are coming from.  Also, I am having trouble visualizing where the cross products are coming from when comparing the diagram and the equations. Could you try and draw connections between these two things when going over the slides in class (specifically with the Foucault Pendulum example)?</a:t>
            </a:r>
          </a:p>
          <a:p>
            <a:pPr algn="l"/>
            <a:endParaRPr lang="en-US" sz="2400" dirty="0">
              <a:solidFill>
                <a:srgbClr val="222222"/>
              </a:solidFill>
              <a:latin typeface="Arial" panose="020B0604020202020204" pitchFamily="34" charset="0"/>
            </a:endParaRPr>
          </a:p>
          <a:p>
            <a:pPr algn="l"/>
            <a:r>
              <a:rPr lang="en-US" sz="2400" b="0" i="0" dirty="0">
                <a:solidFill>
                  <a:srgbClr val="222222"/>
                </a:solidFill>
                <a:effectLst/>
                <a:latin typeface="Arial" panose="020B0604020202020204" pitchFamily="34" charset="0"/>
              </a:rPr>
              <a:t>From </a:t>
            </a:r>
            <a:r>
              <a:rPr lang="en-US" sz="2400" b="0" i="0" dirty="0" err="1">
                <a:solidFill>
                  <a:srgbClr val="222222"/>
                </a:solidFill>
                <a:effectLst/>
                <a:latin typeface="Arial" panose="020B0604020202020204" pitchFamily="34" charset="0"/>
              </a:rPr>
              <a:t>Zezong</a:t>
            </a:r>
            <a:r>
              <a:rPr lang="en-US" sz="2400" b="0" i="0" dirty="0">
                <a:solidFill>
                  <a:srgbClr val="222222"/>
                </a:solidFill>
                <a:effectLst/>
                <a:latin typeface="Arial" panose="020B0604020202020204" pitchFamily="34" charset="0"/>
              </a:rPr>
              <a:t> -- I want to know more details about how to get the approximations in slide 17 and 18.</a:t>
            </a:r>
          </a:p>
          <a:p>
            <a:endParaRPr lang="en-US" sz="2400" dirty="0">
              <a:latin typeface="+mj-lt"/>
            </a:endParaRPr>
          </a:p>
        </p:txBody>
      </p:sp>
    </p:spTree>
    <p:extLst>
      <p:ext uri="{BB962C8B-B14F-4D97-AF65-F5344CB8AC3E}">
        <p14:creationId xmlns:p14="http://schemas.microsoft.com/office/powerpoint/2010/main" val="1290740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D5D7E2-50AA-1613-F85F-7B46EC0B2DE7}"/>
              </a:ext>
            </a:extLst>
          </p:cNvPr>
          <p:cNvSpPr>
            <a:spLocks noGrp="1"/>
          </p:cNvSpPr>
          <p:nvPr>
            <p:ph type="dt" sz="half" idx="10"/>
          </p:nvPr>
        </p:nvSpPr>
        <p:spPr/>
        <p:txBody>
          <a:bodyPr/>
          <a:lstStyle/>
          <a:p>
            <a:r>
              <a:rPr lang="en-US"/>
              <a:t>9/02/2022</a:t>
            </a:r>
          </a:p>
        </p:txBody>
      </p:sp>
      <p:sp>
        <p:nvSpPr>
          <p:cNvPr id="3" name="Footer Placeholder 2">
            <a:extLst>
              <a:ext uri="{FF2B5EF4-FFF2-40B4-BE49-F238E27FC236}">
                <a16:creationId xmlns:a16="http://schemas.microsoft.com/office/drawing/2014/main" id="{D096B53E-6B9E-960E-2FA8-EED0529A3877}"/>
              </a:ext>
            </a:extLst>
          </p:cNvPr>
          <p:cNvSpPr>
            <a:spLocks noGrp="1"/>
          </p:cNvSpPr>
          <p:nvPr>
            <p:ph type="ftr" sz="quarter" idx="11"/>
          </p:nvPr>
        </p:nvSpPr>
        <p:spPr/>
        <p:txBody>
          <a:bodyPr/>
          <a:lstStyle/>
          <a:p>
            <a:r>
              <a:rPr lang="en-US"/>
              <a:t>PHY 711  Fall 2022 -- Lecture 6</a:t>
            </a:r>
          </a:p>
        </p:txBody>
      </p:sp>
      <p:sp>
        <p:nvSpPr>
          <p:cNvPr id="4" name="Slide Number Placeholder 3">
            <a:extLst>
              <a:ext uri="{FF2B5EF4-FFF2-40B4-BE49-F238E27FC236}">
                <a16:creationId xmlns:a16="http://schemas.microsoft.com/office/drawing/2014/main" id="{6EA45AB1-4716-E85F-9D01-247247C5959B}"/>
              </a:ext>
            </a:extLst>
          </p:cNvPr>
          <p:cNvSpPr>
            <a:spLocks noGrp="1"/>
          </p:cNvSpPr>
          <p:nvPr>
            <p:ph type="sldNum" sz="quarter" idx="12"/>
          </p:nvPr>
        </p:nvSpPr>
        <p:spPr/>
        <p:txBody>
          <a:bodyPr/>
          <a:lstStyle/>
          <a:p>
            <a:fld id="{CE368B07-CEBF-4C80-90AF-53B34FA04CF3}" type="slidenum">
              <a:rPr lang="en-US" smtClean="0"/>
              <a:t>20</a:t>
            </a:fld>
            <a:endParaRPr lang="en-US"/>
          </a:p>
        </p:txBody>
      </p:sp>
      <p:graphicFrame>
        <p:nvGraphicFramePr>
          <p:cNvPr id="5" name="Object 4">
            <a:extLst>
              <a:ext uri="{FF2B5EF4-FFF2-40B4-BE49-F238E27FC236}">
                <a16:creationId xmlns:a16="http://schemas.microsoft.com/office/drawing/2014/main" id="{2152965F-C703-D8A4-C81D-BFC094BC22ED}"/>
              </a:ext>
            </a:extLst>
          </p:cNvPr>
          <p:cNvGraphicFramePr>
            <a:graphicFrameLocks noChangeAspect="1"/>
          </p:cNvGraphicFramePr>
          <p:nvPr>
            <p:extLst>
              <p:ext uri="{D42A27DB-BD31-4B8C-83A1-F6EECF244321}">
                <p14:modId xmlns:p14="http://schemas.microsoft.com/office/powerpoint/2010/main" val="2931060867"/>
              </p:ext>
            </p:extLst>
          </p:nvPr>
        </p:nvGraphicFramePr>
        <p:xfrm>
          <a:off x="304800" y="1066800"/>
          <a:ext cx="8184918" cy="4114800"/>
        </p:xfrm>
        <a:graphic>
          <a:graphicData uri="http://schemas.openxmlformats.org/presentationml/2006/ole">
            <mc:AlternateContent xmlns:mc="http://schemas.openxmlformats.org/markup-compatibility/2006">
              <mc:Choice xmlns:v="urn:schemas-microsoft-com:vml" Requires="v">
                <p:oleObj name="Equation" r:id="rId2" imgW="3644640" imgH="1841400" progId="Equation.DSMT4">
                  <p:embed/>
                </p:oleObj>
              </mc:Choice>
              <mc:Fallback>
                <p:oleObj name="Equation" r:id="rId2" imgW="3644640" imgH="1841400" progId="Equation.DSMT4">
                  <p:embed/>
                  <p:pic>
                    <p:nvPicPr>
                      <p:cNvPr id="5" name="Object 4"/>
                      <p:cNvPicPr>
                        <a:picLocks noChangeAspect="1" noChangeArrowheads="1"/>
                      </p:cNvPicPr>
                      <p:nvPr/>
                    </p:nvPicPr>
                    <p:blipFill>
                      <a:blip r:embed="rId3"/>
                      <a:srcRect/>
                      <a:stretch>
                        <a:fillRect/>
                      </a:stretch>
                    </p:blipFill>
                    <p:spPr bwMode="auto">
                      <a:xfrm>
                        <a:off x="304800" y="1066800"/>
                        <a:ext cx="8184918" cy="41148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042432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7"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l="29890" t="47799" r="45540" b="17993"/>
          <a:stretch/>
        </p:blipFill>
        <p:spPr bwMode="auto">
          <a:xfrm>
            <a:off x="4352251" y="1054578"/>
            <a:ext cx="4791749" cy="420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a:t>9/02/2022</a:t>
            </a:r>
            <a:endParaRPr lang="en-US" dirty="0"/>
          </a:p>
        </p:txBody>
      </p:sp>
      <p:sp>
        <p:nvSpPr>
          <p:cNvPr id="3" name="Footer Placeholder 2"/>
          <p:cNvSpPr>
            <a:spLocks noGrp="1"/>
          </p:cNvSpPr>
          <p:nvPr>
            <p:ph type="ftr" sz="quarter" idx="11"/>
          </p:nvPr>
        </p:nvSpPr>
        <p:spPr/>
        <p:txBody>
          <a:bodyPr/>
          <a:lstStyle/>
          <a:p>
            <a:r>
              <a:rPr lang="en-US"/>
              <a:t>PHY 711  Fall 2022 --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sp>
        <p:nvSpPr>
          <p:cNvPr id="6" name="TextBox 5"/>
          <p:cNvSpPr txBox="1"/>
          <p:nvPr/>
        </p:nvSpPr>
        <p:spPr>
          <a:xfrm>
            <a:off x="228600" y="81587"/>
            <a:ext cx="7772400" cy="461665"/>
          </a:xfrm>
          <a:prstGeom prst="rect">
            <a:avLst/>
          </a:prstGeom>
          <a:noFill/>
        </p:spPr>
        <p:txBody>
          <a:bodyPr wrap="square" rtlCol="0">
            <a:spAutoFit/>
          </a:bodyPr>
          <a:lstStyle/>
          <a:p>
            <a:r>
              <a:rPr lang="en-US" sz="2400" dirty="0">
                <a:latin typeface="+mj-lt"/>
              </a:rPr>
              <a:t>Foucault pendulum continued – keeping leading terms:</a:t>
            </a:r>
          </a:p>
        </p:txBody>
      </p:sp>
      <p:graphicFrame>
        <p:nvGraphicFramePr>
          <p:cNvPr id="8" name="Object 7"/>
          <p:cNvGraphicFramePr>
            <a:graphicFrameLocks noChangeAspect="1"/>
          </p:cNvGraphicFramePr>
          <p:nvPr>
            <p:extLst>
              <p:ext uri="{D42A27DB-BD31-4B8C-83A1-F6EECF244321}">
                <p14:modId xmlns:p14="http://schemas.microsoft.com/office/powerpoint/2010/main" val="3575020717"/>
              </p:ext>
            </p:extLst>
          </p:nvPr>
        </p:nvGraphicFramePr>
        <p:xfrm>
          <a:off x="228600" y="685800"/>
          <a:ext cx="5038725" cy="842963"/>
        </p:xfrm>
        <a:graphic>
          <a:graphicData uri="http://schemas.openxmlformats.org/presentationml/2006/ole">
            <mc:AlternateContent xmlns:mc="http://schemas.openxmlformats.org/markup-compatibility/2006">
              <mc:Choice xmlns:v="urn:schemas-microsoft-com:vml" Requires="v">
                <p:oleObj name="数式" r:id="rId4" imgW="2869920" imgH="482400" progId="Equation.3">
                  <p:embed/>
                </p:oleObj>
              </mc:Choice>
              <mc:Fallback>
                <p:oleObj name="数式" r:id="rId4" imgW="2869920" imgH="482400" progId="Equation.3">
                  <p:embed/>
                  <p:pic>
                    <p:nvPicPr>
                      <p:cNvPr id="0" name=""/>
                      <p:cNvPicPr>
                        <a:picLocks noChangeAspect="1" noChangeArrowheads="1"/>
                      </p:cNvPicPr>
                      <p:nvPr/>
                    </p:nvPicPr>
                    <p:blipFill>
                      <a:blip r:embed="rId5"/>
                      <a:srcRect/>
                      <a:stretch>
                        <a:fillRect/>
                      </a:stretch>
                    </p:blipFill>
                    <p:spPr bwMode="auto">
                      <a:xfrm>
                        <a:off x="228600" y="685800"/>
                        <a:ext cx="5038725"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687590759"/>
              </p:ext>
            </p:extLst>
          </p:nvPr>
        </p:nvGraphicFramePr>
        <p:xfrm>
          <a:off x="482348" y="1489903"/>
          <a:ext cx="5007519" cy="1268919"/>
        </p:xfrm>
        <a:graphic>
          <a:graphicData uri="http://schemas.openxmlformats.org/presentationml/2006/ole">
            <mc:AlternateContent xmlns:mc="http://schemas.openxmlformats.org/markup-compatibility/2006">
              <mc:Choice xmlns:v="urn:schemas-microsoft-com:vml" Requires="v">
                <p:oleObj name="Equation" r:id="rId6" imgW="3987720" imgH="1015920" progId="Equation.DSMT4">
                  <p:embed/>
                </p:oleObj>
              </mc:Choice>
              <mc:Fallback>
                <p:oleObj name="Equation" r:id="rId6" imgW="3987720" imgH="1015920" progId="Equation.DSMT4">
                  <p:embed/>
                  <p:pic>
                    <p:nvPicPr>
                      <p:cNvPr id="0" name=""/>
                      <p:cNvPicPr>
                        <a:picLocks noChangeAspect="1" noChangeArrowheads="1"/>
                      </p:cNvPicPr>
                      <p:nvPr/>
                    </p:nvPicPr>
                    <p:blipFill>
                      <a:blip r:embed="rId7"/>
                      <a:srcRect/>
                      <a:stretch>
                        <a:fillRect/>
                      </a:stretch>
                    </p:blipFill>
                    <p:spPr bwMode="auto">
                      <a:xfrm>
                        <a:off x="482348" y="1489903"/>
                        <a:ext cx="5007519" cy="1268919"/>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888478882"/>
              </p:ext>
            </p:extLst>
          </p:nvPr>
        </p:nvGraphicFramePr>
        <p:xfrm>
          <a:off x="385763" y="3411538"/>
          <a:ext cx="3767137" cy="2746375"/>
        </p:xfrm>
        <a:graphic>
          <a:graphicData uri="http://schemas.openxmlformats.org/presentationml/2006/ole">
            <mc:AlternateContent xmlns:mc="http://schemas.openxmlformats.org/markup-compatibility/2006">
              <mc:Choice xmlns:v="urn:schemas-microsoft-com:vml" Requires="v">
                <p:oleObj name="数式" r:id="rId8" imgW="2145960" imgH="1574640" progId="Equation.3">
                  <p:embed/>
                </p:oleObj>
              </mc:Choice>
              <mc:Fallback>
                <p:oleObj name="数式" r:id="rId8" imgW="2145960" imgH="1574640" progId="Equation.3">
                  <p:embed/>
                  <p:pic>
                    <p:nvPicPr>
                      <p:cNvPr id="0" name=""/>
                      <p:cNvPicPr>
                        <a:picLocks noChangeAspect="1" noChangeArrowheads="1"/>
                      </p:cNvPicPr>
                      <p:nvPr/>
                    </p:nvPicPr>
                    <p:blipFill>
                      <a:blip r:embed="rId9"/>
                      <a:srcRect/>
                      <a:stretch>
                        <a:fillRect/>
                      </a:stretch>
                    </p:blipFill>
                    <p:spPr bwMode="auto">
                      <a:xfrm>
                        <a:off x="385763" y="3411538"/>
                        <a:ext cx="3767137"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a:extLst>
              <a:ext uri="{FF2B5EF4-FFF2-40B4-BE49-F238E27FC236}">
                <a16:creationId xmlns:a16="http://schemas.microsoft.com/office/drawing/2014/main" id="{D1E7EC59-ACAE-448E-9141-7B3E55468E9A}"/>
              </a:ext>
            </a:extLst>
          </p:cNvPr>
          <p:cNvGraphicFramePr>
            <a:graphicFrameLocks noChangeAspect="1"/>
          </p:cNvGraphicFramePr>
          <p:nvPr>
            <p:extLst>
              <p:ext uri="{D42A27DB-BD31-4B8C-83A1-F6EECF244321}">
                <p14:modId xmlns:p14="http://schemas.microsoft.com/office/powerpoint/2010/main" val="13560696"/>
              </p:ext>
            </p:extLst>
          </p:nvPr>
        </p:nvGraphicFramePr>
        <p:xfrm>
          <a:off x="2976168" y="5722937"/>
          <a:ext cx="4084836" cy="365125"/>
        </p:xfrm>
        <a:graphic>
          <a:graphicData uri="http://schemas.openxmlformats.org/presentationml/2006/ole">
            <mc:AlternateContent xmlns:mc="http://schemas.openxmlformats.org/markup-compatibility/2006">
              <mc:Choice xmlns:v="urn:schemas-microsoft-com:vml" Requires="v">
                <p:oleObj name="Equation" r:id="rId10" imgW="2273040" imgH="203040" progId="Equation.DSMT4">
                  <p:embed/>
                </p:oleObj>
              </mc:Choice>
              <mc:Fallback>
                <p:oleObj name="Equation" r:id="rId10" imgW="2273040" imgH="203040" progId="Equation.DSMT4">
                  <p:embed/>
                  <p:pic>
                    <p:nvPicPr>
                      <p:cNvPr id="0" name=""/>
                      <p:cNvPicPr/>
                      <p:nvPr/>
                    </p:nvPicPr>
                    <p:blipFill>
                      <a:blip r:embed="rId11"/>
                      <a:stretch>
                        <a:fillRect/>
                      </a:stretch>
                    </p:blipFill>
                    <p:spPr>
                      <a:xfrm>
                        <a:off x="2976168" y="5722937"/>
                        <a:ext cx="4084836" cy="365125"/>
                      </a:xfrm>
                      <a:prstGeom prst="rect">
                        <a:avLst/>
                      </a:prstGeom>
                    </p:spPr>
                  </p:pic>
                </p:oleObj>
              </mc:Fallback>
            </mc:AlternateContent>
          </a:graphicData>
        </a:graphic>
      </p:graphicFrame>
    </p:spTree>
    <p:extLst>
      <p:ext uri="{BB962C8B-B14F-4D97-AF65-F5344CB8AC3E}">
        <p14:creationId xmlns:p14="http://schemas.microsoft.com/office/powerpoint/2010/main" val="3057417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7"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l="29890" t="47799" r="45540" b="17993"/>
          <a:stretch/>
        </p:blipFill>
        <p:spPr bwMode="auto">
          <a:xfrm>
            <a:off x="4352251" y="1054578"/>
            <a:ext cx="4791749" cy="420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a:t>9/02/2022</a:t>
            </a:r>
            <a:endParaRPr lang="en-US" dirty="0"/>
          </a:p>
        </p:txBody>
      </p:sp>
      <p:sp>
        <p:nvSpPr>
          <p:cNvPr id="3" name="Footer Placeholder 2"/>
          <p:cNvSpPr>
            <a:spLocks noGrp="1"/>
          </p:cNvSpPr>
          <p:nvPr>
            <p:ph type="ftr" sz="quarter" idx="11"/>
          </p:nvPr>
        </p:nvSpPr>
        <p:spPr/>
        <p:txBody>
          <a:bodyPr/>
          <a:lstStyle/>
          <a:p>
            <a:r>
              <a:rPr lang="en-US"/>
              <a:t>PHY 711  Fall 2022 --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sp>
        <p:nvSpPr>
          <p:cNvPr id="6" name="TextBox 5"/>
          <p:cNvSpPr txBox="1"/>
          <p:nvPr/>
        </p:nvSpPr>
        <p:spPr>
          <a:xfrm>
            <a:off x="228600" y="81587"/>
            <a:ext cx="7772400" cy="461665"/>
          </a:xfrm>
          <a:prstGeom prst="rect">
            <a:avLst/>
          </a:prstGeom>
          <a:noFill/>
        </p:spPr>
        <p:txBody>
          <a:bodyPr wrap="square" rtlCol="0">
            <a:spAutoFit/>
          </a:bodyPr>
          <a:lstStyle/>
          <a:p>
            <a:r>
              <a:rPr lang="en-US" sz="2400" dirty="0">
                <a:latin typeface="+mj-lt"/>
              </a:rPr>
              <a:t>Foucault pendulum continued – coupled equations:</a:t>
            </a:r>
          </a:p>
        </p:txBody>
      </p:sp>
      <p:graphicFrame>
        <p:nvGraphicFramePr>
          <p:cNvPr id="9" name="Object 8"/>
          <p:cNvGraphicFramePr>
            <a:graphicFrameLocks noChangeAspect="1"/>
          </p:cNvGraphicFramePr>
          <p:nvPr>
            <p:extLst>
              <p:ext uri="{D42A27DB-BD31-4B8C-83A1-F6EECF244321}">
                <p14:modId xmlns:p14="http://schemas.microsoft.com/office/powerpoint/2010/main" val="155823792"/>
              </p:ext>
            </p:extLst>
          </p:nvPr>
        </p:nvGraphicFramePr>
        <p:xfrm>
          <a:off x="492125" y="1054100"/>
          <a:ext cx="2293938" cy="1417638"/>
        </p:xfrm>
        <a:graphic>
          <a:graphicData uri="http://schemas.openxmlformats.org/presentationml/2006/ole">
            <mc:AlternateContent xmlns:mc="http://schemas.openxmlformats.org/markup-compatibility/2006">
              <mc:Choice xmlns:v="urn:schemas-microsoft-com:vml" Requires="v">
                <p:oleObj name="数式" r:id="rId4" imgW="1307880" imgH="812520" progId="Equation.3">
                  <p:embed/>
                </p:oleObj>
              </mc:Choice>
              <mc:Fallback>
                <p:oleObj name="数式" r:id="rId4" imgW="1307880" imgH="812520" progId="Equation.3">
                  <p:embed/>
                  <p:pic>
                    <p:nvPicPr>
                      <p:cNvPr id="0" name=""/>
                      <p:cNvPicPr>
                        <a:picLocks noChangeAspect="1" noChangeArrowheads="1"/>
                      </p:cNvPicPr>
                      <p:nvPr/>
                    </p:nvPicPr>
                    <p:blipFill>
                      <a:blip r:embed="rId5"/>
                      <a:srcRect/>
                      <a:stretch>
                        <a:fillRect/>
                      </a:stretch>
                    </p:blipFill>
                    <p:spPr bwMode="auto">
                      <a:xfrm>
                        <a:off x="492125" y="1054100"/>
                        <a:ext cx="2293938"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44675552"/>
              </p:ext>
            </p:extLst>
          </p:nvPr>
        </p:nvGraphicFramePr>
        <p:xfrm>
          <a:off x="438150" y="2909888"/>
          <a:ext cx="3676650" cy="3055937"/>
        </p:xfrm>
        <a:graphic>
          <a:graphicData uri="http://schemas.openxmlformats.org/presentationml/2006/ole">
            <mc:AlternateContent xmlns:mc="http://schemas.openxmlformats.org/markup-compatibility/2006">
              <mc:Choice xmlns:v="urn:schemas-microsoft-com:vml" Requires="v">
                <p:oleObj name="数式" r:id="rId6" imgW="2095200" imgH="1752480" progId="Equation.3">
                  <p:embed/>
                </p:oleObj>
              </mc:Choice>
              <mc:Fallback>
                <p:oleObj name="数式" r:id="rId6" imgW="2095200" imgH="1752480" progId="Equation.3">
                  <p:embed/>
                  <p:pic>
                    <p:nvPicPr>
                      <p:cNvPr id="0" name=""/>
                      <p:cNvPicPr>
                        <a:picLocks noChangeAspect="1" noChangeArrowheads="1"/>
                      </p:cNvPicPr>
                      <p:nvPr/>
                    </p:nvPicPr>
                    <p:blipFill>
                      <a:blip r:embed="rId7"/>
                      <a:srcRect/>
                      <a:stretch>
                        <a:fillRect/>
                      </a:stretch>
                    </p:blipFill>
                    <p:spPr bwMode="auto">
                      <a:xfrm>
                        <a:off x="438150" y="2909888"/>
                        <a:ext cx="3676650" cy="305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91010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7"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l="29890" t="47799" r="45540" b="17993"/>
          <a:stretch/>
        </p:blipFill>
        <p:spPr bwMode="auto">
          <a:xfrm>
            <a:off x="4352251" y="1054578"/>
            <a:ext cx="4791749" cy="420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a:t>9/02/2022</a:t>
            </a:r>
            <a:endParaRPr lang="en-US" dirty="0"/>
          </a:p>
        </p:txBody>
      </p:sp>
      <p:sp>
        <p:nvSpPr>
          <p:cNvPr id="3" name="Footer Placeholder 2"/>
          <p:cNvSpPr>
            <a:spLocks noGrp="1"/>
          </p:cNvSpPr>
          <p:nvPr>
            <p:ph type="ftr" sz="quarter" idx="11"/>
          </p:nvPr>
        </p:nvSpPr>
        <p:spPr/>
        <p:txBody>
          <a:bodyPr/>
          <a:lstStyle/>
          <a:p>
            <a:r>
              <a:rPr lang="en-US"/>
              <a:t>PHY 711  Fall 2022 --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sp>
        <p:nvSpPr>
          <p:cNvPr id="6" name="TextBox 5"/>
          <p:cNvSpPr txBox="1"/>
          <p:nvPr/>
        </p:nvSpPr>
        <p:spPr>
          <a:xfrm>
            <a:off x="228600" y="81587"/>
            <a:ext cx="7772400" cy="461665"/>
          </a:xfrm>
          <a:prstGeom prst="rect">
            <a:avLst/>
          </a:prstGeom>
          <a:noFill/>
        </p:spPr>
        <p:txBody>
          <a:bodyPr wrap="square" rtlCol="0">
            <a:spAutoFit/>
          </a:bodyPr>
          <a:lstStyle/>
          <a:p>
            <a:r>
              <a:rPr lang="en-US" sz="2400" dirty="0">
                <a:latin typeface="+mj-lt"/>
              </a:rPr>
              <a:t>Foucault pendulum continued – coupled equations:</a:t>
            </a:r>
          </a:p>
        </p:txBody>
      </p:sp>
      <p:graphicFrame>
        <p:nvGraphicFramePr>
          <p:cNvPr id="5" name="Object 4"/>
          <p:cNvGraphicFramePr>
            <a:graphicFrameLocks noChangeAspect="1"/>
          </p:cNvGraphicFramePr>
          <p:nvPr>
            <p:extLst>
              <p:ext uri="{D42A27DB-BD31-4B8C-83A1-F6EECF244321}">
                <p14:modId xmlns:p14="http://schemas.microsoft.com/office/powerpoint/2010/main" val="1481628336"/>
              </p:ext>
            </p:extLst>
          </p:nvPr>
        </p:nvGraphicFramePr>
        <p:xfrm>
          <a:off x="393289" y="1085058"/>
          <a:ext cx="4203437" cy="3486942"/>
        </p:xfrm>
        <a:graphic>
          <a:graphicData uri="http://schemas.openxmlformats.org/presentationml/2006/ole">
            <mc:AlternateContent xmlns:mc="http://schemas.openxmlformats.org/markup-compatibility/2006">
              <mc:Choice xmlns:v="urn:schemas-microsoft-com:vml" Requires="v">
                <p:oleObj name="数式" r:id="rId4" imgW="2070000" imgH="1726920" progId="Equation.3">
                  <p:embed/>
                </p:oleObj>
              </mc:Choice>
              <mc:Fallback>
                <p:oleObj name="数式" r:id="rId4" imgW="2070000" imgH="1726920" progId="Equation.3">
                  <p:embed/>
                  <p:pic>
                    <p:nvPicPr>
                      <p:cNvPr id="0" name=""/>
                      <p:cNvPicPr>
                        <a:picLocks noChangeAspect="1" noChangeArrowheads="1"/>
                      </p:cNvPicPr>
                      <p:nvPr/>
                    </p:nvPicPr>
                    <p:blipFill>
                      <a:blip r:embed="rId5"/>
                      <a:srcRect/>
                      <a:stretch>
                        <a:fillRect/>
                      </a:stretch>
                    </p:blipFill>
                    <p:spPr bwMode="auto">
                      <a:xfrm>
                        <a:off x="393289" y="1085058"/>
                        <a:ext cx="4203437" cy="3486942"/>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011448481"/>
              </p:ext>
            </p:extLst>
          </p:nvPr>
        </p:nvGraphicFramePr>
        <p:xfrm>
          <a:off x="427037" y="5106987"/>
          <a:ext cx="5592763" cy="1217613"/>
        </p:xfrm>
        <a:graphic>
          <a:graphicData uri="http://schemas.openxmlformats.org/presentationml/2006/ole">
            <mc:AlternateContent xmlns:mc="http://schemas.openxmlformats.org/markup-compatibility/2006">
              <mc:Choice xmlns:v="urn:schemas-microsoft-com:vml" Requires="v">
                <p:oleObj name="数式" r:id="rId6" imgW="3187440" imgH="698400" progId="Equation.3">
                  <p:embed/>
                </p:oleObj>
              </mc:Choice>
              <mc:Fallback>
                <p:oleObj name="数式" r:id="rId6" imgW="3187440" imgH="698400" progId="Equation.3">
                  <p:embed/>
                  <p:pic>
                    <p:nvPicPr>
                      <p:cNvPr id="0" name=""/>
                      <p:cNvPicPr>
                        <a:picLocks noChangeAspect="1" noChangeArrowheads="1"/>
                      </p:cNvPicPr>
                      <p:nvPr/>
                    </p:nvPicPr>
                    <p:blipFill>
                      <a:blip r:embed="rId7"/>
                      <a:srcRect/>
                      <a:stretch>
                        <a:fillRect/>
                      </a:stretch>
                    </p:blipFill>
                    <p:spPr bwMode="auto">
                      <a:xfrm>
                        <a:off x="427037" y="5106987"/>
                        <a:ext cx="5592763"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048015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9/02/2022</a:t>
            </a:r>
            <a:endParaRPr lang="en-US" dirty="0"/>
          </a:p>
        </p:txBody>
      </p:sp>
      <p:sp>
        <p:nvSpPr>
          <p:cNvPr id="3" name="Footer Placeholder 2"/>
          <p:cNvSpPr>
            <a:spLocks noGrp="1"/>
          </p:cNvSpPr>
          <p:nvPr>
            <p:ph type="ftr" sz="quarter" idx="11"/>
          </p:nvPr>
        </p:nvSpPr>
        <p:spPr/>
        <p:txBody>
          <a:bodyPr/>
          <a:lstStyle/>
          <a:p>
            <a:r>
              <a:rPr lang="en-US"/>
              <a:t>PHY 711  Fall 2022 --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605175680"/>
              </p:ext>
            </p:extLst>
          </p:nvPr>
        </p:nvGraphicFramePr>
        <p:xfrm>
          <a:off x="533400" y="2514600"/>
          <a:ext cx="6989763" cy="1676400"/>
        </p:xfrm>
        <a:graphic>
          <a:graphicData uri="http://schemas.openxmlformats.org/presentationml/2006/ole">
            <mc:AlternateContent xmlns:mc="http://schemas.openxmlformats.org/markup-compatibility/2006">
              <mc:Choice xmlns:v="urn:schemas-microsoft-com:vml" Requires="v">
                <p:oleObj name="数式" r:id="rId3" imgW="2527200" imgH="609480" progId="Equation.3">
                  <p:embed/>
                </p:oleObj>
              </mc:Choice>
              <mc:Fallback>
                <p:oleObj name="数式" r:id="rId3" imgW="2527200" imgH="609480" progId="Equation.3">
                  <p:embed/>
                  <p:pic>
                    <p:nvPicPr>
                      <p:cNvPr id="0" name=""/>
                      <p:cNvPicPr>
                        <a:picLocks noChangeAspect="1" noChangeArrowheads="1"/>
                      </p:cNvPicPr>
                      <p:nvPr/>
                    </p:nvPicPr>
                    <p:blipFill>
                      <a:blip r:embed="rId4"/>
                      <a:srcRect/>
                      <a:stretch>
                        <a:fillRect/>
                      </a:stretch>
                    </p:blipFill>
                    <p:spPr bwMode="auto">
                      <a:xfrm>
                        <a:off x="533400" y="2514600"/>
                        <a:ext cx="6989763" cy="1676400"/>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181102065"/>
              </p:ext>
            </p:extLst>
          </p:nvPr>
        </p:nvGraphicFramePr>
        <p:xfrm>
          <a:off x="381000" y="533400"/>
          <a:ext cx="8400084" cy="1828800"/>
        </p:xfrm>
        <a:graphic>
          <a:graphicData uri="http://schemas.openxmlformats.org/presentationml/2006/ole">
            <mc:AlternateContent xmlns:mc="http://schemas.openxmlformats.org/markup-compatibility/2006">
              <mc:Choice xmlns:v="urn:schemas-microsoft-com:vml" Requires="v">
                <p:oleObj name="数式" r:id="rId5" imgW="3187440" imgH="698400" progId="Equation.3">
                  <p:embed/>
                </p:oleObj>
              </mc:Choice>
              <mc:Fallback>
                <p:oleObj name="数式" r:id="rId5" imgW="3187440" imgH="698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533400"/>
                        <a:ext cx="8400084" cy="1828800"/>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350715195"/>
              </p:ext>
            </p:extLst>
          </p:nvPr>
        </p:nvGraphicFramePr>
        <p:xfrm>
          <a:off x="609600" y="4406900"/>
          <a:ext cx="5721350" cy="2160588"/>
        </p:xfrm>
        <a:graphic>
          <a:graphicData uri="http://schemas.openxmlformats.org/presentationml/2006/ole">
            <mc:AlternateContent xmlns:mc="http://schemas.openxmlformats.org/markup-compatibility/2006">
              <mc:Choice xmlns:v="urn:schemas-microsoft-com:vml" Requires="v">
                <p:oleObj name="数式" r:id="rId7" imgW="2171520" imgH="825480" progId="Equation.3">
                  <p:embed/>
                </p:oleObj>
              </mc:Choice>
              <mc:Fallback>
                <p:oleObj name="数式" r:id="rId7" imgW="2171520" imgH="825480" progId="Equation.3">
                  <p:embed/>
                  <p:pic>
                    <p:nvPicPr>
                      <p:cNvPr id="0" name=""/>
                      <p:cNvPicPr>
                        <a:picLocks noChangeAspect="1" noChangeArrowheads="1"/>
                      </p:cNvPicPr>
                      <p:nvPr/>
                    </p:nvPicPr>
                    <p:blipFill>
                      <a:blip r:embed="rId8"/>
                      <a:srcRect/>
                      <a:stretch>
                        <a:fillRect/>
                      </a:stretch>
                    </p:blipFill>
                    <p:spPr bwMode="auto">
                      <a:xfrm>
                        <a:off x="609600" y="4406900"/>
                        <a:ext cx="572135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8" name="Group 7"/>
          <p:cNvGrpSpPr/>
          <p:nvPr/>
        </p:nvGrpSpPr>
        <p:grpSpPr>
          <a:xfrm>
            <a:off x="4287003" y="3968364"/>
            <a:ext cx="4501180" cy="2280036"/>
            <a:chOff x="4287003" y="3968364"/>
            <a:chExt cx="4501180" cy="2280036"/>
          </a:xfrm>
        </p:grpSpPr>
        <p:graphicFrame>
          <p:nvGraphicFramePr>
            <p:cNvPr id="9" name="Object 8"/>
            <p:cNvGraphicFramePr>
              <a:graphicFrameLocks noChangeAspect="1"/>
            </p:cNvGraphicFramePr>
            <p:nvPr>
              <p:extLst>
                <p:ext uri="{D42A27DB-BD31-4B8C-83A1-F6EECF244321}">
                  <p14:modId xmlns:p14="http://schemas.microsoft.com/office/powerpoint/2010/main" val="3295129190"/>
                </p:ext>
              </p:extLst>
            </p:nvPr>
          </p:nvGraphicFramePr>
          <p:xfrm>
            <a:off x="5675332" y="5029200"/>
            <a:ext cx="3112851" cy="1219200"/>
          </p:xfrm>
          <a:graphic>
            <a:graphicData uri="http://schemas.openxmlformats.org/presentationml/2006/ole">
              <mc:AlternateContent xmlns:mc="http://schemas.openxmlformats.org/markup-compatibility/2006">
                <mc:Choice xmlns:v="urn:schemas-microsoft-com:vml" Requires="v">
                  <p:oleObj name="Equation" r:id="rId9" imgW="3047760" imgH="1193760" progId="Equation.DSMT4">
                    <p:embed/>
                  </p:oleObj>
                </mc:Choice>
                <mc:Fallback>
                  <p:oleObj name="Equation" r:id="rId9" imgW="3047760" imgH="1193760" progId="Equation.DSMT4">
                    <p:embed/>
                    <p:pic>
                      <p:nvPicPr>
                        <p:cNvPr id="0" name=""/>
                        <p:cNvPicPr/>
                        <p:nvPr/>
                      </p:nvPicPr>
                      <p:blipFill>
                        <a:blip r:embed="rId10"/>
                        <a:stretch>
                          <a:fillRect/>
                        </a:stretch>
                      </p:blipFill>
                      <p:spPr>
                        <a:xfrm>
                          <a:off x="5675332" y="5029200"/>
                          <a:ext cx="3112851" cy="1219200"/>
                        </a:xfrm>
                        <a:prstGeom prst="rect">
                          <a:avLst/>
                        </a:prstGeom>
                      </p:spPr>
                    </p:pic>
                  </p:oleObj>
                </mc:Fallback>
              </mc:AlternateContent>
            </a:graphicData>
          </a:graphic>
        </p:graphicFrame>
        <p:sp>
          <p:nvSpPr>
            <p:cNvPr id="10" name="Down Arrow 9"/>
            <p:cNvSpPr/>
            <p:nvPr/>
          </p:nvSpPr>
          <p:spPr>
            <a:xfrm rot="18402797">
              <a:off x="4287003" y="3968364"/>
              <a:ext cx="1295400" cy="1295400"/>
            </a:xfrm>
            <a:prstGeom prst="downArrow">
              <a:avLst/>
            </a:pr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2649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9/02/2022</a:t>
            </a:r>
            <a:endParaRPr lang="en-US" dirty="0"/>
          </a:p>
        </p:txBody>
      </p:sp>
      <p:sp>
        <p:nvSpPr>
          <p:cNvPr id="3" name="Footer Placeholder 2"/>
          <p:cNvSpPr>
            <a:spLocks noGrp="1"/>
          </p:cNvSpPr>
          <p:nvPr>
            <p:ph type="ftr" sz="quarter" idx="11"/>
          </p:nvPr>
        </p:nvSpPr>
        <p:spPr/>
        <p:txBody>
          <a:bodyPr/>
          <a:lstStyle/>
          <a:p>
            <a:r>
              <a:rPr lang="en-US"/>
              <a:t>PHY 711  Fall 2022 --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sp>
        <p:nvSpPr>
          <p:cNvPr id="5" name="TextBox 4"/>
          <p:cNvSpPr txBox="1"/>
          <p:nvPr/>
        </p:nvSpPr>
        <p:spPr>
          <a:xfrm>
            <a:off x="228600" y="171878"/>
            <a:ext cx="8077200" cy="461665"/>
          </a:xfrm>
          <a:prstGeom prst="rect">
            <a:avLst/>
          </a:prstGeom>
          <a:noFill/>
        </p:spPr>
        <p:txBody>
          <a:bodyPr wrap="square" rtlCol="0">
            <a:spAutoFit/>
          </a:bodyPr>
          <a:lstStyle/>
          <a:p>
            <a:r>
              <a:rPr lang="en-US" sz="2400" dirty="0">
                <a:latin typeface="+mj-lt"/>
              </a:rPr>
              <a:t>Summary of approximate solution for Foucault pendulum:</a:t>
            </a:r>
          </a:p>
        </p:txBody>
      </p:sp>
      <p:pic>
        <p:nvPicPr>
          <p:cNvPr id="7"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l="29890" t="47799" r="45540" b="17993"/>
          <a:stretch/>
        </p:blipFill>
        <p:spPr bwMode="auto">
          <a:xfrm>
            <a:off x="-32084" y="776287"/>
            <a:ext cx="4791749" cy="420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Object 5"/>
          <p:cNvGraphicFramePr>
            <a:graphicFrameLocks noChangeAspect="1"/>
          </p:cNvGraphicFramePr>
          <p:nvPr>
            <p:extLst>
              <p:ext uri="{D42A27DB-BD31-4B8C-83A1-F6EECF244321}">
                <p14:modId xmlns:p14="http://schemas.microsoft.com/office/powerpoint/2010/main" val="2646255254"/>
              </p:ext>
            </p:extLst>
          </p:nvPr>
        </p:nvGraphicFramePr>
        <p:xfrm>
          <a:off x="3292075" y="577121"/>
          <a:ext cx="5394725" cy="2917825"/>
        </p:xfrm>
        <a:graphic>
          <a:graphicData uri="http://schemas.openxmlformats.org/presentationml/2006/ole">
            <mc:AlternateContent xmlns:mc="http://schemas.openxmlformats.org/markup-compatibility/2006">
              <mc:Choice xmlns:v="urn:schemas-microsoft-com:vml" Requires="v">
                <p:oleObj name="Equation" r:id="rId4" imgW="3288960" imgH="1790640" progId="Equation.DSMT4">
                  <p:embed/>
                </p:oleObj>
              </mc:Choice>
              <mc:Fallback>
                <p:oleObj name="Equation" r:id="rId4" imgW="3288960" imgH="1790640" progId="Equation.DSMT4">
                  <p:embed/>
                  <p:pic>
                    <p:nvPicPr>
                      <p:cNvPr id="0" name=""/>
                      <p:cNvPicPr>
                        <a:picLocks noChangeAspect="1" noChangeArrowheads="1"/>
                      </p:cNvPicPr>
                      <p:nvPr/>
                    </p:nvPicPr>
                    <p:blipFill>
                      <a:blip r:embed="rId5"/>
                      <a:srcRect/>
                      <a:stretch>
                        <a:fillRect/>
                      </a:stretch>
                    </p:blipFill>
                    <p:spPr bwMode="auto">
                      <a:xfrm>
                        <a:off x="3292075" y="577121"/>
                        <a:ext cx="5394725" cy="291782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332556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9/02/2022</a:t>
            </a:r>
            <a:endParaRPr lang="en-US" dirty="0"/>
          </a:p>
        </p:txBody>
      </p:sp>
      <p:sp>
        <p:nvSpPr>
          <p:cNvPr id="3" name="Footer Placeholder 2"/>
          <p:cNvSpPr>
            <a:spLocks noGrp="1"/>
          </p:cNvSpPr>
          <p:nvPr>
            <p:ph type="ftr" sz="quarter" idx="11"/>
          </p:nvPr>
        </p:nvSpPr>
        <p:spPr/>
        <p:txBody>
          <a:bodyPr/>
          <a:lstStyle/>
          <a:p>
            <a:r>
              <a:rPr lang="en-US"/>
              <a:t>PHY 711  Fall 2022 --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pic>
        <p:nvPicPr>
          <p:cNvPr id="5" name="Picture 2" descr="http://www.learner.org/jnorth/images/graphics/mclass/Lat_Long.gif"/>
          <p:cNvPicPr>
            <a:picLocks noChangeAspect="1" noChangeArrowheads="1"/>
          </p:cNvPicPr>
          <p:nvPr/>
        </p:nvPicPr>
        <p:blipFill rotWithShape="1">
          <a:blip r:embed="rId3">
            <a:extLst>
              <a:ext uri="{28A0092B-C50C-407E-A947-70E740481C1C}">
                <a14:useLocalDpi xmlns:a14="http://schemas.microsoft.com/office/drawing/2010/main" val="0"/>
              </a:ext>
            </a:extLst>
          </a:blip>
          <a:srcRect r="50519"/>
          <a:stretch/>
        </p:blipFill>
        <p:spPr bwMode="auto">
          <a:xfrm>
            <a:off x="5771147" y="304799"/>
            <a:ext cx="2695909" cy="2971801"/>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762000" y="762000"/>
            <a:ext cx="2133600" cy="2133600"/>
          </a:xfrm>
          <a:prstGeom prst="ellipse">
            <a:avLst/>
          </a:prstGeom>
          <a:solidFill>
            <a:srgbClr val="00B050">
              <a:alpha val="27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V="1">
            <a:off x="1840230" y="419100"/>
            <a:ext cx="0" cy="342900"/>
          </a:xfrm>
          <a:prstGeom prst="straightConnector1">
            <a:avLst/>
          </a:prstGeom>
          <a:ln w="50800">
            <a:solidFill>
              <a:schemeClr val="bg2">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8" name="Curved Left Arrow 7"/>
          <p:cNvSpPr/>
          <p:nvPr/>
        </p:nvSpPr>
        <p:spPr>
          <a:xfrm>
            <a:off x="1600200" y="426941"/>
            <a:ext cx="457200" cy="335059"/>
          </a:xfrm>
          <a:prstGeom prst="curved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 name="Straight Arrow Connector 8"/>
          <p:cNvCxnSpPr/>
          <p:nvPr/>
        </p:nvCxnSpPr>
        <p:spPr>
          <a:xfrm flipV="1">
            <a:off x="1855470" y="247650"/>
            <a:ext cx="0" cy="266700"/>
          </a:xfrm>
          <a:prstGeom prst="straightConnector1">
            <a:avLst/>
          </a:prstGeom>
          <a:ln w="50800">
            <a:solidFill>
              <a:schemeClr val="bg2">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981200" y="228600"/>
            <a:ext cx="457200" cy="461665"/>
          </a:xfrm>
          <a:prstGeom prst="rect">
            <a:avLst/>
          </a:prstGeom>
          <a:noFill/>
        </p:spPr>
        <p:txBody>
          <a:bodyPr wrap="square" rtlCol="0">
            <a:spAutoFit/>
          </a:bodyPr>
          <a:lstStyle/>
          <a:p>
            <a:r>
              <a:rPr lang="en-US" sz="2400" b="1" dirty="0">
                <a:latin typeface="Symbol" pitchFamily="18" charset="2"/>
              </a:rPr>
              <a:t>w</a:t>
            </a:r>
          </a:p>
        </p:txBody>
      </p:sp>
      <p:cxnSp>
        <p:nvCxnSpPr>
          <p:cNvPr id="11" name="Straight Arrow Connector 10"/>
          <p:cNvCxnSpPr/>
          <p:nvPr/>
        </p:nvCxnSpPr>
        <p:spPr>
          <a:xfrm flipV="1">
            <a:off x="1828800" y="762000"/>
            <a:ext cx="1524000" cy="1066800"/>
          </a:xfrm>
          <a:prstGeom prst="straightConnector1">
            <a:avLst/>
          </a:prstGeom>
          <a:ln w="5080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689860" y="1211580"/>
            <a:ext cx="457200" cy="685800"/>
          </a:xfrm>
          <a:prstGeom prst="straightConnector1">
            <a:avLst/>
          </a:prstGeom>
          <a:ln w="5080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667000" y="838200"/>
            <a:ext cx="228600" cy="373380"/>
          </a:xfrm>
          <a:prstGeom prst="straightConnector1">
            <a:avLst/>
          </a:prstGeom>
          <a:ln w="5080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352800" y="690265"/>
            <a:ext cx="1219200" cy="461665"/>
          </a:xfrm>
          <a:prstGeom prst="rect">
            <a:avLst/>
          </a:prstGeom>
          <a:noFill/>
        </p:spPr>
        <p:txBody>
          <a:bodyPr wrap="square" rtlCol="0">
            <a:spAutoFit/>
          </a:bodyPr>
          <a:lstStyle/>
          <a:p>
            <a:r>
              <a:rPr lang="en-US" sz="2400" b="1" dirty="0">
                <a:latin typeface="+mj-lt"/>
              </a:rPr>
              <a:t>z </a:t>
            </a:r>
            <a:r>
              <a:rPr lang="en-US" sz="2400" dirty="0">
                <a:latin typeface="+mj-lt"/>
              </a:rPr>
              <a:t>(up)</a:t>
            </a:r>
            <a:endParaRPr lang="en-US" sz="2400" b="1" dirty="0">
              <a:latin typeface="+mj-lt"/>
            </a:endParaRPr>
          </a:p>
        </p:txBody>
      </p:sp>
      <p:sp>
        <p:nvSpPr>
          <p:cNvPr id="15" name="TextBox 14"/>
          <p:cNvSpPr txBox="1"/>
          <p:nvPr/>
        </p:nvSpPr>
        <p:spPr>
          <a:xfrm>
            <a:off x="3124200" y="1595735"/>
            <a:ext cx="1676400" cy="461665"/>
          </a:xfrm>
          <a:prstGeom prst="rect">
            <a:avLst/>
          </a:prstGeom>
          <a:noFill/>
        </p:spPr>
        <p:txBody>
          <a:bodyPr wrap="square" rtlCol="0">
            <a:spAutoFit/>
          </a:bodyPr>
          <a:lstStyle/>
          <a:p>
            <a:r>
              <a:rPr lang="en-US" sz="2400" b="1" dirty="0">
                <a:latin typeface="+mj-lt"/>
              </a:rPr>
              <a:t>x </a:t>
            </a:r>
            <a:r>
              <a:rPr lang="en-US" sz="2400" dirty="0">
                <a:latin typeface="+mj-lt"/>
              </a:rPr>
              <a:t>(south)</a:t>
            </a:r>
            <a:endParaRPr lang="en-US" sz="2400" b="1" dirty="0">
              <a:latin typeface="+mj-lt"/>
            </a:endParaRPr>
          </a:p>
        </p:txBody>
      </p:sp>
      <p:sp>
        <p:nvSpPr>
          <p:cNvPr id="16" name="TextBox 15"/>
          <p:cNvSpPr txBox="1"/>
          <p:nvPr/>
        </p:nvSpPr>
        <p:spPr>
          <a:xfrm>
            <a:off x="2743200" y="300335"/>
            <a:ext cx="1676400" cy="461665"/>
          </a:xfrm>
          <a:prstGeom prst="rect">
            <a:avLst/>
          </a:prstGeom>
          <a:noFill/>
        </p:spPr>
        <p:txBody>
          <a:bodyPr wrap="square" rtlCol="0">
            <a:spAutoFit/>
          </a:bodyPr>
          <a:lstStyle/>
          <a:p>
            <a:r>
              <a:rPr lang="en-US" sz="2400" b="1" dirty="0">
                <a:latin typeface="+mj-lt"/>
              </a:rPr>
              <a:t>y </a:t>
            </a:r>
            <a:r>
              <a:rPr lang="en-US" sz="2400" dirty="0">
                <a:latin typeface="+mj-lt"/>
              </a:rPr>
              <a:t>(east)</a:t>
            </a:r>
            <a:endParaRPr lang="en-US" sz="2400" b="1" dirty="0">
              <a:latin typeface="+mj-lt"/>
            </a:endParaRPr>
          </a:p>
        </p:txBody>
      </p:sp>
      <p:cxnSp>
        <p:nvCxnSpPr>
          <p:cNvPr id="17" name="Straight Arrow Connector 16"/>
          <p:cNvCxnSpPr>
            <a:endCxn id="6" idx="0"/>
          </p:cNvCxnSpPr>
          <p:nvPr/>
        </p:nvCxnSpPr>
        <p:spPr>
          <a:xfrm flipV="1">
            <a:off x="1828800" y="762000"/>
            <a:ext cx="0" cy="1064567"/>
          </a:xfrm>
          <a:prstGeom prst="straightConnector1">
            <a:avLst/>
          </a:prstGeom>
          <a:ln w="50800">
            <a:solidFill>
              <a:schemeClr val="accent3">
                <a:lumMod val="75000"/>
              </a:schemeClr>
            </a:solidFill>
            <a:prstDash val="dash"/>
            <a:tailEnd type="none" w="lg"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828800" y="1062335"/>
            <a:ext cx="457200" cy="461665"/>
          </a:xfrm>
          <a:prstGeom prst="rect">
            <a:avLst/>
          </a:prstGeom>
          <a:noFill/>
        </p:spPr>
        <p:txBody>
          <a:bodyPr wrap="square" rtlCol="0">
            <a:spAutoFit/>
          </a:bodyPr>
          <a:lstStyle/>
          <a:p>
            <a:r>
              <a:rPr lang="en-US" sz="2400" b="1" dirty="0">
                <a:latin typeface="Symbol" pitchFamily="18" charset="2"/>
              </a:rPr>
              <a:t>q</a:t>
            </a:r>
          </a:p>
        </p:txBody>
      </p:sp>
      <p:graphicFrame>
        <p:nvGraphicFramePr>
          <p:cNvPr id="19" name="Object 18"/>
          <p:cNvGraphicFramePr>
            <a:graphicFrameLocks noChangeAspect="1"/>
          </p:cNvGraphicFramePr>
          <p:nvPr>
            <p:extLst>
              <p:ext uri="{D42A27DB-BD31-4B8C-83A1-F6EECF244321}">
                <p14:modId xmlns:p14="http://schemas.microsoft.com/office/powerpoint/2010/main" val="1192747463"/>
              </p:ext>
            </p:extLst>
          </p:nvPr>
        </p:nvGraphicFramePr>
        <p:xfrm>
          <a:off x="960437" y="3218949"/>
          <a:ext cx="2041525" cy="476250"/>
        </p:xfrm>
        <a:graphic>
          <a:graphicData uri="http://schemas.openxmlformats.org/presentationml/2006/ole">
            <mc:AlternateContent xmlns:mc="http://schemas.openxmlformats.org/markup-compatibility/2006">
              <mc:Choice xmlns:v="urn:schemas-microsoft-com:vml" Requires="v">
                <p:oleObj name="Equation" r:id="rId4" imgW="1244520" imgH="291960" progId="Equation.DSMT4">
                  <p:embed/>
                </p:oleObj>
              </mc:Choice>
              <mc:Fallback>
                <p:oleObj name="Equation" r:id="rId4" imgW="1244520" imgH="291960" progId="Equation.DSMT4">
                  <p:embed/>
                  <p:pic>
                    <p:nvPicPr>
                      <p:cNvPr id="0" name=""/>
                      <p:cNvPicPr>
                        <a:picLocks noChangeAspect="1" noChangeArrowheads="1"/>
                      </p:cNvPicPr>
                      <p:nvPr/>
                    </p:nvPicPr>
                    <p:blipFill>
                      <a:blip r:embed="rId5"/>
                      <a:srcRect/>
                      <a:stretch>
                        <a:fillRect/>
                      </a:stretch>
                    </p:blipFill>
                    <p:spPr bwMode="auto">
                      <a:xfrm>
                        <a:off x="960437" y="3218949"/>
                        <a:ext cx="2041525" cy="476250"/>
                      </a:xfrm>
                      <a:prstGeom prst="rect">
                        <a:avLst/>
                      </a:prstGeom>
                      <a:noFill/>
                      <a:ln>
                        <a:noFill/>
                      </a:ln>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577708565"/>
              </p:ext>
            </p:extLst>
          </p:nvPr>
        </p:nvGraphicFramePr>
        <p:xfrm>
          <a:off x="1912419" y="3813081"/>
          <a:ext cx="5442707" cy="1884095"/>
        </p:xfrm>
        <a:graphic>
          <a:graphicData uri="http://schemas.openxmlformats.org/presentationml/2006/ole">
            <mc:AlternateContent xmlns:mc="http://schemas.openxmlformats.org/markup-compatibility/2006">
              <mc:Choice xmlns:v="urn:schemas-microsoft-com:vml" Requires="v">
                <p:oleObj name="Equation" r:id="rId6" imgW="3098520" imgH="1079280" progId="Equation.DSMT4">
                  <p:embed/>
                </p:oleObj>
              </mc:Choice>
              <mc:Fallback>
                <p:oleObj name="Equation" r:id="rId6" imgW="3098520" imgH="1079280" progId="Equation.DSMT4">
                  <p:embed/>
                  <p:pic>
                    <p:nvPicPr>
                      <p:cNvPr id="0" name=""/>
                      <p:cNvPicPr>
                        <a:picLocks noChangeAspect="1" noChangeArrowheads="1"/>
                      </p:cNvPicPr>
                      <p:nvPr/>
                    </p:nvPicPr>
                    <p:blipFill>
                      <a:blip r:embed="rId7"/>
                      <a:srcRect/>
                      <a:stretch>
                        <a:fillRect/>
                      </a:stretch>
                    </p:blipFill>
                    <p:spPr bwMode="auto">
                      <a:xfrm>
                        <a:off x="1912419" y="3813081"/>
                        <a:ext cx="5442707" cy="188409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4372947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09FE97-4186-4890-AE29-2E67C8FA9B92}"/>
              </a:ext>
            </a:extLst>
          </p:cNvPr>
          <p:cNvSpPr>
            <a:spLocks noGrp="1"/>
          </p:cNvSpPr>
          <p:nvPr>
            <p:ph type="dt" sz="half" idx="10"/>
          </p:nvPr>
        </p:nvSpPr>
        <p:spPr/>
        <p:txBody>
          <a:bodyPr/>
          <a:lstStyle/>
          <a:p>
            <a:r>
              <a:rPr lang="en-US"/>
              <a:t>9/02/2022</a:t>
            </a:r>
          </a:p>
        </p:txBody>
      </p:sp>
      <p:sp>
        <p:nvSpPr>
          <p:cNvPr id="3" name="Footer Placeholder 2">
            <a:extLst>
              <a:ext uri="{FF2B5EF4-FFF2-40B4-BE49-F238E27FC236}">
                <a16:creationId xmlns:a16="http://schemas.microsoft.com/office/drawing/2014/main" id="{0F7C6F4C-39DC-4EBE-823D-ABE1C9F6EFB5}"/>
              </a:ext>
            </a:extLst>
          </p:cNvPr>
          <p:cNvSpPr>
            <a:spLocks noGrp="1"/>
          </p:cNvSpPr>
          <p:nvPr>
            <p:ph type="ftr" sz="quarter" idx="11"/>
          </p:nvPr>
        </p:nvSpPr>
        <p:spPr/>
        <p:txBody>
          <a:bodyPr/>
          <a:lstStyle/>
          <a:p>
            <a:r>
              <a:rPr lang="en-US"/>
              <a:t>PHY 711  Fall 2022 -- Lecture 6</a:t>
            </a:r>
          </a:p>
        </p:txBody>
      </p:sp>
      <p:sp>
        <p:nvSpPr>
          <p:cNvPr id="4" name="Slide Number Placeholder 3">
            <a:extLst>
              <a:ext uri="{FF2B5EF4-FFF2-40B4-BE49-F238E27FC236}">
                <a16:creationId xmlns:a16="http://schemas.microsoft.com/office/drawing/2014/main" id="{1D4AF834-F15E-4D70-8770-BE2D429F0CAB}"/>
              </a:ext>
            </a:extLst>
          </p:cNvPr>
          <p:cNvSpPr>
            <a:spLocks noGrp="1"/>
          </p:cNvSpPr>
          <p:nvPr>
            <p:ph type="sldNum" sz="quarter" idx="12"/>
          </p:nvPr>
        </p:nvSpPr>
        <p:spPr/>
        <p:txBody>
          <a:bodyPr/>
          <a:lstStyle/>
          <a:p>
            <a:fld id="{CE368B07-CEBF-4C80-90AF-53B34FA04CF3}" type="slidenum">
              <a:rPr lang="en-US" smtClean="0"/>
              <a:t>27</a:t>
            </a:fld>
            <a:endParaRPr lang="en-US"/>
          </a:p>
        </p:txBody>
      </p:sp>
      <p:sp>
        <p:nvSpPr>
          <p:cNvPr id="5" name="TextBox 4">
            <a:extLst>
              <a:ext uri="{FF2B5EF4-FFF2-40B4-BE49-F238E27FC236}">
                <a16:creationId xmlns:a16="http://schemas.microsoft.com/office/drawing/2014/main" id="{3C46BFD0-7D5C-470F-97FC-E28CB7CF37FA}"/>
              </a:ext>
            </a:extLst>
          </p:cNvPr>
          <p:cNvSpPr txBox="1"/>
          <p:nvPr/>
        </p:nvSpPr>
        <p:spPr>
          <a:xfrm>
            <a:off x="152400" y="304800"/>
            <a:ext cx="8001000" cy="830997"/>
          </a:xfrm>
          <a:prstGeom prst="rect">
            <a:avLst/>
          </a:prstGeom>
          <a:noFill/>
        </p:spPr>
        <p:txBody>
          <a:bodyPr wrap="square" rtlCol="0">
            <a:spAutoFit/>
          </a:bodyPr>
          <a:lstStyle/>
          <a:p>
            <a:r>
              <a:rPr lang="en-US" sz="2400" dirty="0">
                <a:latin typeface="+mj-lt"/>
              </a:rPr>
              <a:t>Latitude and Longitude</a:t>
            </a:r>
          </a:p>
          <a:p>
            <a:r>
              <a:rPr lang="en-US" sz="2400" dirty="0">
                <a:latin typeface="+mj-lt"/>
                <a:hlinkClick r:id="rId2"/>
              </a:rPr>
              <a:t>https://www.latlong.net/</a:t>
            </a:r>
            <a:endParaRPr lang="en-US" sz="2400" dirty="0">
              <a:latin typeface="+mj-lt"/>
            </a:endParaRPr>
          </a:p>
        </p:txBody>
      </p:sp>
      <p:pic>
        <p:nvPicPr>
          <p:cNvPr id="6" name="Picture 5">
            <a:extLst>
              <a:ext uri="{FF2B5EF4-FFF2-40B4-BE49-F238E27FC236}">
                <a16:creationId xmlns:a16="http://schemas.microsoft.com/office/drawing/2014/main" id="{414D0DED-A0E9-458A-82CF-86B86F742A88}"/>
              </a:ext>
            </a:extLst>
          </p:cNvPr>
          <p:cNvPicPr>
            <a:picLocks noChangeAspect="1"/>
          </p:cNvPicPr>
          <p:nvPr/>
        </p:nvPicPr>
        <p:blipFill>
          <a:blip r:embed="rId3"/>
          <a:stretch>
            <a:fillRect/>
          </a:stretch>
        </p:blipFill>
        <p:spPr>
          <a:xfrm>
            <a:off x="157162" y="1590675"/>
            <a:ext cx="8829675" cy="3676650"/>
          </a:xfrm>
          <a:prstGeom prst="rect">
            <a:avLst/>
          </a:prstGeom>
        </p:spPr>
      </p:pic>
      <p:sp>
        <p:nvSpPr>
          <p:cNvPr id="7" name="TextBox 6">
            <a:extLst>
              <a:ext uri="{FF2B5EF4-FFF2-40B4-BE49-F238E27FC236}">
                <a16:creationId xmlns:a16="http://schemas.microsoft.com/office/drawing/2014/main" id="{99CC11A3-D817-4882-8135-4991E40F2F44}"/>
              </a:ext>
            </a:extLst>
          </p:cNvPr>
          <p:cNvSpPr txBox="1"/>
          <p:nvPr/>
        </p:nvSpPr>
        <p:spPr>
          <a:xfrm>
            <a:off x="304800" y="5562600"/>
            <a:ext cx="8382000" cy="461665"/>
          </a:xfrm>
          <a:prstGeom prst="rect">
            <a:avLst/>
          </a:prstGeom>
          <a:noFill/>
        </p:spPr>
        <p:txBody>
          <a:bodyPr wrap="square" rtlCol="0">
            <a:spAutoFit/>
          </a:bodyPr>
          <a:lstStyle/>
          <a:p>
            <a:r>
              <a:rPr lang="en-US" sz="2400" dirty="0">
                <a:latin typeface="+mj-lt"/>
              </a:rPr>
              <a:t>Note that </a:t>
            </a:r>
            <a:r>
              <a:rPr lang="en-US" sz="2400" dirty="0">
                <a:latin typeface="Symbol" panose="05050102010706020507" pitchFamily="18" charset="2"/>
              </a:rPr>
              <a:t>q</a:t>
            </a:r>
            <a:r>
              <a:rPr lang="en-US" sz="2400" dirty="0">
                <a:latin typeface="+mj-lt"/>
              </a:rPr>
              <a:t>=90</a:t>
            </a:r>
            <a:r>
              <a:rPr lang="en-US" sz="2400" baseline="30000" dirty="0">
                <a:latin typeface="+mj-lt"/>
              </a:rPr>
              <a:t>o</a:t>
            </a:r>
            <a:r>
              <a:rPr lang="en-US" sz="2400" dirty="0">
                <a:latin typeface="+mj-lt"/>
              </a:rPr>
              <a:t> - Latitude</a:t>
            </a:r>
          </a:p>
        </p:txBody>
      </p:sp>
    </p:spTree>
    <p:extLst>
      <p:ext uri="{BB962C8B-B14F-4D97-AF65-F5344CB8AC3E}">
        <p14:creationId xmlns:p14="http://schemas.microsoft.com/office/powerpoint/2010/main" val="3871434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CC6D930-53B9-2401-2F45-D870F4A73180}"/>
              </a:ext>
            </a:extLst>
          </p:cNvPr>
          <p:cNvPicPr>
            <a:picLocks noChangeAspect="1"/>
          </p:cNvPicPr>
          <p:nvPr/>
        </p:nvPicPr>
        <p:blipFill>
          <a:blip r:embed="rId3"/>
          <a:stretch>
            <a:fillRect/>
          </a:stretch>
        </p:blipFill>
        <p:spPr>
          <a:xfrm>
            <a:off x="381000" y="65891"/>
            <a:ext cx="8610599" cy="3397775"/>
          </a:xfrm>
          <a:prstGeom prst="rect">
            <a:avLst/>
          </a:prstGeom>
        </p:spPr>
      </p:pic>
      <p:sp>
        <p:nvSpPr>
          <p:cNvPr id="2" name="Date Placeholder 1"/>
          <p:cNvSpPr>
            <a:spLocks noGrp="1"/>
          </p:cNvSpPr>
          <p:nvPr>
            <p:ph type="dt" sz="half" idx="10"/>
          </p:nvPr>
        </p:nvSpPr>
        <p:spPr/>
        <p:txBody>
          <a:bodyPr/>
          <a:lstStyle/>
          <a:p>
            <a:r>
              <a:rPr lang="en-US"/>
              <a:t>9/02/2022</a:t>
            </a:r>
          </a:p>
        </p:txBody>
      </p:sp>
      <p:sp>
        <p:nvSpPr>
          <p:cNvPr id="3" name="Footer Placeholder 2"/>
          <p:cNvSpPr>
            <a:spLocks noGrp="1"/>
          </p:cNvSpPr>
          <p:nvPr>
            <p:ph type="ftr" sz="quarter" idx="11"/>
          </p:nvPr>
        </p:nvSpPr>
        <p:spPr/>
        <p:txBody>
          <a:bodyPr/>
          <a:lstStyle/>
          <a:p>
            <a:r>
              <a:rPr lang="en-US"/>
              <a:t>PHY 711  Fall 2022 -- Lecture 6</a:t>
            </a:r>
          </a:p>
        </p:txBody>
      </p:sp>
      <p:sp>
        <p:nvSpPr>
          <p:cNvPr id="4" name="Slide Number Placeholder 3"/>
          <p:cNvSpPr>
            <a:spLocks noGrp="1"/>
          </p:cNvSpPr>
          <p:nvPr>
            <p:ph type="sldNum" sz="quarter" idx="12"/>
          </p:nvPr>
        </p:nvSpPr>
        <p:spPr/>
        <p:txBody>
          <a:bodyPr/>
          <a:lstStyle/>
          <a:p>
            <a:fld id="{CE368B07-CEBF-4C80-90AF-53B34FA04CF3}" type="slidenum">
              <a:rPr lang="en-US" smtClean="0"/>
              <a:t>3</a:t>
            </a:fld>
            <a:endParaRPr lang="en-US"/>
          </a:p>
        </p:txBody>
      </p:sp>
      <p:sp>
        <p:nvSpPr>
          <p:cNvPr id="6" name="Right Arrow 5"/>
          <p:cNvSpPr/>
          <p:nvPr/>
        </p:nvSpPr>
        <p:spPr>
          <a:xfrm>
            <a:off x="76200" y="2590800"/>
            <a:ext cx="381000" cy="838200"/>
          </a:xfrm>
          <a:prstGeom prst="rightArrow">
            <a:avLst/>
          </a:prstGeom>
          <a:solidFill>
            <a:srgbClr val="FF0000">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320B9B1-9FD9-4A44-45FC-FD9FA2313924}"/>
              </a:ext>
            </a:extLst>
          </p:cNvPr>
          <p:cNvPicPr>
            <a:picLocks noChangeAspect="1"/>
          </p:cNvPicPr>
          <p:nvPr/>
        </p:nvPicPr>
        <p:blipFill>
          <a:blip r:embed="rId4"/>
          <a:stretch>
            <a:fillRect/>
          </a:stretch>
        </p:blipFill>
        <p:spPr>
          <a:xfrm>
            <a:off x="202756" y="4000377"/>
            <a:ext cx="8636444" cy="2400423"/>
          </a:xfrm>
          <a:prstGeom prst="rect">
            <a:avLst/>
          </a:prstGeom>
        </p:spPr>
      </p:pic>
      <p:sp>
        <p:nvSpPr>
          <p:cNvPr id="7" name="TextBox 6">
            <a:extLst>
              <a:ext uri="{FF2B5EF4-FFF2-40B4-BE49-F238E27FC236}">
                <a16:creationId xmlns:a16="http://schemas.microsoft.com/office/drawing/2014/main" id="{CB5F00A7-6C79-FC93-48E8-C9438E8A10E6}"/>
              </a:ext>
            </a:extLst>
          </p:cNvPr>
          <p:cNvSpPr txBox="1"/>
          <p:nvPr/>
        </p:nvSpPr>
        <p:spPr>
          <a:xfrm>
            <a:off x="1295400" y="3588969"/>
            <a:ext cx="7315200" cy="461665"/>
          </a:xfrm>
          <a:prstGeom prst="rect">
            <a:avLst/>
          </a:prstGeom>
          <a:noFill/>
        </p:spPr>
        <p:txBody>
          <a:bodyPr wrap="square" rtlCol="0">
            <a:spAutoFit/>
          </a:bodyPr>
          <a:lstStyle/>
          <a:p>
            <a:r>
              <a:rPr lang="en-US" sz="2400" b="1" dirty="0">
                <a:solidFill>
                  <a:srgbClr val="FF0000"/>
                </a:solidFill>
                <a:latin typeface="+mj-lt"/>
              </a:rPr>
              <a:t>Class on Labor Day!!!</a:t>
            </a:r>
          </a:p>
        </p:txBody>
      </p:sp>
      <p:sp>
        <p:nvSpPr>
          <p:cNvPr id="9" name="Arrow: U-Turn 8">
            <a:extLst>
              <a:ext uri="{FF2B5EF4-FFF2-40B4-BE49-F238E27FC236}">
                <a16:creationId xmlns:a16="http://schemas.microsoft.com/office/drawing/2014/main" id="{F3DF2FAC-C19C-47C3-E5A7-240C4892230D}"/>
              </a:ext>
            </a:extLst>
          </p:cNvPr>
          <p:cNvSpPr/>
          <p:nvPr/>
        </p:nvSpPr>
        <p:spPr>
          <a:xfrm rot="16200000">
            <a:off x="463314" y="3032001"/>
            <a:ext cx="521175" cy="1295400"/>
          </a:xfrm>
          <a:prstGeom prst="uturnArrow">
            <a:avLst>
              <a:gd name="adj1" fmla="val 29219"/>
              <a:gd name="adj2" fmla="val 25000"/>
              <a:gd name="adj3" fmla="val 25000"/>
              <a:gd name="adj4" fmla="val 43750"/>
              <a:gd name="adj5" fmla="val 75000"/>
            </a:avLst>
          </a:prstGeom>
          <a:solidFill>
            <a:srgbClr val="FF0000">
              <a:alpha val="2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3995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9/02/2022</a:t>
            </a:r>
            <a:endParaRPr lang="en-US" dirty="0"/>
          </a:p>
        </p:txBody>
      </p:sp>
      <p:sp>
        <p:nvSpPr>
          <p:cNvPr id="3" name="Footer Placeholder 2"/>
          <p:cNvSpPr>
            <a:spLocks noGrp="1"/>
          </p:cNvSpPr>
          <p:nvPr>
            <p:ph type="ftr" sz="quarter" idx="11"/>
          </p:nvPr>
        </p:nvSpPr>
        <p:spPr/>
        <p:txBody>
          <a:bodyPr/>
          <a:lstStyle/>
          <a:p>
            <a:r>
              <a:rPr lang="en-US"/>
              <a:t>PHY 711  Fall 2022 --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a:t>
            </a:fld>
            <a:endParaRPr lang="en-US" dirty="0"/>
          </a:p>
        </p:txBody>
      </p:sp>
      <p:sp>
        <p:nvSpPr>
          <p:cNvPr id="5" name="TextBox 4"/>
          <p:cNvSpPr txBox="1"/>
          <p:nvPr/>
        </p:nvSpPr>
        <p:spPr>
          <a:xfrm>
            <a:off x="228600" y="228600"/>
            <a:ext cx="8077200" cy="1938992"/>
          </a:xfrm>
          <a:prstGeom prst="rect">
            <a:avLst/>
          </a:prstGeom>
          <a:noFill/>
        </p:spPr>
        <p:txBody>
          <a:bodyPr wrap="square" rtlCol="0">
            <a:spAutoFit/>
          </a:bodyPr>
          <a:lstStyle/>
          <a:p>
            <a:r>
              <a:rPr lang="en-US" sz="2400" dirty="0">
                <a:latin typeface="+mj-lt"/>
              </a:rPr>
              <a:t>Physical laws as described in non-inertial coordinate systems</a:t>
            </a:r>
          </a:p>
          <a:p>
            <a:pPr lvl="1"/>
            <a:endParaRPr lang="en-US" sz="2400" dirty="0">
              <a:latin typeface="+mj-lt"/>
            </a:endParaRPr>
          </a:p>
          <a:p>
            <a:pPr marL="800100" lvl="1" indent="-342900">
              <a:buFont typeface="Wingdings" pitchFamily="2" charset="2"/>
              <a:buChar char="Ø"/>
            </a:pPr>
            <a:r>
              <a:rPr lang="en-US" sz="2400" dirty="0"/>
              <a:t>Newton’s </a:t>
            </a:r>
            <a:r>
              <a:rPr lang="en-US" sz="2400" dirty="0">
                <a:latin typeface="+mj-lt"/>
              </a:rPr>
              <a:t>laws are formulated in an inertial frame of reference</a:t>
            </a:r>
          </a:p>
        </p:txBody>
      </p:sp>
      <p:graphicFrame>
        <p:nvGraphicFramePr>
          <p:cNvPr id="6" name="Object 5"/>
          <p:cNvGraphicFramePr>
            <a:graphicFrameLocks noChangeAspect="1"/>
          </p:cNvGraphicFramePr>
          <p:nvPr>
            <p:extLst>
              <p:ext uri="{D42A27DB-BD31-4B8C-83A1-F6EECF244321}">
                <p14:modId xmlns:p14="http://schemas.microsoft.com/office/powerpoint/2010/main" val="3365254041"/>
              </p:ext>
            </p:extLst>
          </p:nvPr>
        </p:nvGraphicFramePr>
        <p:xfrm>
          <a:off x="3005138" y="1828800"/>
          <a:ext cx="628650" cy="503238"/>
        </p:xfrm>
        <a:graphic>
          <a:graphicData uri="http://schemas.openxmlformats.org/presentationml/2006/ole">
            <mc:AlternateContent xmlns:mc="http://schemas.openxmlformats.org/markup-compatibility/2006">
              <mc:Choice xmlns:v="urn:schemas-microsoft-com:vml" Requires="v">
                <p:oleObj name="数式" r:id="rId3" imgW="291960" imgH="241200" progId="Equation.3">
                  <p:embed/>
                </p:oleObj>
              </mc:Choice>
              <mc:Fallback>
                <p:oleObj name="数式" r:id="rId3" imgW="291960" imgH="241200" progId="Equation.3">
                  <p:embed/>
                  <p:pic>
                    <p:nvPicPr>
                      <p:cNvPr id="0" name=""/>
                      <p:cNvPicPr>
                        <a:picLocks noChangeAspect="1" noChangeArrowheads="1"/>
                      </p:cNvPicPr>
                      <p:nvPr/>
                    </p:nvPicPr>
                    <p:blipFill>
                      <a:blip r:embed="rId4"/>
                      <a:srcRect/>
                      <a:stretch>
                        <a:fillRect/>
                      </a:stretch>
                    </p:blipFill>
                    <p:spPr bwMode="auto">
                      <a:xfrm>
                        <a:off x="3005138" y="1828800"/>
                        <a:ext cx="6286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722575965"/>
              </p:ext>
            </p:extLst>
          </p:nvPr>
        </p:nvGraphicFramePr>
        <p:xfrm>
          <a:off x="2970213" y="3200400"/>
          <a:ext cx="1009650" cy="503238"/>
        </p:xfrm>
        <a:graphic>
          <a:graphicData uri="http://schemas.openxmlformats.org/presentationml/2006/ole">
            <mc:AlternateContent xmlns:mc="http://schemas.openxmlformats.org/markup-compatibility/2006">
              <mc:Choice xmlns:v="urn:schemas-microsoft-com:vml" Requires="v">
                <p:oleObj name="数式" r:id="rId5" imgW="469800" imgH="241200" progId="Equation.3">
                  <p:embed/>
                </p:oleObj>
              </mc:Choice>
              <mc:Fallback>
                <p:oleObj name="数式" r:id="rId5" imgW="469800" imgH="241200" progId="Equation.3">
                  <p:embed/>
                  <p:pic>
                    <p:nvPicPr>
                      <p:cNvPr id="0" name=""/>
                      <p:cNvPicPr>
                        <a:picLocks noChangeAspect="1" noChangeArrowheads="1"/>
                      </p:cNvPicPr>
                      <p:nvPr/>
                    </p:nvPicPr>
                    <p:blipFill>
                      <a:blip r:embed="rId6"/>
                      <a:srcRect/>
                      <a:stretch>
                        <a:fillRect/>
                      </a:stretch>
                    </p:blipFill>
                    <p:spPr bwMode="auto">
                      <a:xfrm>
                        <a:off x="2970213" y="3200400"/>
                        <a:ext cx="10096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8"/>
          <p:cNvSpPr txBox="1"/>
          <p:nvPr/>
        </p:nvSpPr>
        <p:spPr>
          <a:xfrm>
            <a:off x="243840" y="2362200"/>
            <a:ext cx="8077200" cy="1200329"/>
          </a:xfrm>
          <a:prstGeom prst="rect">
            <a:avLst/>
          </a:prstGeom>
          <a:noFill/>
        </p:spPr>
        <p:txBody>
          <a:bodyPr wrap="square" rtlCol="0">
            <a:spAutoFit/>
          </a:bodyPr>
          <a:lstStyle/>
          <a:p>
            <a:pPr marL="800100" lvl="1" indent="-342900">
              <a:buFont typeface="Wingdings" pitchFamily="2" charset="2"/>
              <a:buChar char="Ø"/>
            </a:pPr>
            <a:r>
              <a:rPr lang="en-US" sz="2400" dirty="0"/>
              <a:t>For some problems, it is convenient to transform the </a:t>
            </a:r>
            <a:r>
              <a:rPr lang="en-US" sz="2400" dirty="0" err="1"/>
              <a:t>the</a:t>
            </a:r>
            <a:r>
              <a:rPr lang="en-US" sz="2400" dirty="0"/>
              <a:t> equations into a non-inertial coordinate system    </a:t>
            </a:r>
          </a:p>
          <a:p>
            <a:pPr lvl="1"/>
            <a:endParaRPr lang="en-US" sz="2400" dirty="0">
              <a:latin typeface="+mj-lt"/>
            </a:endParaRPr>
          </a:p>
        </p:txBody>
      </p:sp>
      <p:grpSp>
        <p:nvGrpSpPr>
          <p:cNvPr id="23" name="Group 22"/>
          <p:cNvGrpSpPr/>
          <p:nvPr/>
        </p:nvGrpSpPr>
        <p:grpSpPr>
          <a:xfrm>
            <a:off x="838200" y="3644900"/>
            <a:ext cx="1879600" cy="2203450"/>
            <a:chOff x="838200" y="3644900"/>
            <a:chExt cx="1879600" cy="2203450"/>
          </a:xfrm>
        </p:grpSpPr>
        <p:cxnSp>
          <p:nvCxnSpPr>
            <p:cNvPr id="10" name="Straight Arrow Connector 9"/>
            <p:cNvCxnSpPr/>
            <p:nvPr/>
          </p:nvCxnSpPr>
          <p:spPr>
            <a:xfrm flipV="1">
              <a:off x="914400" y="4038600"/>
              <a:ext cx="0" cy="16002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914400" y="5105400"/>
              <a:ext cx="990600" cy="5334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914400" y="5638800"/>
              <a:ext cx="1447800"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0" name="Object 19"/>
            <p:cNvGraphicFramePr>
              <a:graphicFrameLocks noChangeAspect="1"/>
            </p:cNvGraphicFramePr>
            <p:nvPr>
              <p:extLst>
                <p:ext uri="{D42A27DB-BD31-4B8C-83A1-F6EECF244321}">
                  <p14:modId xmlns:p14="http://schemas.microsoft.com/office/powerpoint/2010/main" val="2939883873"/>
                </p:ext>
              </p:extLst>
            </p:nvPr>
          </p:nvGraphicFramePr>
          <p:xfrm>
            <a:off x="2362200" y="5372100"/>
            <a:ext cx="355600" cy="476250"/>
          </p:xfrm>
          <a:graphic>
            <a:graphicData uri="http://schemas.openxmlformats.org/presentationml/2006/ole">
              <mc:AlternateContent xmlns:mc="http://schemas.openxmlformats.org/markup-compatibility/2006">
                <mc:Choice xmlns:v="urn:schemas-microsoft-com:vml" Requires="v">
                  <p:oleObj name="数式" r:id="rId7" imgW="164880" imgH="228600" progId="Equation.3">
                    <p:embed/>
                  </p:oleObj>
                </mc:Choice>
                <mc:Fallback>
                  <p:oleObj name="数式" r:id="rId7" imgW="164880" imgH="228600" progId="Equation.3">
                    <p:embed/>
                    <p:pic>
                      <p:nvPicPr>
                        <p:cNvPr id="0" name=""/>
                        <p:cNvPicPr>
                          <a:picLocks noChangeAspect="1" noChangeArrowheads="1"/>
                        </p:cNvPicPr>
                        <p:nvPr/>
                      </p:nvPicPr>
                      <p:blipFill>
                        <a:blip r:embed="rId8"/>
                        <a:srcRect/>
                        <a:stretch>
                          <a:fillRect/>
                        </a:stretch>
                      </p:blipFill>
                      <p:spPr bwMode="auto">
                        <a:xfrm>
                          <a:off x="2362200" y="5372100"/>
                          <a:ext cx="35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702805351"/>
                </p:ext>
              </p:extLst>
            </p:nvPr>
          </p:nvGraphicFramePr>
          <p:xfrm>
            <a:off x="1905000" y="4781550"/>
            <a:ext cx="355600" cy="476250"/>
          </p:xfrm>
          <a:graphic>
            <a:graphicData uri="http://schemas.openxmlformats.org/presentationml/2006/ole">
              <mc:AlternateContent xmlns:mc="http://schemas.openxmlformats.org/markup-compatibility/2006">
                <mc:Choice xmlns:v="urn:schemas-microsoft-com:vml" Requires="v">
                  <p:oleObj name="数式" r:id="rId9" imgW="164880" imgH="228600" progId="Equation.3">
                    <p:embed/>
                  </p:oleObj>
                </mc:Choice>
                <mc:Fallback>
                  <p:oleObj name="数式" r:id="rId9" imgW="164880" imgH="228600" progId="Equation.3">
                    <p:embed/>
                    <p:pic>
                      <p:nvPicPr>
                        <p:cNvPr id="0" name=""/>
                        <p:cNvPicPr>
                          <a:picLocks noChangeAspect="1" noChangeArrowheads="1"/>
                        </p:cNvPicPr>
                        <p:nvPr/>
                      </p:nvPicPr>
                      <p:blipFill>
                        <a:blip r:embed="rId10"/>
                        <a:srcRect/>
                        <a:stretch>
                          <a:fillRect/>
                        </a:stretch>
                      </p:blipFill>
                      <p:spPr bwMode="auto">
                        <a:xfrm>
                          <a:off x="1905000" y="4781550"/>
                          <a:ext cx="35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3243596461"/>
                </p:ext>
              </p:extLst>
            </p:nvPr>
          </p:nvGraphicFramePr>
          <p:xfrm>
            <a:off x="838200" y="3644900"/>
            <a:ext cx="355600" cy="503238"/>
          </p:xfrm>
          <a:graphic>
            <a:graphicData uri="http://schemas.openxmlformats.org/presentationml/2006/ole">
              <mc:AlternateContent xmlns:mc="http://schemas.openxmlformats.org/markup-compatibility/2006">
                <mc:Choice xmlns:v="urn:schemas-microsoft-com:vml" Requires="v">
                  <p:oleObj name="数式" r:id="rId11" imgW="164880" imgH="241200" progId="Equation.3">
                    <p:embed/>
                  </p:oleObj>
                </mc:Choice>
                <mc:Fallback>
                  <p:oleObj name="数式" r:id="rId11" imgW="164880" imgH="241200" progId="Equation.3">
                    <p:embed/>
                    <p:pic>
                      <p:nvPicPr>
                        <p:cNvPr id="0" name=""/>
                        <p:cNvPicPr>
                          <a:picLocks noChangeAspect="1" noChangeArrowheads="1"/>
                        </p:cNvPicPr>
                        <p:nvPr/>
                      </p:nvPicPr>
                      <p:blipFill>
                        <a:blip r:embed="rId12"/>
                        <a:srcRect/>
                        <a:stretch>
                          <a:fillRect/>
                        </a:stretch>
                      </p:blipFill>
                      <p:spPr bwMode="auto">
                        <a:xfrm>
                          <a:off x="838200" y="3644900"/>
                          <a:ext cx="3556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25" name="Group 24"/>
          <p:cNvGrpSpPr/>
          <p:nvPr/>
        </p:nvGrpSpPr>
        <p:grpSpPr>
          <a:xfrm>
            <a:off x="4953000" y="3663950"/>
            <a:ext cx="1879600" cy="2451100"/>
            <a:chOff x="838200" y="3644900"/>
            <a:chExt cx="1879600" cy="2451100"/>
          </a:xfrm>
        </p:grpSpPr>
        <p:cxnSp>
          <p:nvCxnSpPr>
            <p:cNvPr id="26" name="Straight Arrow Connector 25"/>
            <p:cNvCxnSpPr/>
            <p:nvPr/>
          </p:nvCxnSpPr>
          <p:spPr>
            <a:xfrm flipV="1">
              <a:off x="914400" y="4171950"/>
              <a:ext cx="228600" cy="146685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30" idx="2"/>
            </p:cNvCxnSpPr>
            <p:nvPr/>
          </p:nvCxnSpPr>
          <p:spPr>
            <a:xfrm flipV="1">
              <a:off x="914400" y="5257800"/>
              <a:ext cx="1168400" cy="3810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914400" y="5638800"/>
              <a:ext cx="1447800" cy="36195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9" name="Object 28"/>
            <p:cNvGraphicFramePr>
              <a:graphicFrameLocks noChangeAspect="1"/>
            </p:cNvGraphicFramePr>
            <p:nvPr>
              <p:extLst>
                <p:ext uri="{D42A27DB-BD31-4B8C-83A1-F6EECF244321}">
                  <p14:modId xmlns:p14="http://schemas.microsoft.com/office/powerpoint/2010/main" val="1423390935"/>
                </p:ext>
              </p:extLst>
            </p:nvPr>
          </p:nvGraphicFramePr>
          <p:xfrm>
            <a:off x="2362200" y="5619750"/>
            <a:ext cx="355600" cy="476250"/>
          </p:xfrm>
          <a:graphic>
            <a:graphicData uri="http://schemas.openxmlformats.org/presentationml/2006/ole">
              <mc:AlternateContent xmlns:mc="http://schemas.openxmlformats.org/markup-compatibility/2006">
                <mc:Choice xmlns:v="urn:schemas-microsoft-com:vml" Requires="v">
                  <p:oleObj name="数式" r:id="rId13" imgW="164880" imgH="228600" progId="Equation.3">
                    <p:embed/>
                  </p:oleObj>
                </mc:Choice>
                <mc:Fallback>
                  <p:oleObj name="数式" r:id="rId13" imgW="164880" imgH="228600" progId="Equation.3">
                    <p:embed/>
                    <p:pic>
                      <p:nvPicPr>
                        <p:cNvPr id="0" name=""/>
                        <p:cNvPicPr>
                          <a:picLocks noChangeAspect="1" noChangeArrowheads="1"/>
                        </p:cNvPicPr>
                        <p:nvPr/>
                      </p:nvPicPr>
                      <p:blipFill>
                        <a:blip r:embed="rId14"/>
                        <a:srcRect/>
                        <a:stretch>
                          <a:fillRect/>
                        </a:stretch>
                      </p:blipFill>
                      <p:spPr bwMode="auto">
                        <a:xfrm>
                          <a:off x="2362200" y="5619750"/>
                          <a:ext cx="35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123333357"/>
                </p:ext>
              </p:extLst>
            </p:nvPr>
          </p:nvGraphicFramePr>
          <p:xfrm>
            <a:off x="1905000" y="4781550"/>
            <a:ext cx="355600" cy="476250"/>
          </p:xfrm>
          <a:graphic>
            <a:graphicData uri="http://schemas.openxmlformats.org/presentationml/2006/ole">
              <mc:AlternateContent xmlns:mc="http://schemas.openxmlformats.org/markup-compatibility/2006">
                <mc:Choice xmlns:v="urn:schemas-microsoft-com:vml" Requires="v">
                  <p:oleObj name="数式" r:id="rId15" imgW="164880" imgH="228600" progId="Equation.3">
                    <p:embed/>
                  </p:oleObj>
                </mc:Choice>
                <mc:Fallback>
                  <p:oleObj name="数式" r:id="rId15" imgW="164880" imgH="228600" progId="Equation.3">
                    <p:embed/>
                    <p:pic>
                      <p:nvPicPr>
                        <p:cNvPr id="0" name=""/>
                        <p:cNvPicPr>
                          <a:picLocks noChangeAspect="1" noChangeArrowheads="1"/>
                        </p:cNvPicPr>
                        <p:nvPr/>
                      </p:nvPicPr>
                      <p:blipFill>
                        <a:blip r:embed="rId16"/>
                        <a:srcRect/>
                        <a:stretch>
                          <a:fillRect/>
                        </a:stretch>
                      </p:blipFill>
                      <p:spPr bwMode="auto">
                        <a:xfrm>
                          <a:off x="1905000" y="4781550"/>
                          <a:ext cx="35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3226179381"/>
                </p:ext>
              </p:extLst>
            </p:nvPr>
          </p:nvGraphicFramePr>
          <p:xfrm>
            <a:off x="838200" y="3644900"/>
            <a:ext cx="355600" cy="503238"/>
          </p:xfrm>
          <a:graphic>
            <a:graphicData uri="http://schemas.openxmlformats.org/presentationml/2006/ole">
              <mc:AlternateContent xmlns:mc="http://schemas.openxmlformats.org/markup-compatibility/2006">
                <mc:Choice xmlns:v="urn:schemas-microsoft-com:vml" Requires="v">
                  <p:oleObj name="数式" r:id="rId17" imgW="164880" imgH="241200" progId="Equation.3">
                    <p:embed/>
                  </p:oleObj>
                </mc:Choice>
                <mc:Fallback>
                  <p:oleObj name="数式" r:id="rId17" imgW="164880" imgH="241200" progId="Equation.3">
                    <p:embed/>
                    <p:pic>
                      <p:nvPicPr>
                        <p:cNvPr id="0" name=""/>
                        <p:cNvPicPr>
                          <a:picLocks noChangeAspect="1" noChangeArrowheads="1"/>
                        </p:cNvPicPr>
                        <p:nvPr/>
                      </p:nvPicPr>
                      <p:blipFill>
                        <a:blip r:embed="rId18"/>
                        <a:srcRect/>
                        <a:stretch>
                          <a:fillRect/>
                        </a:stretch>
                      </p:blipFill>
                      <p:spPr bwMode="auto">
                        <a:xfrm>
                          <a:off x="838200" y="3644900"/>
                          <a:ext cx="3556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8" name="TextBox 7">
            <a:extLst>
              <a:ext uri="{FF2B5EF4-FFF2-40B4-BE49-F238E27FC236}">
                <a16:creationId xmlns:a16="http://schemas.microsoft.com/office/drawing/2014/main" id="{7480F04E-53FC-42B9-9699-3E69C2C9045E}"/>
              </a:ext>
            </a:extLst>
          </p:cNvPr>
          <p:cNvSpPr txBox="1"/>
          <p:nvPr/>
        </p:nvSpPr>
        <p:spPr>
          <a:xfrm>
            <a:off x="6535739" y="3161169"/>
            <a:ext cx="2590796" cy="2677656"/>
          </a:xfrm>
          <a:prstGeom prst="rect">
            <a:avLst/>
          </a:prstGeom>
          <a:noFill/>
        </p:spPr>
        <p:txBody>
          <a:bodyPr wrap="square" rtlCol="0">
            <a:spAutoFit/>
          </a:bodyPr>
          <a:lstStyle/>
          <a:p>
            <a:r>
              <a:rPr lang="en-US" sz="2400" dirty="0">
                <a:solidFill>
                  <a:srgbClr val="FF0000"/>
                </a:solidFill>
                <a:latin typeface="+mj-lt"/>
              </a:rPr>
              <a:t>Note that in addition to rotation, linear acceleration can also contribute to non-inertial effects.</a:t>
            </a:r>
          </a:p>
        </p:txBody>
      </p:sp>
    </p:spTree>
    <p:extLst>
      <p:ext uri="{BB962C8B-B14F-4D97-AF65-F5344CB8AC3E}">
        <p14:creationId xmlns:p14="http://schemas.microsoft.com/office/powerpoint/2010/main" val="334402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9/02/2022</a:t>
            </a:r>
            <a:endParaRPr lang="en-US" dirty="0"/>
          </a:p>
        </p:txBody>
      </p:sp>
      <p:sp>
        <p:nvSpPr>
          <p:cNvPr id="3" name="Footer Placeholder 2"/>
          <p:cNvSpPr>
            <a:spLocks noGrp="1"/>
          </p:cNvSpPr>
          <p:nvPr>
            <p:ph type="ftr" sz="quarter" idx="11"/>
          </p:nvPr>
        </p:nvSpPr>
        <p:spPr/>
        <p:txBody>
          <a:bodyPr/>
          <a:lstStyle/>
          <a:p>
            <a:r>
              <a:rPr lang="en-US"/>
              <a:t>PHY 711  Fall 2022 --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dirty="0"/>
          </a:p>
        </p:txBody>
      </p:sp>
      <p:sp>
        <p:nvSpPr>
          <p:cNvPr id="5" name="TextBox 4"/>
          <p:cNvSpPr txBox="1"/>
          <p:nvPr/>
        </p:nvSpPr>
        <p:spPr>
          <a:xfrm>
            <a:off x="202096" y="136525"/>
            <a:ext cx="7696200" cy="830997"/>
          </a:xfrm>
          <a:prstGeom prst="rect">
            <a:avLst/>
          </a:prstGeom>
          <a:noFill/>
        </p:spPr>
        <p:txBody>
          <a:bodyPr wrap="square" rtlCol="0">
            <a:spAutoFit/>
          </a:bodyPr>
          <a:lstStyle/>
          <a:p>
            <a:r>
              <a:rPr lang="en-US" sz="2400" dirty="0">
                <a:latin typeface="+mj-lt"/>
              </a:rPr>
              <a:t>Comparison of analysis in “inertial frame” versus “non-inertial frame”</a:t>
            </a:r>
          </a:p>
        </p:txBody>
      </p:sp>
      <p:graphicFrame>
        <p:nvGraphicFramePr>
          <p:cNvPr id="6" name="Object 5"/>
          <p:cNvGraphicFramePr>
            <a:graphicFrameLocks noChangeAspect="1"/>
          </p:cNvGraphicFramePr>
          <p:nvPr>
            <p:extLst>
              <p:ext uri="{D42A27DB-BD31-4B8C-83A1-F6EECF244321}">
                <p14:modId xmlns:p14="http://schemas.microsoft.com/office/powerpoint/2010/main" val="3024182303"/>
              </p:ext>
            </p:extLst>
          </p:nvPr>
        </p:nvGraphicFramePr>
        <p:xfrm>
          <a:off x="68263" y="1017218"/>
          <a:ext cx="8999537" cy="4926013"/>
        </p:xfrm>
        <a:graphic>
          <a:graphicData uri="http://schemas.openxmlformats.org/presentationml/2006/ole">
            <mc:AlternateContent xmlns:mc="http://schemas.openxmlformats.org/markup-compatibility/2006">
              <mc:Choice xmlns:v="urn:schemas-microsoft-com:vml" Requires="v">
                <p:oleObj name="Equation" r:id="rId3" imgW="4178160" imgH="2361960" progId="Equation.DSMT4">
                  <p:embed/>
                </p:oleObj>
              </mc:Choice>
              <mc:Fallback>
                <p:oleObj name="Equation" r:id="rId3" imgW="4178160" imgH="2361960" progId="Equation.DSMT4">
                  <p:embed/>
                  <p:pic>
                    <p:nvPicPr>
                      <p:cNvPr id="0" name=""/>
                      <p:cNvPicPr>
                        <a:picLocks noChangeAspect="1" noChangeArrowheads="1"/>
                      </p:cNvPicPr>
                      <p:nvPr/>
                    </p:nvPicPr>
                    <p:blipFill>
                      <a:blip r:embed="rId4"/>
                      <a:srcRect/>
                      <a:stretch>
                        <a:fillRect/>
                      </a:stretch>
                    </p:blipFill>
                    <p:spPr bwMode="auto">
                      <a:xfrm>
                        <a:off x="68263" y="1017218"/>
                        <a:ext cx="8999537" cy="492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a:extLst>
              <a:ext uri="{FF2B5EF4-FFF2-40B4-BE49-F238E27FC236}">
                <a16:creationId xmlns:a16="http://schemas.microsoft.com/office/drawing/2014/main" id="{8C2B3AF5-B631-4B87-AD2D-9423F188361B}"/>
              </a:ext>
            </a:extLst>
          </p:cNvPr>
          <p:cNvSpPr txBox="1"/>
          <p:nvPr/>
        </p:nvSpPr>
        <p:spPr>
          <a:xfrm>
            <a:off x="3962400" y="3886200"/>
            <a:ext cx="4499769" cy="1200329"/>
          </a:xfrm>
          <a:prstGeom prst="rect">
            <a:avLst/>
          </a:prstGeom>
          <a:noFill/>
        </p:spPr>
        <p:txBody>
          <a:bodyPr wrap="square" rtlCol="0">
            <a:spAutoFit/>
          </a:bodyPr>
          <a:lstStyle/>
          <a:p>
            <a:r>
              <a:rPr lang="en-US" sz="2400" b="1" dirty="0">
                <a:solidFill>
                  <a:srgbClr val="FF0000"/>
                </a:solidFill>
                <a:latin typeface="+mj-lt"/>
              </a:rPr>
              <a:t>This represents the time rate of change of V measured within the e frame.</a:t>
            </a:r>
          </a:p>
        </p:txBody>
      </p:sp>
    </p:spTree>
    <p:extLst>
      <p:ext uri="{BB962C8B-B14F-4D97-AF65-F5344CB8AC3E}">
        <p14:creationId xmlns:p14="http://schemas.microsoft.com/office/powerpoint/2010/main" val="964342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484E51-25F7-B867-87BB-3C9F279B86D3}"/>
              </a:ext>
            </a:extLst>
          </p:cNvPr>
          <p:cNvSpPr>
            <a:spLocks noGrp="1"/>
          </p:cNvSpPr>
          <p:nvPr>
            <p:ph type="dt" sz="half" idx="10"/>
          </p:nvPr>
        </p:nvSpPr>
        <p:spPr/>
        <p:txBody>
          <a:bodyPr/>
          <a:lstStyle/>
          <a:p>
            <a:r>
              <a:rPr lang="en-US"/>
              <a:t>9/02/2022</a:t>
            </a:r>
          </a:p>
        </p:txBody>
      </p:sp>
      <p:sp>
        <p:nvSpPr>
          <p:cNvPr id="3" name="Footer Placeholder 2">
            <a:extLst>
              <a:ext uri="{FF2B5EF4-FFF2-40B4-BE49-F238E27FC236}">
                <a16:creationId xmlns:a16="http://schemas.microsoft.com/office/drawing/2014/main" id="{A7174EEA-6C63-F04A-505F-717910B5958F}"/>
              </a:ext>
            </a:extLst>
          </p:cNvPr>
          <p:cNvSpPr>
            <a:spLocks noGrp="1"/>
          </p:cNvSpPr>
          <p:nvPr>
            <p:ph type="ftr" sz="quarter" idx="11"/>
          </p:nvPr>
        </p:nvSpPr>
        <p:spPr/>
        <p:txBody>
          <a:bodyPr/>
          <a:lstStyle/>
          <a:p>
            <a:r>
              <a:rPr lang="en-US"/>
              <a:t>PHY 711  Fall 2022 -- Lecture 6</a:t>
            </a:r>
          </a:p>
        </p:txBody>
      </p:sp>
      <p:sp>
        <p:nvSpPr>
          <p:cNvPr id="4" name="Slide Number Placeholder 3">
            <a:extLst>
              <a:ext uri="{FF2B5EF4-FFF2-40B4-BE49-F238E27FC236}">
                <a16:creationId xmlns:a16="http://schemas.microsoft.com/office/drawing/2014/main" id="{0B9C97D5-87DC-2962-E53F-8D55F9630E0F}"/>
              </a:ext>
            </a:extLst>
          </p:cNvPr>
          <p:cNvSpPr>
            <a:spLocks noGrp="1"/>
          </p:cNvSpPr>
          <p:nvPr>
            <p:ph type="sldNum" sz="quarter" idx="12"/>
          </p:nvPr>
        </p:nvSpPr>
        <p:spPr/>
        <p:txBody>
          <a:bodyPr/>
          <a:lstStyle/>
          <a:p>
            <a:fld id="{CE368B07-CEBF-4C80-90AF-53B34FA04CF3}" type="slidenum">
              <a:rPr lang="en-US" smtClean="0"/>
              <a:t>6</a:t>
            </a:fld>
            <a:endParaRPr lang="en-US"/>
          </a:p>
        </p:txBody>
      </p:sp>
      <p:cxnSp>
        <p:nvCxnSpPr>
          <p:cNvPr id="6" name="Straight Arrow Connector 5">
            <a:extLst>
              <a:ext uri="{FF2B5EF4-FFF2-40B4-BE49-F238E27FC236}">
                <a16:creationId xmlns:a16="http://schemas.microsoft.com/office/drawing/2014/main" id="{5FD17805-F0EF-08C0-C03D-1A32B7144136}"/>
              </a:ext>
            </a:extLst>
          </p:cNvPr>
          <p:cNvCxnSpPr/>
          <p:nvPr/>
        </p:nvCxnSpPr>
        <p:spPr>
          <a:xfrm flipV="1">
            <a:off x="2133600" y="1447800"/>
            <a:ext cx="0" cy="91440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F9B0D0A9-8EB0-2379-8430-44241F00759B}"/>
              </a:ext>
            </a:extLst>
          </p:cNvPr>
          <p:cNvCxnSpPr>
            <a:cxnSpLocks/>
          </p:cNvCxnSpPr>
          <p:nvPr/>
        </p:nvCxnSpPr>
        <p:spPr>
          <a:xfrm flipH="1">
            <a:off x="1828800" y="2362201"/>
            <a:ext cx="304799" cy="533399"/>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AD740B0-AFD3-B38F-33DE-A94B34E78E69}"/>
              </a:ext>
            </a:extLst>
          </p:cNvPr>
          <p:cNvCxnSpPr>
            <a:cxnSpLocks/>
          </p:cNvCxnSpPr>
          <p:nvPr/>
        </p:nvCxnSpPr>
        <p:spPr>
          <a:xfrm>
            <a:off x="2133600" y="2362200"/>
            <a:ext cx="990600"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Freeform: Shape 11">
            <a:extLst>
              <a:ext uri="{FF2B5EF4-FFF2-40B4-BE49-F238E27FC236}">
                <a16:creationId xmlns:a16="http://schemas.microsoft.com/office/drawing/2014/main" id="{65944EE1-2CFC-86C0-1E2C-5EB7B1599D5E}"/>
              </a:ext>
            </a:extLst>
          </p:cNvPr>
          <p:cNvSpPr/>
          <p:nvPr/>
        </p:nvSpPr>
        <p:spPr>
          <a:xfrm rot="2851686">
            <a:off x="3130994" y="1298769"/>
            <a:ext cx="558140" cy="761335"/>
          </a:xfrm>
          <a:custGeom>
            <a:avLst/>
            <a:gdLst>
              <a:gd name="connsiteX0" fmla="*/ 0 w 558140"/>
              <a:gd name="connsiteY0" fmla="*/ 761335 h 761335"/>
              <a:gd name="connsiteX1" fmla="*/ 71252 w 558140"/>
              <a:gd name="connsiteY1" fmla="*/ 666332 h 761335"/>
              <a:gd name="connsiteX2" fmla="*/ 142504 w 558140"/>
              <a:gd name="connsiteY2" fmla="*/ 595080 h 761335"/>
              <a:gd name="connsiteX3" fmla="*/ 166254 w 558140"/>
              <a:gd name="connsiteY3" fmla="*/ 523828 h 761335"/>
              <a:gd name="connsiteX4" fmla="*/ 178130 w 558140"/>
              <a:gd name="connsiteY4" fmla="*/ 488202 h 761335"/>
              <a:gd name="connsiteX5" fmla="*/ 130629 w 558140"/>
              <a:gd name="connsiteY5" fmla="*/ 381324 h 761335"/>
              <a:gd name="connsiteX6" fmla="*/ 106878 w 558140"/>
              <a:gd name="connsiteY6" fmla="*/ 262571 h 761335"/>
              <a:gd name="connsiteX7" fmla="*/ 118753 w 558140"/>
              <a:gd name="connsiteY7" fmla="*/ 191319 h 761335"/>
              <a:gd name="connsiteX8" fmla="*/ 178130 w 558140"/>
              <a:gd name="connsiteY8" fmla="*/ 131943 h 761335"/>
              <a:gd name="connsiteX9" fmla="*/ 225631 w 558140"/>
              <a:gd name="connsiteY9" fmla="*/ 96317 h 761335"/>
              <a:gd name="connsiteX10" fmla="*/ 261257 w 558140"/>
              <a:gd name="connsiteY10" fmla="*/ 84441 h 761335"/>
              <a:gd name="connsiteX11" fmla="*/ 332509 w 558140"/>
              <a:gd name="connsiteY11" fmla="*/ 36940 h 761335"/>
              <a:gd name="connsiteX12" fmla="*/ 415636 w 558140"/>
              <a:gd name="connsiteY12" fmla="*/ 13189 h 761335"/>
              <a:gd name="connsiteX13" fmla="*/ 451262 w 558140"/>
              <a:gd name="connsiteY13" fmla="*/ 1314 h 761335"/>
              <a:gd name="connsiteX14" fmla="*/ 558140 w 558140"/>
              <a:gd name="connsiteY14" fmla="*/ 1314 h 761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8140" h="761335">
                <a:moveTo>
                  <a:pt x="0" y="761335"/>
                </a:moveTo>
                <a:cubicBezTo>
                  <a:pt x="142884" y="675605"/>
                  <a:pt x="-3039" y="783076"/>
                  <a:pt x="71252" y="666332"/>
                </a:cubicBezTo>
                <a:cubicBezTo>
                  <a:pt x="89285" y="637995"/>
                  <a:pt x="142504" y="595080"/>
                  <a:pt x="142504" y="595080"/>
                </a:cubicBezTo>
                <a:lnTo>
                  <a:pt x="166254" y="523828"/>
                </a:lnTo>
                <a:lnTo>
                  <a:pt x="178130" y="488202"/>
                </a:lnTo>
                <a:cubicBezTo>
                  <a:pt x="149698" y="445555"/>
                  <a:pt x="142743" y="441892"/>
                  <a:pt x="130629" y="381324"/>
                </a:cubicBezTo>
                <a:lnTo>
                  <a:pt x="106878" y="262571"/>
                </a:lnTo>
                <a:cubicBezTo>
                  <a:pt x="110836" y="238820"/>
                  <a:pt x="111139" y="214162"/>
                  <a:pt x="118753" y="191319"/>
                </a:cubicBezTo>
                <a:cubicBezTo>
                  <a:pt x="130629" y="155692"/>
                  <a:pt x="150421" y="151735"/>
                  <a:pt x="178130" y="131943"/>
                </a:cubicBezTo>
                <a:cubicBezTo>
                  <a:pt x="194236" y="120439"/>
                  <a:pt x="208447" y="106137"/>
                  <a:pt x="225631" y="96317"/>
                </a:cubicBezTo>
                <a:cubicBezTo>
                  <a:pt x="236499" y="90106"/>
                  <a:pt x="250315" y="90520"/>
                  <a:pt x="261257" y="84441"/>
                </a:cubicBezTo>
                <a:cubicBezTo>
                  <a:pt x="286210" y="70578"/>
                  <a:pt x="305429" y="45966"/>
                  <a:pt x="332509" y="36940"/>
                </a:cubicBezTo>
                <a:cubicBezTo>
                  <a:pt x="417928" y="8468"/>
                  <a:pt x="311257" y="43012"/>
                  <a:pt x="415636" y="13189"/>
                </a:cubicBezTo>
                <a:cubicBezTo>
                  <a:pt x="427672" y="9750"/>
                  <a:pt x="438788" y="2354"/>
                  <a:pt x="451262" y="1314"/>
                </a:cubicBezTo>
                <a:cubicBezTo>
                  <a:pt x="486765" y="-1644"/>
                  <a:pt x="522514" y="1314"/>
                  <a:pt x="558140" y="1314"/>
                </a:cubicBezTo>
              </a:path>
            </a:pathLst>
          </a:custGeom>
          <a:noFill/>
          <a:ln w="666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72EE80D-0C3E-33B7-45EB-1BC5E54675CE}"/>
              </a:ext>
            </a:extLst>
          </p:cNvPr>
          <p:cNvSpPr txBox="1"/>
          <p:nvPr/>
        </p:nvSpPr>
        <p:spPr>
          <a:xfrm>
            <a:off x="1524000" y="2779068"/>
            <a:ext cx="457200" cy="461665"/>
          </a:xfrm>
          <a:prstGeom prst="rect">
            <a:avLst/>
          </a:prstGeom>
          <a:noFill/>
        </p:spPr>
        <p:txBody>
          <a:bodyPr wrap="square" rtlCol="0">
            <a:spAutoFit/>
          </a:bodyPr>
          <a:lstStyle/>
          <a:p>
            <a:r>
              <a:rPr lang="en-US" sz="2400" b="1" dirty="0">
                <a:latin typeface="+mj-lt"/>
              </a:rPr>
              <a:t>x</a:t>
            </a:r>
          </a:p>
        </p:txBody>
      </p:sp>
      <p:sp>
        <p:nvSpPr>
          <p:cNvPr id="14" name="TextBox 13">
            <a:extLst>
              <a:ext uri="{FF2B5EF4-FFF2-40B4-BE49-F238E27FC236}">
                <a16:creationId xmlns:a16="http://schemas.microsoft.com/office/drawing/2014/main" id="{2AD79F2C-0BFF-7A87-4E9B-3E6930055E87}"/>
              </a:ext>
            </a:extLst>
          </p:cNvPr>
          <p:cNvSpPr txBox="1"/>
          <p:nvPr/>
        </p:nvSpPr>
        <p:spPr>
          <a:xfrm>
            <a:off x="1904999" y="911425"/>
            <a:ext cx="457200" cy="461665"/>
          </a:xfrm>
          <a:prstGeom prst="rect">
            <a:avLst/>
          </a:prstGeom>
          <a:noFill/>
        </p:spPr>
        <p:txBody>
          <a:bodyPr wrap="square" rtlCol="0">
            <a:spAutoFit/>
          </a:bodyPr>
          <a:lstStyle/>
          <a:p>
            <a:r>
              <a:rPr lang="en-US" sz="2400" b="1" dirty="0">
                <a:latin typeface="+mj-lt"/>
              </a:rPr>
              <a:t>z</a:t>
            </a:r>
          </a:p>
        </p:txBody>
      </p:sp>
      <p:sp>
        <p:nvSpPr>
          <p:cNvPr id="15" name="TextBox 14">
            <a:extLst>
              <a:ext uri="{FF2B5EF4-FFF2-40B4-BE49-F238E27FC236}">
                <a16:creationId xmlns:a16="http://schemas.microsoft.com/office/drawing/2014/main" id="{48C6387C-21CF-CF35-AAA9-87D8883FA372}"/>
              </a:ext>
            </a:extLst>
          </p:cNvPr>
          <p:cNvSpPr txBox="1"/>
          <p:nvPr/>
        </p:nvSpPr>
        <p:spPr>
          <a:xfrm>
            <a:off x="3124200" y="2055167"/>
            <a:ext cx="457200" cy="461665"/>
          </a:xfrm>
          <a:prstGeom prst="rect">
            <a:avLst/>
          </a:prstGeom>
          <a:noFill/>
        </p:spPr>
        <p:txBody>
          <a:bodyPr wrap="square" rtlCol="0">
            <a:spAutoFit/>
          </a:bodyPr>
          <a:lstStyle/>
          <a:p>
            <a:r>
              <a:rPr lang="en-US" sz="2400" b="1" dirty="0">
                <a:latin typeface="+mj-lt"/>
              </a:rPr>
              <a:t>y</a:t>
            </a:r>
          </a:p>
        </p:txBody>
      </p:sp>
      <p:cxnSp>
        <p:nvCxnSpPr>
          <p:cNvPr id="16" name="Straight Arrow Connector 15">
            <a:extLst>
              <a:ext uri="{FF2B5EF4-FFF2-40B4-BE49-F238E27FC236}">
                <a16:creationId xmlns:a16="http://schemas.microsoft.com/office/drawing/2014/main" id="{7A5B196F-99DB-1A2E-3925-CA87398CB19B}"/>
              </a:ext>
            </a:extLst>
          </p:cNvPr>
          <p:cNvCxnSpPr>
            <a:cxnSpLocks/>
            <a:endCxn id="12" idx="0"/>
          </p:cNvCxnSpPr>
          <p:nvPr/>
        </p:nvCxnSpPr>
        <p:spPr>
          <a:xfrm flipV="1">
            <a:off x="2141678" y="1730630"/>
            <a:ext cx="799166" cy="593020"/>
          </a:xfrm>
          <a:prstGeom prst="straightConnector1">
            <a:avLst/>
          </a:prstGeom>
          <a:ln w="508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AA6086A-51CC-B850-28E3-325367468F81}"/>
              </a:ext>
            </a:extLst>
          </p:cNvPr>
          <p:cNvCxnSpPr>
            <a:cxnSpLocks/>
            <a:endCxn id="12" idx="14"/>
          </p:cNvCxnSpPr>
          <p:nvPr/>
        </p:nvCxnSpPr>
        <p:spPr>
          <a:xfrm flipV="1">
            <a:off x="2133599" y="1629131"/>
            <a:ext cx="1744715" cy="733069"/>
          </a:xfrm>
          <a:prstGeom prst="straightConnector1">
            <a:avLst/>
          </a:prstGeom>
          <a:ln w="508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6EEECC1-FEF0-66CD-21B5-0E99DE674A72}"/>
              </a:ext>
            </a:extLst>
          </p:cNvPr>
          <p:cNvSpPr txBox="1"/>
          <p:nvPr/>
        </p:nvSpPr>
        <p:spPr>
          <a:xfrm>
            <a:off x="2129564" y="1385497"/>
            <a:ext cx="807241" cy="461665"/>
          </a:xfrm>
          <a:prstGeom prst="rect">
            <a:avLst/>
          </a:prstGeom>
          <a:noFill/>
        </p:spPr>
        <p:txBody>
          <a:bodyPr wrap="square" rtlCol="0">
            <a:spAutoFit/>
          </a:bodyPr>
          <a:lstStyle/>
          <a:p>
            <a:r>
              <a:rPr lang="en-US" sz="2400" b="1" i="1" dirty="0">
                <a:solidFill>
                  <a:srgbClr val="00B0F0"/>
                </a:solidFill>
                <a:latin typeface="+mj-lt"/>
              </a:rPr>
              <a:t>V(t</a:t>
            </a:r>
            <a:r>
              <a:rPr lang="en-US" sz="2400" b="1" i="1" baseline="-25000" dirty="0">
                <a:solidFill>
                  <a:srgbClr val="00B0F0"/>
                </a:solidFill>
                <a:latin typeface="+mj-lt"/>
              </a:rPr>
              <a:t>1</a:t>
            </a:r>
            <a:r>
              <a:rPr lang="en-US" sz="2400" b="1" i="1" dirty="0">
                <a:solidFill>
                  <a:srgbClr val="00B0F0"/>
                </a:solidFill>
                <a:latin typeface="+mj-lt"/>
              </a:rPr>
              <a:t>)</a:t>
            </a:r>
          </a:p>
        </p:txBody>
      </p:sp>
      <p:sp>
        <p:nvSpPr>
          <p:cNvPr id="25" name="TextBox 24">
            <a:extLst>
              <a:ext uri="{FF2B5EF4-FFF2-40B4-BE49-F238E27FC236}">
                <a16:creationId xmlns:a16="http://schemas.microsoft.com/office/drawing/2014/main" id="{C4DFA78E-2706-5AE0-7105-2EFA7C942C40}"/>
              </a:ext>
            </a:extLst>
          </p:cNvPr>
          <p:cNvSpPr txBox="1"/>
          <p:nvPr/>
        </p:nvSpPr>
        <p:spPr>
          <a:xfrm>
            <a:off x="3459959" y="1752600"/>
            <a:ext cx="807241" cy="461665"/>
          </a:xfrm>
          <a:prstGeom prst="rect">
            <a:avLst/>
          </a:prstGeom>
          <a:noFill/>
        </p:spPr>
        <p:txBody>
          <a:bodyPr wrap="square" rtlCol="0">
            <a:spAutoFit/>
          </a:bodyPr>
          <a:lstStyle/>
          <a:p>
            <a:r>
              <a:rPr lang="en-US" sz="2400" b="1" i="1" dirty="0">
                <a:solidFill>
                  <a:srgbClr val="00B0F0"/>
                </a:solidFill>
                <a:latin typeface="+mj-lt"/>
              </a:rPr>
              <a:t>V(t</a:t>
            </a:r>
            <a:r>
              <a:rPr lang="en-US" sz="2400" b="1" i="1" baseline="-25000" dirty="0">
                <a:solidFill>
                  <a:srgbClr val="00B0F0"/>
                </a:solidFill>
                <a:latin typeface="+mj-lt"/>
              </a:rPr>
              <a:t>2</a:t>
            </a:r>
            <a:r>
              <a:rPr lang="en-US" sz="2400" b="1" i="1" dirty="0">
                <a:solidFill>
                  <a:srgbClr val="00B0F0"/>
                </a:solidFill>
                <a:latin typeface="+mj-lt"/>
              </a:rPr>
              <a:t>)</a:t>
            </a:r>
          </a:p>
        </p:txBody>
      </p:sp>
      <p:sp>
        <p:nvSpPr>
          <p:cNvPr id="26" name="TextBox 25">
            <a:extLst>
              <a:ext uri="{FF2B5EF4-FFF2-40B4-BE49-F238E27FC236}">
                <a16:creationId xmlns:a16="http://schemas.microsoft.com/office/drawing/2014/main" id="{27426CB8-CCC8-4FA7-F889-21F5D32330F7}"/>
              </a:ext>
            </a:extLst>
          </p:cNvPr>
          <p:cNvSpPr txBox="1"/>
          <p:nvPr/>
        </p:nvSpPr>
        <p:spPr>
          <a:xfrm>
            <a:off x="1088405" y="359094"/>
            <a:ext cx="3712195" cy="461665"/>
          </a:xfrm>
          <a:prstGeom prst="rect">
            <a:avLst/>
          </a:prstGeom>
          <a:noFill/>
        </p:spPr>
        <p:txBody>
          <a:bodyPr wrap="square" rtlCol="0">
            <a:spAutoFit/>
          </a:bodyPr>
          <a:lstStyle/>
          <a:p>
            <a:r>
              <a:rPr lang="en-US" sz="2400" b="1" dirty="0">
                <a:latin typeface="+mj-lt"/>
              </a:rPr>
              <a:t>e</a:t>
            </a:r>
            <a:r>
              <a:rPr lang="en-US" sz="2400" b="1" baseline="30000" dirty="0">
                <a:latin typeface="+mj-lt"/>
              </a:rPr>
              <a:t>0  </a:t>
            </a:r>
            <a:r>
              <a:rPr lang="en-US" sz="2400" b="1" dirty="0">
                <a:latin typeface="+mj-lt"/>
              </a:rPr>
              <a:t> example </a:t>
            </a:r>
          </a:p>
        </p:txBody>
      </p:sp>
      <p:graphicFrame>
        <p:nvGraphicFramePr>
          <p:cNvPr id="27" name="Object 26">
            <a:extLst>
              <a:ext uri="{FF2B5EF4-FFF2-40B4-BE49-F238E27FC236}">
                <a16:creationId xmlns:a16="http://schemas.microsoft.com/office/drawing/2014/main" id="{45EB5809-B748-F825-2E8F-61217A93BF5A}"/>
              </a:ext>
            </a:extLst>
          </p:cNvPr>
          <p:cNvGraphicFramePr>
            <a:graphicFrameLocks noChangeAspect="1"/>
          </p:cNvGraphicFramePr>
          <p:nvPr>
            <p:extLst>
              <p:ext uri="{D42A27DB-BD31-4B8C-83A1-F6EECF244321}">
                <p14:modId xmlns:p14="http://schemas.microsoft.com/office/powerpoint/2010/main" val="1153725825"/>
              </p:ext>
            </p:extLst>
          </p:nvPr>
        </p:nvGraphicFramePr>
        <p:xfrm>
          <a:off x="1152525" y="3492500"/>
          <a:ext cx="4859338" cy="860425"/>
        </p:xfrm>
        <a:graphic>
          <a:graphicData uri="http://schemas.openxmlformats.org/presentationml/2006/ole">
            <mc:AlternateContent xmlns:mc="http://schemas.openxmlformats.org/markup-compatibility/2006">
              <mc:Choice xmlns:v="urn:schemas-microsoft-com:vml" Requires="v">
                <p:oleObj name="Equation" r:id="rId2" imgW="2438280" imgH="431640" progId="Equation.DSMT4">
                  <p:embed/>
                </p:oleObj>
              </mc:Choice>
              <mc:Fallback>
                <p:oleObj name="Equation" r:id="rId2" imgW="2438280" imgH="431640" progId="Equation.DSMT4">
                  <p:embed/>
                  <p:pic>
                    <p:nvPicPr>
                      <p:cNvPr id="0" name=""/>
                      <p:cNvPicPr/>
                      <p:nvPr/>
                    </p:nvPicPr>
                    <p:blipFill>
                      <a:blip r:embed="rId3"/>
                      <a:stretch>
                        <a:fillRect/>
                      </a:stretch>
                    </p:blipFill>
                    <p:spPr>
                      <a:xfrm>
                        <a:off x="1152525" y="3492500"/>
                        <a:ext cx="4859338" cy="860425"/>
                      </a:xfrm>
                      <a:prstGeom prst="rect">
                        <a:avLst/>
                      </a:prstGeom>
                    </p:spPr>
                  </p:pic>
                </p:oleObj>
              </mc:Fallback>
            </mc:AlternateContent>
          </a:graphicData>
        </a:graphic>
      </p:graphicFrame>
      <p:sp>
        <p:nvSpPr>
          <p:cNvPr id="28" name="TextBox 27">
            <a:extLst>
              <a:ext uri="{FF2B5EF4-FFF2-40B4-BE49-F238E27FC236}">
                <a16:creationId xmlns:a16="http://schemas.microsoft.com/office/drawing/2014/main" id="{43203EE1-1CCD-743A-57FC-BD353D2D2A67}"/>
              </a:ext>
            </a:extLst>
          </p:cNvPr>
          <p:cNvSpPr txBox="1"/>
          <p:nvPr/>
        </p:nvSpPr>
        <p:spPr>
          <a:xfrm>
            <a:off x="1066800" y="5024735"/>
            <a:ext cx="7620000" cy="830997"/>
          </a:xfrm>
          <a:prstGeom prst="rect">
            <a:avLst/>
          </a:prstGeom>
          <a:noFill/>
        </p:spPr>
        <p:txBody>
          <a:bodyPr wrap="square" rtlCol="0">
            <a:spAutoFit/>
          </a:bodyPr>
          <a:lstStyle/>
          <a:p>
            <a:r>
              <a:rPr lang="en-US" sz="2400" b="1" dirty="0">
                <a:latin typeface="+mj-lt"/>
              </a:rPr>
              <a:t>e</a:t>
            </a:r>
            <a:r>
              <a:rPr lang="en-US" sz="2400" b="1" baseline="30000" dirty="0">
                <a:latin typeface="+mj-lt"/>
              </a:rPr>
              <a:t>  </a:t>
            </a:r>
            <a:r>
              <a:rPr lang="en-US" sz="2400" b="1" dirty="0">
                <a:latin typeface="+mj-lt"/>
              </a:rPr>
              <a:t> example – same motion described in moving coordinate system. </a:t>
            </a:r>
          </a:p>
        </p:txBody>
      </p:sp>
    </p:spTree>
    <p:extLst>
      <p:ext uri="{BB962C8B-B14F-4D97-AF65-F5344CB8AC3E}">
        <p14:creationId xmlns:p14="http://schemas.microsoft.com/office/powerpoint/2010/main" val="478877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658083" y="3881735"/>
            <a:ext cx="1809517" cy="11709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9/02/2022</a:t>
            </a:r>
            <a:endParaRPr lang="en-US" dirty="0"/>
          </a:p>
        </p:txBody>
      </p:sp>
      <p:sp>
        <p:nvSpPr>
          <p:cNvPr id="3" name="Footer Placeholder 2"/>
          <p:cNvSpPr>
            <a:spLocks noGrp="1"/>
          </p:cNvSpPr>
          <p:nvPr>
            <p:ph type="ftr" sz="quarter" idx="11"/>
          </p:nvPr>
        </p:nvSpPr>
        <p:spPr/>
        <p:txBody>
          <a:bodyPr/>
          <a:lstStyle/>
          <a:p>
            <a:r>
              <a:rPr lang="en-US"/>
              <a:t>PHY 711  Fall 2022 --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sp>
        <p:nvSpPr>
          <p:cNvPr id="5" name="TextBox 4"/>
          <p:cNvSpPr txBox="1"/>
          <p:nvPr/>
        </p:nvSpPr>
        <p:spPr>
          <a:xfrm>
            <a:off x="323850" y="222557"/>
            <a:ext cx="6858000" cy="461665"/>
          </a:xfrm>
          <a:prstGeom prst="rect">
            <a:avLst/>
          </a:prstGeom>
          <a:noFill/>
        </p:spPr>
        <p:txBody>
          <a:bodyPr wrap="square" rtlCol="0">
            <a:spAutoFit/>
          </a:bodyPr>
          <a:lstStyle/>
          <a:p>
            <a:r>
              <a:rPr lang="en-US" sz="2400" dirty="0">
                <a:latin typeface="+mj-lt"/>
              </a:rPr>
              <a:t>Properties of the frame motion (rotation only):</a:t>
            </a:r>
          </a:p>
        </p:txBody>
      </p:sp>
      <p:cxnSp>
        <p:nvCxnSpPr>
          <p:cNvPr id="7" name="Straight Arrow Connector 6"/>
          <p:cNvCxnSpPr/>
          <p:nvPr/>
        </p:nvCxnSpPr>
        <p:spPr>
          <a:xfrm>
            <a:off x="1143000" y="1676400"/>
            <a:ext cx="0" cy="289560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1143000" y="4572000"/>
            <a:ext cx="3124200" cy="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81000" y="1752600"/>
            <a:ext cx="762000" cy="281940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143000" y="4210050"/>
            <a:ext cx="2971800" cy="38100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57200" y="1219200"/>
            <a:ext cx="914400" cy="461665"/>
          </a:xfrm>
          <a:prstGeom prst="rect">
            <a:avLst/>
          </a:prstGeom>
          <a:noFill/>
        </p:spPr>
        <p:txBody>
          <a:bodyPr wrap="square" rtlCol="0">
            <a:spAutoFit/>
          </a:bodyPr>
          <a:lstStyle/>
          <a:p>
            <a:r>
              <a:rPr lang="en-US" sz="2400" i="1" dirty="0" err="1">
                <a:latin typeface="+mj-lt"/>
              </a:rPr>
              <a:t>d</a:t>
            </a:r>
            <a:r>
              <a:rPr lang="en-US" sz="2400" i="1" dirty="0" err="1">
                <a:latin typeface="Symbol" pitchFamily="18" charset="2"/>
              </a:rPr>
              <a:t>W</a:t>
            </a:r>
            <a:endParaRPr lang="en-US" sz="2400" i="1" dirty="0">
              <a:latin typeface="Symbol" pitchFamily="18" charset="2"/>
            </a:endParaRPr>
          </a:p>
        </p:txBody>
      </p:sp>
      <p:sp>
        <p:nvSpPr>
          <p:cNvPr id="17" name="TextBox 16"/>
          <p:cNvSpPr txBox="1"/>
          <p:nvPr/>
        </p:nvSpPr>
        <p:spPr>
          <a:xfrm>
            <a:off x="4038600" y="4110335"/>
            <a:ext cx="914400" cy="461665"/>
          </a:xfrm>
          <a:prstGeom prst="rect">
            <a:avLst/>
          </a:prstGeom>
          <a:noFill/>
        </p:spPr>
        <p:txBody>
          <a:bodyPr wrap="square" rtlCol="0">
            <a:spAutoFit/>
          </a:bodyPr>
          <a:lstStyle/>
          <a:p>
            <a:r>
              <a:rPr lang="en-US" sz="2400" i="1" dirty="0" err="1">
                <a:latin typeface="+mj-lt"/>
              </a:rPr>
              <a:t>d</a:t>
            </a:r>
            <a:r>
              <a:rPr lang="en-US" sz="2400" i="1" dirty="0" err="1">
                <a:latin typeface="Symbol" pitchFamily="18" charset="2"/>
              </a:rPr>
              <a:t>W</a:t>
            </a:r>
            <a:endParaRPr lang="en-US" sz="2400" i="1" dirty="0">
              <a:latin typeface="Symbol" pitchFamily="18" charset="2"/>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4119742768"/>
              </p:ext>
            </p:extLst>
          </p:nvPr>
        </p:nvGraphicFramePr>
        <p:xfrm>
          <a:off x="4495800" y="4297362"/>
          <a:ext cx="355600" cy="503238"/>
        </p:xfrm>
        <a:graphic>
          <a:graphicData uri="http://schemas.openxmlformats.org/presentationml/2006/ole">
            <mc:AlternateContent xmlns:mc="http://schemas.openxmlformats.org/markup-compatibility/2006">
              <mc:Choice xmlns:v="urn:schemas-microsoft-com:vml" Requires="v">
                <p:oleObj name="数式" r:id="rId3" imgW="164880" imgH="241200" progId="Equation.3">
                  <p:embed/>
                </p:oleObj>
              </mc:Choice>
              <mc:Fallback>
                <p:oleObj name="数式" r:id="rId3" imgW="164880" imgH="241200" progId="Equation.3">
                  <p:embed/>
                  <p:pic>
                    <p:nvPicPr>
                      <p:cNvPr id="0" name=""/>
                      <p:cNvPicPr>
                        <a:picLocks noChangeAspect="1" noChangeArrowheads="1"/>
                      </p:cNvPicPr>
                      <p:nvPr/>
                    </p:nvPicPr>
                    <p:blipFill>
                      <a:blip r:embed="rId4"/>
                      <a:srcRect/>
                      <a:stretch>
                        <a:fillRect/>
                      </a:stretch>
                    </p:blipFill>
                    <p:spPr bwMode="auto">
                      <a:xfrm>
                        <a:off x="4495800" y="4297362"/>
                        <a:ext cx="355600" cy="503238"/>
                      </a:xfrm>
                      <a:prstGeom prst="rect">
                        <a:avLst/>
                      </a:prstGeom>
                      <a:noFill/>
                      <a:ln>
                        <a:noFill/>
                      </a:ln>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337072968"/>
              </p:ext>
            </p:extLst>
          </p:nvPr>
        </p:nvGraphicFramePr>
        <p:xfrm>
          <a:off x="1231900" y="1198563"/>
          <a:ext cx="328613" cy="450850"/>
        </p:xfrm>
        <a:graphic>
          <a:graphicData uri="http://schemas.openxmlformats.org/presentationml/2006/ole">
            <mc:AlternateContent xmlns:mc="http://schemas.openxmlformats.org/markup-compatibility/2006">
              <mc:Choice xmlns:v="urn:schemas-microsoft-com:vml" Requires="v">
                <p:oleObj name="数式" r:id="rId5" imgW="152280" imgH="215640" progId="Equation.3">
                  <p:embed/>
                </p:oleObj>
              </mc:Choice>
              <mc:Fallback>
                <p:oleObj name="数式" r:id="rId5" imgW="152280" imgH="215640" progId="Equation.3">
                  <p:embed/>
                  <p:pic>
                    <p:nvPicPr>
                      <p:cNvPr id="0" name=""/>
                      <p:cNvPicPr>
                        <a:picLocks noChangeAspect="1" noChangeArrowheads="1"/>
                      </p:cNvPicPr>
                      <p:nvPr/>
                    </p:nvPicPr>
                    <p:blipFill>
                      <a:blip r:embed="rId6"/>
                      <a:srcRect/>
                      <a:stretch>
                        <a:fillRect/>
                      </a:stretch>
                    </p:blipFill>
                    <p:spPr bwMode="auto">
                      <a:xfrm>
                        <a:off x="1231900" y="1198563"/>
                        <a:ext cx="32861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2234755536"/>
              </p:ext>
            </p:extLst>
          </p:nvPr>
        </p:nvGraphicFramePr>
        <p:xfrm>
          <a:off x="3576638" y="4144963"/>
          <a:ext cx="519112" cy="503237"/>
        </p:xfrm>
        <a:graphic>
          <a:graphicData uri="http://schemas.openxmlformats.org/presentationml/2006/ole">
            <mc:AlternateContent xmlns:mc="http://schemas.openxmlformats.org/markup-compatibility/2006">
              <mc:Choice xmlns:v="urn:schemas-microsoft-com:vml" Requires="v">
                <p:oleObj name="数式" r:id="rId7" imgW="241200" imgH="241200" progId="Equation.3">
                  <p:embed/>
                </p:oleObj>
              </mc:Choice>
              <mc:Fallback>
                <p:oleObj name="数式" r:id="rId7" imgW="241200" imgH="241200" progId="Equation.3">
                  <p:embed/>
                  <p:pic>
                    <p:nvPicPr>
                      <p:cNvPr id="0" name=""/>
                      <p:cNvPicPr>
                        <a:picLocks noChangeAspect="1" noChangeArrowheads="1"/>
                      </p:cNvPicPr>
                      <p:nvPr/>
                    </p:nvPicPr>
                    <p:blipFill>
                      <a:blip r:embed="rId8"/>
                      <a:srcRect/>
                      <a:stretch>
                        <a:fillRect/>
                      </a:stretch>
                    </p:blipFill>
                    <p:spPr bwMode="auto">
                      <a:xfrm>
                        <a:off x="3576638" y="4144963"/>
                        <a:ext cx="51911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2929110496"/>
              </p:ext>
            </p:extLst>
          </p:nvPr>
        </p:nvGraphicFramePr>
        <p:xfrm>
          <a:off x="501650" y="1905000"/>
          <a:ext cx="520700" cy="450850"/>
        </p:xfrm>
        <a:graphic>
          <a:graphicData uri="http://schemas.openxmlformats.org/presentationml/2006/ole">
            <mc:AlternateContent xmlns:mc="http://schemas.openxmlformats.org/markup-compatibility/2006">
              <mc:Choice xmlns:v="urn:schemas-microsoft-com:vml" Requires="v">
                <p:oleObj name="数式" r:id="rId9" imgW="241200" imgH="215640" progId="Equation.3">
                  <p:embed/>
                </p:oleObj>
              </mc:Choice>
              <mc:Fallback>
                <p:oleObj name="数式" r:id="rId9" imgW="241200" imgH="215640" progId="Equation.3">
                  <p:embed/>
                  <p:pic>
                    <p:nvPicPr>
                      <p:cNvPr id="0" name=""/>
                      <p:cNvPicPr>
                        <a:picLocks noChangeAspect="1" noChangeArrowheads="1"/>
                      </p:cNvPicPr>
                      <p:nvPr/>
                    </p:nvPicPr>
                    <p:blipFill>
                      <a:blip r:embed="rId10"/>
                      <a:srcRect/>
                      <a:stretch>
                        <a:fillRect/>
                      </a:stretch>
                    </p:blipFill>
                    <p:spPr bwMode="auto">
                      <a:xfrm>
                        <a:off x="501650" y="1905000"/>
                        <a:ext cx="5207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1345584961"/>
              </p:ext>
            </p:extLst>
          </p:nvPr>
        </p:nvGraphicFramePr>
        <p:xfrm>
          <a:off x="5658084" y="928580"/>
          <a:ext cx="2428874" cy="4467440"/>
        </p:xfrm>
        <a:graphic>
          <a:graphicData uri="http://schemas.openxmlformats.org/presentationml/2006/ole">
            <mc:AlternateContent xmlns:mc="http://schemas.openxmlformats.org/markup-compatibility/2006">
              <mc:Choice xmlns:v="urn:schemas-microsoft-com:vml" Requires="v">
                <p:oleObj name="Equation" r:id="rId11" imgW="1358640" imgH="2577960" progId="Equation.DSMT4">
                  <p:embed/>
                </p:oleObj>
              </mc:Choice>
              <mc:Fallback>
                <p:oleObj name="Equation" r:id="rId11" imgW="1358640" imgH="2577960" progId="Equation.DSMT4">
                  <p:embed/>
                  <p:pic>
                    <p:nvPicPr>
                      <p:cNvPr id="0" name=""/>
                      <p:cNvPicPr>
                        <a:picLocks noChangeAspect="1" noChangeArrowheads="1"/>
                      </p:cNvPicPr>
                      <p:nvPr/>
                    </p:nvPicPr>
                    <p:blipFill>
                      <a:blip r:embed="rId12"/>
                      <a:srcRect/>
                      <a:stretch>
                        <a:fillRect/>
                      </a:stretch>
                    </p:blipFill>
                    <p:spPr bwMode="auto">
                      <a:xfrm>
                        <a:off x="5658084" y="928580"/>
                        <a:ext cx="2428874" cy="4467440"/>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671521602"/>
              </p:ext>
            </p:extLst>
          </p:nvPr>
        </p:nvGraphicFramePr>
        <p:xfrm>
          <a:off x="1670147" y="1752599"/>
          <a:ext cx="2778146" cy="1389073"/>
        </p:xfrm>
        <a:graphic>
          <a:graphicData uri="http://schemas.openxmlformats.org/presentationml/2006/ole">
            <mc:AlternateContent xmlns:mc="http://schemas.openxmlformats.org/markup-compatibility/2006">
              <mc:Choice xmlns:v="urn:schemas-microsoft-com:vml" Requires="v">
                <p:oleObj name="Equation" r:id="rId13" imgW="1803240" imgH="901440" progId="Equation.DSMT4">
                  <p:embed/>
                </p:oleObj>
              </mc:Choice>
              <mc:Fallback>
                <p:oleObj name="Equation" r:id="rId13" imgW="1803240" imgH="901440" progId="Equation.DSMT4">
                  <p:embed/>
                  <p:pic>
                    <p:nvPicPr>
                      <p:cNvPr id="0" name=""/>
                      <p:cNvPicPr/>
                      <p:nvPr/>
                    </p:nvPicPr>
                    <p:blipFill>
                      <a:blip r:embed="rId14"/>
                      <a:stretch>
                        <a:fillRect/>
                      </a:stretch>
                    </p:blipFill>
                    <p:spPr>
                      <a:xfrm>
                        <a:off x="1670147" y="1752599"/>
                        <a:ext cx="2778146" cy="1389073"/>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5B108EE7-1E02-433F-84A7-2BF7404492C3}"/>
              </a:ext>
            </a:extLst>
          </p:cNvPr>
          <p:cNvGraphicFramePr>
            <a:graphicFrameLocks noChangeAspect="1"/>
          </p:cNvGraphicFramePr>
          <p:nvPr>
            <p:extLst>
              <p:ext uri="{D42A27DB-BD31-4B8C-83A1-F6EECF244321}">
                <p14:modId xmlns:p14="http://schemas.microsoft.com/office/powerpoint/2010/main" val="3281261580"/>
              </p:ext>
            </p:extLst>
          </p:nvPr>
        </p:nvGraphicFramePr>
        <p:xfrm>
          <a:off x="136876" y="4958030"/>
          <a:ext cx="5136448" cy="1330303"/>
        </p:xfrm>
        <a:graphic>
          <a:graphicData uri="http://schemas.openxmlformats.org/presentationml/2006/ole">
            <mc:AlternateContent xmlns:mc="http://schemas.openxmlformats.org/markup-compatibility/2006">
              <mc:Choice xmlns:v="urn:schemas-microsoft-com:vml" Requires="v">
                <p:oleObj name="Equation" r:id="rId15" imgW="1765080" imgH="457200" progId="Equation.DSMT4">
                  <p:embed/>
                </p:oleObj>
              </mc:Choice>
              <mc:Fallback>
                <p:oleObj name="Equation" r:id="rId15" imgW="1765080" imgH="457200" progId="Equation.DSMT4">
                  <p:embed/>
                  <p:pic>
                    <p:nvPicPr>
                      <p:cNvPr id="0" name=""/>
                      <p:cNvPicPr/>
                      <p:nvPr/>
                    </p:nvPicPr>
                    <p:blipFill>
                      <a:blip r:embed="rId16"/>
                      <a:stretch>
                        <a:fillRect/>
                      </a:stretch>
                    </p:blipFill>
                    <p:spPr>
                      <a:xfrm>
                        <a:off x="136876" y="4958030"/>
                        <a:ext cx="5136448" cy="1330303"/>
                      </a:xfrm>
                      <a:prstGeom prst="rect">
                        <a:avLst/>
                      </a:prstGeom>
                    </p:spPr>
                  </p:pic>
                </p:oleObj>
              </mc:Fallback>
            </mc:AlternateContent>
          </a:graphicData>
        </a:graphic>
      </p:graphicFrame>
    </p:spTree>
    <p:extLst>
      <p:ext uri="{BB962C8B-B14F-4D97-AF65-F5344CB8AC3E}">
        <p14:creationId xmlns:p14="http://schemas.microsoft.com/office/powerpoint/2010/main" val="524711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9/02/2022</a:t>
            </a:r>
            <a:endParaRPr lang="en-US" dirty="0"/>
          </a:p>
        </p:txBody>
      </p:sp>
      <p:sp>
        <p:nvSpPr>
          <p:cNvPr id="3" name="Footer Placeholder 2"/>
          <p:cNvSpPr>
            <a:spLocks noGrp="1"/>
          </p:cNvSpPr>
          <p:nvPr>
            <p:ph type="ftr" sz="quarter" idx="11"/>
          </p:nvPr>
        </p:nvSpPr>
        <p:spPr/>
        <p:txBody>
          <a:bodyPr/>
          <a:lstStyle/>
          <a:p>
            <a:r>
              <a:rPr lang="en-US"/>
              <a:t>PHY 711  Fall 2022 --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sp>
        <p:nvSpPr>
          <p:cNvPr id="5" name="TextBox 4"/>
          <p:cNvSpPr txBox="1"/>
          <p:nvPr/>
        </p:nvSpPr>
        <p:spPr>
          <a:xfrm>
            <a:off x="323850" y="222557"/>
            <a:ext cx="6858000" cy="461665"/>
          </a:xfrm>
          <a:prstGeom prst="rect">
            <a:avLst/>
          </a:prstGeom>
          <a:noFill/>
        </p:spPr>
        <p:txBody>
          <a:bodyPr wrap="square" rtlCol="0">
            <a:spAutoFit/>
          </a:bodyPr>
          <a:lstStyle/>
          <a:p>
            <a:r>
              <a:rPr lang="en-US" sz="2400" dirty="0">
                <a:latin typeface="+mj-lt"/>
              </a:rPr>
              <a:t>Properties of the frame motion (rotation only):</a:t>
            </a:r>
          </a:p>
        </p:txBody>
      </p:sp>
      <p:cxnSp>
        <p:nvCxnSpPr>
          <p:cNvPr id="7" name="Straight Arrow Connector 6"/>
          <p:cNvCxnSpPr/>
          <p:nvPr/>
        </p:nvCxnSpPr>
        <p:spPr>
          <a:xfrm>
            <a:off x="914400" y="1011237"/>
            <a:ext cx="0" cy="289560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914400" y="3906837"/>
            <a:ext cx="3124200" cy="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52400" y="1087437"/>
            <a:ext cx="762000" cy="281940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914400" y="3544887"/>
            <a:ext cx="2971800" cy="38100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36550" y="1731615"/>
            <a:ext cx="914400" cy="461665"/>
          </a:xfrm>
          <a:prstGeom prst="rect">
            <a:avLst/>
          </a:prstGeom>
          <a:noFill/>
        </p:spPr>
        <p:txBody>
          <a:bodyPr wrap="square" rtlCol="0">
            <a:spAutoFit/>
          </a:bodyPr>
          <a:lstStyle/>
          <a:p>
            <a:r>
              <a:rPr lang="en-US" sz="2400" i="1" dirty="0" err="1">
                <a:latin typeface="+mj-lt"/>
              </a:rPr>
              <a:t>d</a:t>
            </a:r>
            <a:r>
              <a:rPr lang="en-US" sz="2400" i="1" dirty="0" err="1">
                <a:latin typeface="Symbol" pitchFamily="18" charset="2"/>
              </a:rPr>
              <a:t>W</a:t>
            </a:r>
            <a:endParaRPr lang="en-US" sz="2400" i="1" dirty="0">
              <a:latin typeface="Symbol" pitchFamily="18" charset="2"/>
            </a:endParaRPr>
          </a:p>
        </p:txBody>
      </p:sp>
      <p:sp>
        <p:nvSpPr>
          <p:cNvPr id="17" name="TextBox 16"/>
          <p:cNvSpPr txBox="1"/>
          <p:nvPr/>
        </p:nvSpPr>
        <p:spPr>
          <a:xfrm>
            <a:off x="3810000" y="3445172"/>
            <a:ext cx="914400" cy="461665"/>
          </a:xfrm>
          <a:prstGeom prst="rect">
            <a:avLst/>
          </a:prstGeom>
          <a:noFill/>
        </p:spPr>
        <p:txBody>
          <a:bodyPr wrap="square" rtlCol="0">
            <a:spAutoFit/>
          </a:bodyPr>
          <a:lstStyle/>
          <a:p>
            <a:r>
              <a:rPr lang="en-US" sz="2400" i="1" dirty="0" err="1">
                <a:latin typeface="+mj-lt"/>
              </a:rPr>
              <a:t>d</a:t>
            </a:r>
            <a:r>
              <a:rPr lang="en-US" sz="2400" i="1" dirty="0" err="1">
                <a:latin typeface="Symbol" pitchFamily="18" charset="2"/>
              </a:rPr>
              <a:t>W</a:t>
            </a:r>
            <a:endParaRPr lang="en-US" sz="2400" i="1" dirty="0">
              <a:latin typeface="Symbol" pitchFamily="18" charset="2"/>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931273647"/>
              </p:ext>
            </p:extLst>
          </p:nvPr>
        </p:nvGraphicFramePr>
        <p:xfrm>
          <a:off x="4006333" y="3751465"/>
          <a:ext cx="355600" cy="503238"/>
        </p:xfrm>
        <a:graphic>
          <a:graphicData uri="http://schemas.openxmlformats.org/presentationml/2006/ole">
            <mc:AlternateContent xmlns:mc="http://schemas.openxmlformats.org/markup-compatibility/2006">
              <mc:Choice xmlns:v="urn:schemas-microsoft-com:vml" Requires="v">
                <p:oleObj name="数式" r:id="rId3" imgW="164880" imgH="241200" progId="Equation.3">
                  <p:embed/>
                </p:oleObj>
              </mc:Choice>
              <mc:Fallback>
                <p:oleObj name="数式" r:id="rId3" imgW="164880" imgH="241200" progId="Equation.3">
                  <p:embed/>
                  <p:pic>
                    <p:nvPicPr>
                      <p:cNvPr id="0" name=""/>
                      <p:cNvPicPr>
                        <a:picLocks noChangeAspect="1" noChangeArrowheads="1"/>
                      </p:cNvPicPr>
                      <p:nvPr/>
                    </p:nvPicPr>
                    <p:blipFill>
                      <a:blip r:embed="rId4"/>
                      <a:srcRect/>
                      <a:stretch>
                        <a:fillRect/>
                      </a:stretch>
                    </p:blipFill>
                    <p:spPr bwMode="auto">
                      <a:xfrm>
                        <a:off x="4006333" y="3751465"/>
                        <a:ext cx="355600" cy="503238"/>
                      </a:xfrm>
                      <a:prstGeom prst="rect">
                        <a:avLst/>
                      </a:prstGeom>
                      <a:noFill/>
                      <a:ln>
                        <a:noFill/>
                      </a:ln>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647232387"/>
              </p:ext>
            </p:extLst>
          </p:nvPr>
        </p:nvGraphicFramePr>
        <p:xfrm>
          <a:off x="922337" y="869949"/>
          <a:ext cx="328613" cy="450850"/>
        </p:xfrm>
        <a:graphic>
          <a:graphicData uri="http://schemas.openxmlformats.org/presentationml/2006/ole">
            <mc:AlternateContent xmlns:mc="http://schemas.openxmlformats.org/markup-compatibility/2006">
              <mc:Choice xmlns:v="urn:schemas-microsoft-com:vml" Requires="v">
                <p:oleObj name="数式" r:id="rId5" imgW="152280" imgH="215640" progId="Equation.3">
                  <p:embed/>
                </p:oleObj>
              </mc:Choice>
              <mc:Fallback>
                <p:oleObj name="数式" r:id="rId5" imgW="152280" imgH="215640" progId="Equation.3">
                  <p:embed/>
                  <p:pic>
                    <p:nvPicPr>
                      <p:cNvPr id="0" name=""/>
                      <p:cNvPicPr>
                        <a:picLocks noChangeAspect="1" noChangeArrowheads="1"/>
                      </p:cNvPicPr>
                      <p:nvPr/>
                    </p:nvPicPr>
                    <p:blipFill>
                      <a:blip r:embed="rId6"/>
                      <a:srcRect/>
                      <a:stretch>
                        <a:fillRect/>
                      </a:stretch>
                    </p:blipFill>
                    <p:spPr bwMode="auto">
                      <a:xfrm>
                        <a:off x="922337" y="869949"/>
                        <a:ext cx="32861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2930451497"/>
              </p:ext>
            </p:extLst>
          </p:nvPr>
        </p:nvGraphicFramePr>
        <p:xfrm>
          <a:off x="3752850" y="3115498"/>
          <a:ext cx="1092200" cy="503237"/>
        </p:xfrm>
        <a:graphic>
          <a:graphicData uri="http://schemas.openxmlformats.org/presentationml/2006/ole">
            <mc:AlternateContent xmlns:mc="http://schemas.openxmlformats.org/markup-compatibility/2006">
              <mc:Choice xmlns:v="urn:schemas-microsoft-com:vml" Requires="v">
                <p:oleObj name="Equation" r:id="rId7" imgW="507960" imgH="241200" progId="Equation.DSMT4">
                  <p:embed/>
                </p:oleObj>
              </mc:Choice>
              <mc:Fallback>
                <p:oleObj name="Equation" r:id="rId7" imgW="507960" imgH="241200" progId="Equation.DSMT4">
                  <p:embed/>
                  <p:pic>
                    <p:nvPicPr>
                      <p:cNvPr id="0" name=""/>
                      <p:cNvPicPr>
                        <a:picLocks noChangeAspect="1" noChangeArrowheads="1"/>
                      </p:cNvPicPr>
                      <p:nvPr/>
                    </p:nvPicPr>
                    <p:blipFill>
                      <a:blip r:embed="rId8"/>
                      <a:srcRect/>
                      <a:stretch>
                        <a:fillRect/>
                      </a:stretch>
                    </p:blipFill>
                    <p:spPr bwMode="auto">
                      <a:xfrm>
                        <a:off x="3752850" y="3115498"/>
                        <a:ext cx="10922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436381823"/>
              </p:ext>
            </p:extLst>
          </p:nvPr>
        </p:nvGraphicFramePr>
        <p:xfrm>
          <a:off x="-794" y="617536"/>
          <a:ext cx="1068388" cy="477838"/>
        </p:xfrm>
        <a:graphic>
          <a:graphicData uri="http://schemas.openxmlformats.org/presentationml/2006/ole">
            <mc:AlternateContent xmlns:mc="http://schemas.openxmlformats.org/markup-compatibility/2006">
              <mc:Choice xmlns:v="urn:schemas-microsoft-com:vml" Requires="v">
                <p:oleObj name="Equation" r:id="rId9" imgW="495000" imgH="228600" progId="Equation.DSMT4">
                  <p:embed/>
                </p:oleObj>
              </mc:Choice>
              <mc:Fallback>
                <p:oleObj name="Equation" r:id="rId9" imgW="495000" imgH="228600" progId="Equation.DSMT4">
                  <p:embed/>
                  <p:pic>
                    <p:nvPicPr>
                      <p:cNvPr id="0" name=""/>
                      <p:cNvPicPr>
                        <a:picLocks noChangeAspect="1" noChangeArrowheads="1"/>
                      </p:cNvPicPr>
                      <p:nvPr/>
                    </p:nvPicPr>
                    <p:blipFill>
                      <a:blip r:embed="rId10"/>
                      <a:srcRect/>
                      <a:stretch>
                        <a:fillRect/>
                      </a:stretch>
                    </p:blipFill>
                    <p:spPr bwMode="auto">
                      <a:xfrm>
                        <a:off x="-794" y="617536"/>
                        <a:ext cx="1068388"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476847837"/>
              </p:ext>
            </p:extLst>
          </p:nvPr>
        </p:nvGraphicFramePr>
        <p:xfrm>
          <a:off x="1828800" y="1203404"/>
          <a:ext cx="6419850" cy="954087"/>
        </p:xfrm>
        <a:graphic>
          <a:graphicData uri="http://schemas.openxmlformats.org/presentationml/2006/ole">
            <mc:AlternateContent xmlns:mc="http://schemas.openxmlformats.org/markup-compatibility/2006">
              <mc:Choice xmlns:v="urn:schemas-microsoft-com:vml" Requires="v">
                <p:oleObj name="Equation" r:id="rId11" imgW="2984400" imgH="457200" progId="Equation.DSMT4">
                  <p:embed/>
                </p:oleObj>
              </mc:Choice>
              <mc:Fallback>
                <p:oleObj name="Equation" r:id="rId11" imgW="2984400" imgH="457200" progId="Equation.DSMT4">
                  <p:embed/>
                  <p:pic>
                    <p:nvPicPr>
                      <p:cNvPr id="0" name=""/>
                      <p:cNvPicPr>
                        <a:picLocks noChangeAspect="1" noChangeArrowheads="1"/>
                      </p:cNvPicPr>
                      <p:nvPr/>
                    </p:nvPicPr>
                    <p:blipFill>
                      <a:blip r:embed="rId12"/>
                      <a:srcRect/>
                      <a:stretch>
                        <a:fillRect/>
                      </a:stretch>
                    </p:blipFill>
                    <p:spPr bwMode="auto">
                      <a:xfrm>
                        <a:off x="1828800" y="1203404"/>
                        <a:ext cx="64198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780434930"/>
              </p:ext>
            </p:extLst>
          </p:nvPr>
        </p:nvGraphicFramePr>
        <p:xfrm>
          <a:off x="796925" y="4114800"/>
          <a:ext cx="7551738" cy="2273300"/>
        </p:xfrm>
        <a:graphic>
          <a:graphicData uri="http://schemas.openxmlformats.org/presentationml/2006/ole">
            <mc:AlternateContent xmlns:mc="http://schemas.openxmlformats.org/markup-compatibility/2006">
              <mc:Choice xmlns:v="urn:schemas-microsoft-com:vml" Requires="v">
                <p:oleObj name="Equation" r:id="rId13" imgW="6032160" imgH="1815840" progId="Equation.DSMT4">
                  <p:embed/>
                </p:oleObj>
              </mc:Choice>
              <mc:Fallback>
                <p:oleObj name="Equation" r:id="rId13" imgW="6032160" imgH="1815840" progId="Equation.DSMT4">
                  <p:embed/>
                  <p:pic>
                    <p:nvPicPr>
                      <p:cNvPr id="0" name=""/>
                      <p:cNvPicPr/>
                      <p:nvPr/>
                    </p:nvPicPr>
                    <p:blipFill>
                      <a:blip r:embed="rId14"/>
                      <a:stretch>
                        <a:fillRect/>
                      </a:stretch>
                    </p:blipFill>
                    <p:spPr>
                      <a:xfrm>
                        <a:off x="796925" y="4114800"/>
                        <a:ext cx="7551738" cy="2273300"/>
                      </a:xfrm>
                      <a:prstGeom prst="rect">
                        <a:avLst/>
                      </a:prstGeom>
                    </p:spPr>
                  </p:pic>
                </p:oleObj>
              </mc:Fallback>
            </mc:AlternateContent>
          </a:graphicData>
        </a:graphic>
      </p:graphicFrame>
      <p:sp>
        <p:nvSpPr>
          <p:cNvPr id="9" name="Arrow: Down 8">
            <a:extLst>
              <a:ext uri="{FF2B5EF4-FFF2-40B4-BE49-F238E27FC236}">
                <a16:creationId xmlns:a16="http://schemas.microsoft.com/office/drawing/2014/main" id="{3B558ABE-5CDD-49EE-99AF-CA8650712FD6}"/>
              </a:ext>
            </a:extLst>
          </p:cNvPr>
          <p:cNvSpPr/>
          <p:nvPr/>
        </p:nvSpPr>
        <p:spPr>
          <a:xfrm rot="2509733">
            <a:off x="6234475" y="4002326"/>
            <a:ext cx="609599" cy="5032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D0C772B-AE41-49AC-BA5E-16F7147D84F4}"/>
              </a:ext>
            </a:extLst>
          </p:cNvPr>
          <p:cNvSpPr txBox="1"/>
          <p:nvPr/>
        </p:nvSpPr>
        <p:spPr>
          <a:xfrm>
            <a:off x="6743700" y="3475383"/>
            <a:ext cx="1852613" cy="830997"/>
          </a:xfrm>
          <a:prstGeom prst="rect">
            <a:avLst/>
          </a:prstGeom>
          <a:noFill/>
        </p:spPr>
        <p:txBody>
          <a:bodyPr wrap="square" rtlCol="0">
            <a:spAutoFit/>
          </a:bodyPr>
          <a:lstStyle/>
          <a:p>
            <a:r>
              <a:rPr lang="en-US" sz="2400" dirty="0">
                <a:latin typeface="+mj-lt"/>
              </a:rPr>
              <a:t>rotation matrix</a:t>
            </a:r>
          </a:p>
        </p:txBody>
      </p:sp>
      <p:graphicFrame>
        <p:nvGraphicFramePr>
          <p:cNvPr id="12" name="Object 11">
            <a:extLst>
              <a:ext uri="{FF2B5EF4-FFF2-40B4-BE49-F238E27FC236}">
                <a16:creationId xmlns:a16="http://schemas.microsoft.com/office/drawing/2014/main" id="{3AEC6946-5F16-4738-B21B-664765DE6F47}"/>
              </a:ext>
            </a:extLst>
          </p:cNvPr>
          <p:cNvGraphicFramePr>
            <a:graphicFrameLocks noChangeAspect="1"/>
          </p:cNvGraphicFramePr>
          <p:nvPr>
            <p:extLst>
              <p:ext uri="{D42A27DB-BD31-4B8C-83A1-F6EECF244321}">
                <p14:modId xmlns:p14="http://schemas.microsoft.com/office/powerpoint/2010/main" val="1755515856"/>
              </p:ext>
            </p:extLst>
          </p:nvPr>
        </p:nvGraphicFramePr>
        <p:xfrm>
          <a:off x="1417458" y="2491652"/>
          <a:ext cx="6613883" cy="592288"/>
        </p:xfrm>
        <a:graphic>
          <a:graphicData uri="http://schemas.openxmlformats.org/presentationml/2006/ole">
            <mc:AlternateContent xmlns:mc="http://schemas.openxmlformats.org/markup-compatibility/2006">
              <mc:Choice xmlns:v="urn:schemas-microsoft-com:vml" Requires="v">
                <p:oleObj name="Equation" r:id="rId15" imgW="2552400" imgH="228600" progId="Equation.DSMT4">
                  <p:embed/>
                </p:oleObj>
              </mc:Choice>
              <mc:Fallback>
                <p:oleObj name="Equation" r:id="rId15" imgW="2552400" imgH="228600" progId="Equation.DSMT4">
                  <p:embed/>
                  <p:pic>
                    <p:nvPicPr>
                      <p:cNvPr id="0" name=""/>
                      <p:cNvPicPr/>
                      <p:nvPr/>
                    </p:nvPicPr>
                    <p:blipFill>
                      <a:blip r:embed="rId16"/>
                      <a:stretch>
                        <a:fillRect/>
                      </a:stretch>
                    </p:blipFill>
                    <p:spPr>
                      <a:xfrm>
                        <a:off x="1417458" y="2491652"/>
                        <a:ext cx="6613883" cy="592288"/>
                      </a:xfrm>
                      <a:prstGeom prst="rect">
                        <a:avLst/>
                      </a:prstGeom>
                    </p:spPr>
                  </p:pic>
                </p:oleObj>
              </mc:Fallback>
            </mc:AlternateContent>
          </a:graphicData>
        </a:graphic>
      </p:graphicFrame>
    </p:spTree>
    <p:extLst>
      <p:ext uri="{BB962C8B-B14F-4D97-AF65-F5344CB8AC3E}">
        <p14:creationId xmlns:p14="http://schemas.microsoft.com/office/powerpoint/2010/main" val="4270113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206FF7-7F5D-4989-9500-2E7389E00913}"/>
              </a:ext>
            </a:extLst>
          </p:cNvPr>
          <p:cNvSpPr>
            <a:spLocks noGrp="1"/>
          </p:cNvSpPr>
          <p:nvPr>
            <p:ph type="dt" sz="half" idx="10"/>
          </p:nvPr>
        </p:nvSpPr>
        <p:spPr/>
        <p:txBody>
          <a:bodyPr/>
          <a:lstStyle/>
          <a:p>
            <a:r>
              <a:rPr lang="en-US"/>
              <a:t>9/02/2022</a:t>
            </a:r>
          </a:p>
        </p:txBody>
      </p:sp>
      <p:sp>
        <p:nvSpPr>
          <p:cNvPr id="3" name="Footer Placeholder 2">
            <a:extLst>
              <a:ext uri="{FF2B5EF4-FFF2-40B4-BE49-F238E27FC236}">
                <a16:creationId xmlns:a16="http://schemas.microsoft.com/office/drawing/2014/main" id="{F3C303C2-C2B4-46AD-9014-A77107CB758D}"/>
              </a:ext>
            </a:extLst>
          </p:cNvPr>
          <p:cNvSpPr>
            <a:spLocks noGrp="1"/>
          </p:cNvSpPr>
          <p:nvPr>
            <p:ph type="ftr" sz="quarter" idx="11"/>
          </p:nvPr>
        </p:nvSpPr>
        <p:spPr/>
        <p:txBody>
          <a:bodyPr/>
          <a:lstStyle/>
          <a:p>
            <a:r>
              <a:rPr lang="en-US"/>
              <a:t>PHY 711  Fall 2022 -- Lecture 6</a:t>
            </a:r>
          </a:p>
        </p:txBody>
      </p:sp>
      <p:sp>
        <p:nvSpPr>
          <p:cNvPr id="4" name="Slide Number Placeholder 3">
            <a:extLst>
              <a:ext uri="{FF2B5EF4-FFF2-40B4-BE49-F238E27FC236}">
                <a16:creationId xmlns:a16="http://schemas.microsoft.com/office/drawing/2014/main" id="{192C2581-B76A-4E1F-A9DB-7F1ADFCA15F6}"/>
              </a:ext>
            </a:extLst>
          </p:cNvPr>
          <p:cNvSpPr>
            <a:spLocks noGrp="1"/>
          </p:cNvSpPr>
          <p:nvPr>
            <p:ph type="sldNum" sz="quarter" idx="12"/>
          </p:nvPr>
        </p:nvSpPr>
        <p:spPr/>
        <p:txBody>
          <a:bodyPr/>
          <a:lstStyle/>
          <a:p>
            <a:fld id="{CE368B07-CEBF-4C80-90AF-53B34FA04CF3}" type="slidenum">
              <a:rPr lang="en-US" smtClean="0"/>
              <a:t>9</a:t>
            </a:fld>
            <a:endParaRPr lang="en-US"/>
          </a:p>
        </p:txBody>
      </p:sp>
      <p:sp>
        <p:nvSpPr>
          <p:cNvPr id="5" name="TextBox 4">
            <a:extLst>
              <a:ext uri="{FF2B5EF4-FFF2-40B4-BE49-F238E27FC236}">
                <a16:creationId xmlns:a16="http://schemas.microsoft.com/office/drawing/2014/main" id="{7CBCBBCA-2D11-45BB-A28F-FFAAC90186BE}"/>
              </a:ext>
            </a:extLst>
          </p:cNvPr>
          <p:cNvSpPr txBox="1"/>
          <p:nvPr/>
        </p:nvSpPr>
        <p:spPr>
          <a:xfrm>
            <a:off x="304800" y="228600"/>
            <a:ext cx="7620000" cy="461665"/>
          </a:xfrm>
          <a:prstGeom prst="rect">
            <a:avLst/>
          </a:prstGeom>
          <a:noFill/>
        </p:spPr>
        <p:txBody>
          <a:bodyPr wrap="square" rtlCol="0">
            <a:spAutoFit/>
          </a:bodyPr>
          <a:lstStyle/>
          <a:p>
            <a:r>
              <a:rPr lang="en-US" sz="2400" dirty="0">
                <a:latin typeface="+mj-lt"/>
              </a:rPr>
              <a:t>More details</a:t>
            </a:r>
          </a:p>
        </p:txBody>
      </p:sp>
      <p:graphicFrame>
        <p:nvGraphicFramePr>
          <p:cNvPr id="6" name="Object 5">
            <a:extLst>
              <a:ext uri="{FF2B5EF4-FFF2-40B4-BE49-F238E27FC236}">
                <a16:creationId xmlns:a16="http://schemas.microsoft.com/office/drawing/2014/main" id="{1B49D181-3D8A-4B83-B9C7-C7D733AAB80E}"/>
              </a:ext>
            </a:extLst>
          </p:cNvPr>
          <p:cNvGraphicFramePr>
            <a:graphicFrameLocks noChangeAspect="1"/>
          </p:cNvGraphicFramePr>
          <p:nvPr>
            <p:extLst>
              <p:ext uri="{D42A27DB-BD31-4B8C-83A1-F6EECF244321}">
                <p14:modId xmlns:p14="http://schemas.microsoft.com/office/powerpoint/2010/main" val="1196908485"/>
              </p:ext>
            </p:extLst>
          </p:nvPr>
        </p:nvGraphicFramePr>
        <p:xfrm>
          <a:off x="827884" y="906024"/>
          <a:ext cx="6853232" cy="2058849"/>
        </p:xfrm>
        <a:graphic>
          <a:graphicData uri="http://schemas.openxmlformats.org/presentationml/2006/ole">
            <mc:AlternateContent xmlns:mc="http://schemas.openxmlformats.org/markup-compatibility/2006">
              <mc:Choice xmlns:v="urn:schemas-microsoft-com:vml" Requires="v">
                <p:oleObj name="Equation" r:id="rId2" imgW="6045120" imgH="1815840" progId="Equation.DSMT4">
                  <p:embed/>
                </p:oleObj>
              </mc:Choice>
              <mc:Fallback>
                <p:oleObj name="Equation" r:id="rId2" imgW="6045120" imgH="1815840" progId="Equation.DSMT4">
                  <p:embed/>
                  <p:pic>
                    <p:nvPicPr>
                      <p:cNvPr id="0" name=""/>
                      <p:cNvPicPr/>
                      <p:nvPr/>
                    </p:nvPicPr>
                    <p:blipFill>
                      <a:blip r:embed="rId3"/>
                      <a:stretch>
                        <a:fillRect/>
                      </a:stretch>
                    </p:blipFill>
                    <p:spPr>
                      <a:xfrm>
                        <a:off x="827884" y="906024"/>
                        <a:ext cx="6853232" cy="2058849"/>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936AF59A-CA68-4B9B-A0C1-BBC0B201B35E}"/>
              </a:ext>
            </a:extLst>
          </p:cNvPr>
          <p:cNvGraphicFramePr>
            <a:graphicFrameLocks noChangeAspect="1"/>
          </p:cNvGraphicFramePr>
          <p:nvPr>
            <p:extLst>
              <p:ext uri="{D42A27DB-BD31-4B8C-83A1-F6EECF244321}">
                <p14:modId xmlns:p14="http://schemas.microsoft.com/office/powerpoint/2010/main" val="793004034"/>
              </p:ext>
            </p:extLst>
          </p:nvPr>
        </p:nvGraphicFramePr>
        <p:xfrm>
          <a:off x="933450" y="3180632"/>
          <a:ext cx="3986266" cy="901110"/>
        </p:xfrm>
        <a:graphic>
          <a:graphicData uri="http://schemas.openxmlformats.org/presentationml/2006/ole">
            <mc:AlternateContent xmlns:mc="http://schemas.openxmlformats.org/markup-compatibility/2006">
              <mc:Choice xmlns:v="urn:schemas-microsoft-com:vml" Requires="v">
                <p:oleObj name="Equation" r:id="rId4" imgW="3314520" imgH="749160" progId="Equation.DSMT4">
                  <p:embed/>
                </p:oleObj>
              </mc:Choice>
              <mc:Fallback>
                <p:oleObj name="Equation" r:id="rId4" imgW="3314520" imgH="749160" progId="Equation.DSMT4">
                  <p:embed/>
                  <p:pic>
                    <p:nvPicPr>
                      <p:cNvPr id="0" name=""/>
                      <p:cNvPicPr/>
                      <p:nvPr/>
                    </p:nvPicPr>
                    <p:blipFill>
                      <a:blip r:embed="rId5"/>
                      <a:stretch>
                        <a:fillRect/>
                      </a:stretch>
                    </p:blipFill>
                    <p:spPr>
                      <a:xfrm>
                        <a:off x="933450" y="3180632"/>
                        <a:ext cx="3986266" cy="90111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49D07B22-7376-43CA-B70C-D3E2BB31B910}"/>
              </a:ext>
            </a:extLst>
          </p:cNvPr>
          <p:cNvGraphicFramePr>
            <a:graphicFrameLocks noChangeAspect="1"/>
          </p:cNvGraphicFramePr>
          <p:nvPr>
            <p:extLst>
              <p:ext uri="{D42A27DB-BD31-4B8C-83A1-F6EECF244321}">
                <p14:modId xmlns:p14="http://schemas.microsoft.com/office/powerpoint/2010/main" val="1161065693"/>
              </p:ext>
            </p:extLst>
          </p:nvPr>
        </p:nvGraphicFramePr>
        <p:xfrm>
          <a:off x="969957" y="4245291"/>
          <a:ext cx="6408737" cy="1988379"/>
        </p:xfrm>
        <a:graphic>
          <a:graphicData uri="http://schemas.openxmlformats.org/presentationml/2006/ole">
            <mc:AlternateContent xmlns:mc="http://schemas.openxmlformats.org/markup-compatibility/2006">
              <mc:Choice xmlns:v="urn:schemas-microsoft-com:vml" Requires="v">
                <p:oleObj name="Equation" r:id="rId6" imgW="3644640" imgH="1130040" progId="Equation.DSMT4">
                  <p:embed/>
                </p:oleObj>
              </mc:Choice>
              <mc:Fallback>
                <p:oleObj name="Equation" r:id="rId6" imgW="3644640" imgH="1130040" progId="Equation.DSMT4">
                  <p:embed/>
                  <p:pic>
                    <p:nvPicPr>
                      <p:cNvPr id="0" name=""/>
                      <p:cNvPicPr/>
                      <p:nvPr/>
                    </p:nvPicPr>
                    <p:blipFill>
                      <a:blip r:embed="rId7"/>
                      <a:stretch>
                        <a:fillRect/>
                      </a:stretch>
                    </p:blipFill>
                    <p:spPr>
                      <a:xfrm>
                        <a:off x="969957" y="4245291"/>
                        <a:ext cx="6408737" cy="1988379"/>
                      </a:xfrm>
                      <a:prstGeom prst="rect">
                        <a:avLst/>
                      </a:prstGeom>
                    </p:spPr>
                  </p:pic>
                </p:oleObj>
              </mc:Fallback>
            </mc:AlternateContent>
          </a:graphicData>
        </a:graphic>
      </p:graphicFrame>
    </p:spTree>
    <p:extLst>
      <p:ext uri="{BB962C8B-B14F-4D97-AF65-F5344CB8AC3E}">
        <p14:creationId xmlns:p14="http://schemas.microsoft.com/office/powerpoint/2010/main" val="14540865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50800">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6607</TotalTime>
  <Words>1251</Words>
  <Application>Microsoft Office PowerPoint</Application>
  <PresentationFormat>On-screen Show (4:3)</PresentationFormat>
  <Paragraphs>216</Paragraphs>
  <Slides>27</Slides>
  <Notes>20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27</vt:i4>
      </vt:variant>
    </vt:vector>
  </HeadingPairs>
  <TitlesOfParts>
    <vt:vector size="34" baseType="lpstr">
      <vt:lpstr>Arial</vt:lpstr>
      <vt:lpstr>Calibri</vt:lpstr>
      <vt:lpstr>Symbol</vt:lpstr>
      <vt:lpstr>Wingdings</vt:lpstr>
      <vt:lpstr>Office Theme</vt:lpstr>
      <vt:lpstr>数式</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368</cp:revision>
  <cp:lastPrinted>2020-09-05T19:34:59Z</cp:lastPrinted>
  <dcterms:created xsi:type="dcterms:W3CDTF">2012-01-10T18:32:24Z</dcterms:created>
  <dcterms:modified xsi:type="dcterms:W3CDTF">2022-09-02T15:15:06Z</dcterms:modified>
</cp:coreProperties>
</file>