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37"/>
  </p:notesMasterIdLst>
  <p:handoutMasterIdLst>
    <p:handoutMasterId r:id="rId38"/>
  </p:handoutMasterIdLst>
  <p:sldIdLst>
    <p:sldId id="296" r:id="rId3"/>
    <p:sldId id="421" r:id="rId4"/>
    <p:sldId id="420" r:id="rId5"/>
    <p:sldId id="354" r:id="rId6"/>
    <p:sldId id="419" r:id="rId7"/>
    <p:sldId id="412" r:id="rId8"/>
    <p:sldId id="413" r:id="rId9"/>
    <p:sldId id="414" r:id="rId10"/>
    <p:sldId id="423" r:id="rId11"/>
    <p:sldId id="422" r:id="rId12"/>
    <p:sldId id="415" r:id="rId13"/>
    <p:sldId id="416" r:id="rId14"/>
    <p:sldId id="417" r:id="rId15"/>
    <p:sldId id="396" r:id="rId16"/>
    <p:sldId id="409" r:id="rId17"/>
    <p:sldId id="397" r:id="rId18"/>
    <p:sldId id="424" r:id="rId19"/>
    <p:sldId id="403" r:id="rId20"/>
    <p:sldId id="398" r:id="rId21"/>
    <p:sldId id="399" r:id="rId22"/>
    <p:sldId id="400" r:id="rId23"/>
    <p:sldId id="401" r:id="rId24"/>
    <p:sldId id="404" r:id="rId25"/>
    <p:sldId id="385" r:id="rId26"/>
    <p:sldId id="386" r:id="rId27"/>
    <p:sldId id="373" r:id="rId28"/>
    <p:sldId id="410" r:id="rId29"/>
    <p:sldId id="374" r:id="rId30"/>
    <p:sldId id="411" r:id="rId31"/>
    <p:sldId id="375" r:id="rId32"/>
    <p:sldId id="376" r:id="rId33"/>
    <p:sldId id="377" r:id="rId34"/>
    <p:sldId id="378" r:id="rId35"/>
    <p:sldId id="379" r:id="rId36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85B"/>
    <a:srgbClr val="DA32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84" autoAdjust="0"/>
    <p:restoredTop sz="85313" autoAdjust="0"/>
  </p:normalViewPr>
  <p:slideViewPr>
    <p:cSldViewPr>
      <p:cViewPr varScale="1">
        <p:scale>
          <a:sx n="60" d="100"/>
          <a:sy n="60" d="100"/>
        </p:scale>
        <p:origin x="109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presProps" Target="presProps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tableStyles" Target="tableStyles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94727C-8B30-4386-9703-61EF7B04C9A7}" type="datetimeFigureOut">
              <a:rPr lang="en-US" smtClean="0"/>
              <a:t>9/7/2022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357BCF-F272-4C79-9BBA-DF21EFA30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87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9/7/2022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 this lecture, we will continue to develop  notions of the calculations of variation.   Next time we will show how they may be applied to classical mechanics.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94514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Summary of the equations we worked out last time.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755362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 is the famous problem.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797955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What curve will win the race?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282640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Some details of the Euler-Lagrange equations.      The green equations look harder.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567671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Calling the integration 2a is very convenient.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659100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Very clever mathematics.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342109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Visualization of the result.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953866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How did you do with your bet?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272665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Summary of equations to use.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538267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It is a good idea to remember these equations.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22453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E73D275-BC70-4841-A400-4014CD176698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38175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Another example needing extra information.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581661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How to minimize with a constraint.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108158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Applying the equations.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778837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508127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solutions in (almost) convenient form.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542193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Summary again.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227157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We will now start to apply this mathematics to the physics of motion.    Here we map the variables that will apply.    A is called “action”.   L is called “</a:t>
            </a:r>
            <a:r>
              <a:rPr lang="en-US" dirty="0" err="1"/>
              <a:t>Lagrangian</a:t>
            </a:r>
            <a:r>
              <a:rPr lang="en-US" dirty="0"/>
              <a:t>”.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62413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There is one homework problem for this lecture.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75281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Summary of equations to use.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7049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Your homework problem is very similar to this.      Actually stopped at this slide.    Will continue discussion </a:t>
            </a:r>
            <a:r>
              <a:rPr lang="en-US"/>
              <a:t>on Wednesday.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74084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Here is another example of the use of calculus of variation.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60083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After these steps, the solution is found up to some constants.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286538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775688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Evaluating results for particular boundary values.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50515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9/07/2022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9/07/2022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9/07/2022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455613"/>
            <a:ext cx="7772400" cy="1600200"/>
          </a:xfrm>
        </p:spPr>
        <p:txBody>
          <a:bodyPr anchor="b"/>
          <a:lstStyle>
            <a:lvl1pPr algn="ctr">
              <a:defRPr sz="4000">
                <a:latin typeface="Times New Roman" pitchFamily="-112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513013"/>
            <a:ext cx="6400800" cy="914400"/>
          </a:xfrm>
        </p:spPr>
        <p:txBody>
          <a:bodyPr/>
          <a:lstStyle>
            <a:lvl1pPr algn="ctr">
              <a:defRPr b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2" y="6172200"/>
            <a:ext cx="9140825" cy="685800"/>
          </a:xfrm>
          <a:prstGeom prst="rect">
            <a:avLst/>
          </a:prstGeom>
          <a:solidFill>
            <a:srgbClr val="9E7E38"/>
          </a:solidFill>
          <a:ln w="9525">
            <a:solidFill>
              <a:srgbClr val="9E7E38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3079" name="Line 7"/>
          <p:cNvSpPr>
            <a:spLocks noChangeShapeType="1"/>
          </p:cNvSpPr>
          <p:nvPr/>
        </p:nvSpPr>
        <p:spPr bwMode="auto">
          <a:xfrm>
            <a:off x="2286002" y="2284413"/>
            <a:ext cx="4570413" cy="0"/>
          </a:xfrm>
          <a:prstGeom prst="line">
            <a:avLst/>
          </a:prstGeom>
          <a:noFill/>
          <a:ln w="25400">
            <a:solidFill>
              <a:srgbClr val="9E7E38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 sz="2400"/>
          </a:p>
        </p:txBody>
      </p:sp>
      <p:pic>
        <p:nvPicPr>
          <p:cNvPr id="3082" name="Picture 10" descr="wfu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39954" y="3835400"/>
            <a:ext cx="2464095" cy="1828800"/>
          </a:xfrm>
          <a:prstGeom prst="rect">
            <a:avLst/>
          </a:prstGeom>
          <a:noFill/>
        </p:spPr>
      </p:pic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57200" y="6169025"/>
            <a:ext cx="8229600" cy="685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600">
                <a:solidFill>
                  <a:schemeClr val="tx2"/>
                </a:solidFill>
              </a:defRPr>
            </a:lvl1pPr>
          </a:lstStyle>
          <a:p>
            <a:r>
              <a:rPr lang="en-US"/>
              <a:t>Physics Wellcoming Colloquium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9/07/2022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9/07/2022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9/07/2022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8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9/07/2022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8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9/07/2022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9/07/2022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9/07/2022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8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9/07/2022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8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9/07/2022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PHY 711  Fall 2022 -- Lecture 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D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5615" y="1600200"/>
            <a:ext cx="8226425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Subhead Goes Here</a:t>
            </a:r>
          </a:p>
          <a:p>
            <a:pPr lvl="0"/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2" y="0"/>
            <a:ext cx="9140825" cy="914400"/>
          </a:xfrm>
          <a:prstGeom prst="rect">
            <a:avLst/>
          </a:prstGeom>
          <a:solidFill>
            <a:srgbClr val="9E7E38"/>
          </a:solidFill>
          <a:ln w="9525">
            <a:solidFill>
              <a:srgbClr val="9E7E38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133600" y="0"/>
            <a:ext cx="6553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TITLE GOES HERE</a:t>
            </a: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2" y="0"/>
            <a:ext cx="2285999" cy="914400"/>
          </a:xfrm>
          <a:prstGeom prst="rect">
            <a:avLst/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547688" y="6400800"/>
            <a:ext cx="8043862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 sz="2400"/>
          </a:p>
        </p:txBody>
      </p:sp>
      <p:pic>
        <p:nvPicPr>
          <p:cNvPr id="8" name="Picture 8" descr="wfu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234677" y="207909"/>
            <a:ext cx="1828800" cy="485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hf hdr="0"/>
  <p:txStyles>
    <p:titleStyle>
      <a:lvl1pPr algn="r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+mj-lt"/>
          <a:ea typeface="+mj-ea"/>
          <a:cs typeface="+mj-cs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itchFamily="-112" charset="0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itchFamily="-112" charset="0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itchFamily="-112" charset="0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itchFamily="-112" charset="0"/>
        </a:defRPr>
      </a:lvl5pPr>
      <a:lvl6pPr marL="457200" algn="r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itchFamily="-112" charset="0"/>
        </a:defRPr>
      </a:lvl6pPr>
      <a:lvl7pPr marL="914400" algn="r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itchFamily="-112" charset="0"/>
        </a:defRPr>
      </a:lvl7pPr>
      <a:lvl8pPr marL="1371600" algn="r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itchFamily="-112" charset="0"/>
        </a:defRPr>
      </a:lvl8pPr>
      <a:lvl9pPr marL="1828800" algn="r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itchFamily="-112" charset="0"/>
        </a:defRPr>
      </a:lvl9pPr>
    </p:titleStyle>
    <p:bodyStyle>
      <a:lvl1pPr algn="l" rtl="0" eaLnBrk="1" fontAlgn="base" hangingPunct="1">
        <a:spcBef>
          <a:spcPct val="20000"/>
        </a:spcBef>
        <a:spcAft>
          <a:spcPct val="0"/>
        </a:spcAft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1165225" indent="-533400" algn="l" rtl="0" eaLnBrk="1" fontAlgn="base" hangingPunct="1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  <a:ea typeface="ＭＳ Ｐゴシック" pitchFamily="-112" charset="-128"/>
        </a:defRPr>
      </a:lvl2pPr>
      <a:lvl3pPr marL="1736725" indent="-457200" algn="l" rtl="0" eaLnBrk="1" fontAlgn="base" hangingPunct="1">
        <a:spcBef>
          <a:spcPct val="20000"/>
        </a:spcBef>
        <a:spcAft>
          <a:spcPct val="0"/>
        </a:spcAft>
        <a:defRPr sz="2400">
          <a:solidFill>
            <a:schemeClr val="tx1"/>
          </a:solidFill>
          <a:latin typeface="+mn-lt"/>
          <a:ea typeface="ＭＳ Ｐゴシック" pitchFamily="-112" charset="-128"/>
        </a:defRPr>
      </a:lvl3pPr>
      <a:lvl4pPr marL="2232025" indent="-38100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ea typeface="ＭＳ Ｐゴシック" pitchFamily="-112" charset="-128"/>
        </a:defRPr>
      </a:lvl4pPr>
      <a:lvl5pPr marL="2727325" indent="-38100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ea typeface="ＭＳ Ｐゴシック" pitchFamily="-112" charset="-128"/>
        </a:defRPr>
      </a:lvl5pPr>
      <a:lvl6pPr marL="3184525" indent="-38100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ea typeface="ＭＳ Ｐゴシック" pitchFamily="-112" charset="-128"/>
        </a:defRPr>
      </a:lvl6pPr>
      <a:lvl7pPr marL="3641725" indent="-38100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ea typeface="ＭＳ Ｐゴシック" pitchFamily="-112" charset="-128"/>
        </a:defRPr>
      </a:lvl7pPr>
      <a:lvl8pPr marL="4098925" indent="-38100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ea typeface="ＭＳ Ｐゴシック" pitchFamily="-112" charset="-128"/>
        </a:defRPr>
      </a:lvl8pPr>
      <a:lvl9pPr marL="4556125" indent="-38100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ea typeface="ＭＳ Ｐゴシック" pitchFamily="-112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13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.bin"/><Relationship Id="rId3" Type="http://schemas.openxmlformats.org/officeDocument/2006/relationships/image" Target="../media/image16.png"/><Relationship Id="rId7" Type="http://schemas.openxmlformats.org/officeDocument/2006/relationships/image" Target="../media/image18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11.bin"/><Relationship Id="rId5" Type="http://schemas.openxmlformats.org/officeDocument/2006/relationships/image" Target="../media/image17.wmf"/><Relationship Id="rId4" Type="http://schemas.openxmlformats.org/officeDocument/2006/relationships/oleObject" Target="../embeddings/oleObject10.bin"/><Relationship Id="rId9" Type="http://schemas.openxmlformats.org/officeDocument/2006/relationships/image" Target="../media/image19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7" Type="http://schemas.openxmlformats.org/officeDocument/2006/relationships/image" Target="../media/image20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14.bin"/><Relationship Id="rId5" Type="http://schemas.openxmlformats.org/officeDocument/2006/relationships/image" Target="../media/image17.wmf"/><Relationship Id="rId4" Type="http://schemas.openxmlformats.org/officeDocument/2006/relationships/oleObject" Target="../embeddings/oleObject13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2.wmf"/><Relationship Id="rId5" Type="http://schemas.openxmlformats.org/officeDocument/2006/relationships/oleObject" Target="../embeddings/oleObject16.bin"/><Relationship Id="rId4" Type="http://schemas.openxmlformats.org/officeDocument/2006/relationships/image" Target="../media/image21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emf"/><Relationship Id="rId2" Type="http://schemas.openxmlformats.org/officeDocument/2006/relationships/oleObject" Target="../embeddings/oleObject17.bin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wmf"/><Relationship Id="rId3" Type="http://schemas.openxmlformats.org/officeDocument/2006/relationships/hyperlink" Target="http://mathworld.wolfram.com/BrachistochroneProblem.html" TargetMode="External"/><Relationship Id="rId7" Type="http://schemas.openxmlformats.org/officeDocument/2006/relationships/oleObject" Target="../embeddings/oleObject19.bin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5.wmf"/><Relationship Id="rId5" Type="http://schemas.openxmlformats.org/officeDocument/2006/relationships/oleObject" Target="../embeddings/oleObject18.bin"/><Relationship Id="rId4" Type="http://schemas.openxmlformats.org/officeDocument/2006/relationships/image" Target="../media/image24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oleObject" Target="../embeddings/oleObject20.bin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0.wmf"/><Relationship Id="rId5" Type="http://schemas.openxmlformats.org/officeDocument/2006/relationships/oleObject" Target="../embeddings/oleObject22.bin"/><Relationship Id="rId4" Type="http://schemas.openxmlformats.org/officeDocument/2006/relationships/image" Target="../media/image29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1.wmf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wmf"/><Relationship Id="rId3" Type="http://schemas.openxmlformats.org/officeDocument/2006/relationships/oleObject" Target="../embeddings/oleObject24.bin"/><Relationship Id="rId7" Type="http://schemas.openxmlformats.org/officeDocument/2006/relationships/oleObject" Target="../embeddings/oleObject26.bin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3.wmf"/><Relationship Id="rId5" Type="http://schemas.openxmlformats.org/officeDocument/2006/relationships/oleObject" Target="../embeddings/oleObject25.bin"/><Relationship Id="rId4" Type="http://schemas.openxmlformats.org/officeDocument/2006/relationships/image" Target="../media/image32.w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7" Type="http://schemas.openxmlformats.org/officeDocument/2006/relationships/image" Target="../media/image37.wm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28.bin"/><Relationship Id="rId5" Type="http://schemas.openxmlformats.org/officeDocument/2006/relationships/image" Target="../media/image36.wmf"/><Relationship Id="rId4" Type="http://schemas.openxmlformats.org/officeDocument/2006/relationships/oleObject" Target="../embeddings/oleObject27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9.bin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9.wmf"/><Relationship Id="rId5" Type="http://schemas.openxmlformats.org/officeDocument/2006/relationships/oleObject" Target="../embeddings/oleObject30.bin"/><Relationship Id="rId4" Type="http://schemas.openxmlformats.org/officeDocument/2006/relationships/image" Target="../media/image38.w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1.bin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1.wmf"/><Relationship Id="rId5" Type="http://schemas.openxmlformats.org/officeDocument/2006/relationships/oleObject" Target="../embeddings/oleObject32.bin"/><Relationship Id="rId4" Type="http://schemas.openxmlformats.org/officeDocument/2006/relationships/image" Target="../media/image40.wm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jp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3.bin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4.wmf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wmf"/><Relationship Id="rId2" Type="http://schemas.openxmlformats.org/officeDocument/2006/relationships/oleObject" Target="../embeddings/oleObject34.bin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5.bin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6.wmf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6.bin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7.wmf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7.bin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8.wmf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8.bin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9.wmf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9.bin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0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5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7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wmf"/><Relationship Id="rId4" Type="http://schemas.openxmlformats.org/officeDocument/2006/relationships/oleObject" Target="../embeddings/oleObject6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9/07/2022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00940" y="609600"/>
            <a:ext cx="9067800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PHY 711 Classical Mechanics and Mathematical Methods</a:t>
            </a:r>
          </a:p>
          <a:p>
            <a:pPr algn="ctr"/>
            <a:r>
              <a:rPr lang="en-US" sz="3200" b="1" dirty="0"/>
              <a:t>10-10:50 AM  MWF in Olin 103</a:t>
            </a:r>
          </a:p>
          <a:p>
            <a:pPr algn="ctr"/>
            <a:endParaRPr lang="en-US" sz="3200" b="1" dirty="0"/>
          </a:p>
          <a:p>
            <a:pPr algn="ctr"/>
            <a:r>
              <a:rPr lang="en-US" sz="3200" b="1" dirty="0"/>
              <a:t>Discussion of Lecture 8 – Chap. 3 F &amp; W</a:t>
            </a:r>
            <a:endParaRPr lang="en-US" sz="3200" b="1" dirty="0">
              <a:solidFill>
                <a:schemeClr val="folHlink"/>
              </a:solidFill>
            </a:endParaRPr>
          </a:p>
          <a:p>
            <a:pPr marL="457200" lvl="2" algn="ctr">
              <a:spcBef>
                <a:spcPct val="50000"/>
              </a:spcBef>
            </a:pPr>
            <a:endParaRPr lang="en-US" sz="3200" b="1" dirty="0">
              <a:solidFill>
                <a:schemeClr val="folHlink"/>
              </a:solidFill>
            </a:endParaRPr>
          </a:p>
          <a:p>
            <a:pPr marL="457200" lvl="2" algn="ctr">
              <a:spcBef>
                <a:spcPct val="50000"/>
              </a:spcBef>
            </a:pPr>
            <a:r>
              <a:rPr lang="en-US" sz="3200" b="1" dirty="0">
                <a:solidFill>
                  <a:schemeClr val="folHlink"/>
                </a:solidFill>
              </a:rPr>
              <a:t>Calculus of variation </a:t>
            </a:r>
          </a:p>
          <a:p>
            <a:pPr lvl="2" indent="-457200">
              <a:spcBef>
                <a:spcPct val="50000"/>
              </a:spcBef>
              <a:buFont typeface="+mj-lt"/>
              <a:buAutoNum type="arabicPeriod"/>
            </a:pPr>
            <a:r>
              <a:rPr lang="en-US" sz="2400" b="1" dirty="0">
                <a:solidFill>
                  <a:schemeClr val="folHlink"/>
                </a:solidFill>
              </a:rPr>
              <a:t>Various examples – Area of lamp shade</a:t>
            </a:r>
          </a:p>
          <a:p>
            <a:pPr lvl="2" indent="-457200">
              <a:spcBef>
                <a:spcPct val="50000"/>
              </a:spcBef>
              <a:buFont typeface="+mj-lt"/>
              <a:buAutoNum type="arabicPeriod"/>
            </a:pPr>
            <a:r>
              <a:rPr lang="en-US" sz="2400" b="1" dirty="0">
                <a:solidFill>
                  <a:schemeClr val="folHlink"/>
                </a:solidFill>
              </a:rPr>
              <a:t>Brachistochrone problem</a:t>
            </a:r>
          </a:p>
          <a:p>
            <a:pPr marL="971550" lvl="2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2400" b="1" dirty="0">
                <a:solidFill>
                  <a:schemeClr val="folHlink"/>
                </a:solidFill>
              </a:rPr>
              <a:t>Calculus of variation with constraints</a:t>
            </a:r>
          </a:p>
        </p:txBody>
      </p:sp>
    </p:spTree>
    <p:extLst>
      <p:ext uri="{BB962C8B-B14F-4D97-AF65-F5344CB8AC3E}">
        <p14:creationId xmlns:p14="http://schemas.microsoft.com/office/powerpoint/2010/main" val="37998740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F75EA50-F889-4D7B-B2B2-9FBE5324FE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9/07/2022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DE59D13-D8F8-ED13-A800-E17BB97C44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8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320A64-90B5-F2C5-9934-757981506B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594ABD48-5D73-5C4D-6C2C-2B26DEFD1270}"/>
              </a:ext>
            </a:extLst>
          </p:cNvPr>
          <p:cNvGrpSpPr/>
          <p:nvPr/>
        </p:nvGrpSpPr>
        <p:grpSpPr>
          <a:xfrm>
            <a:off x="103822" y="-30508"/>
            <a:ext cx="4973955" cy="4843166"/>
            <a:chOff x="4343400" y="2037694"/>
            <a:chExt cx="4973955" cy="4843166"/>
          </a:xfrm>
        </p:grpSpPr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C26F22E1-A0E0-87AB-012F-890BD2E55E18}"/>
                </a:ext>
              </a:extLst>
            </p:cNvPr>
            <p:cNvGrpSpPr/>
            <p:nvPr/>
          </p:nvGrpSpPr>
          <p:grpSpPr>
            <a:xfrm>
              <a:off x="4343400" y="2499359"/>
              <a:ext cx="4381500" cy="4381501"/>
              <a:chOff x="4762500" y="1371600"/>
              <a:chExt cx="4381500" cy="4381501"/>
            </a:xfrm>
          </p:grpSpPr>
          <p:pic>
            <p:nvPicPr>
              <p:cNvPr id="11" name="Picture 2" descr="Ivory Bell Linen Lamp Shade 9x19x12.5 (Spider)">
                <a:extLst>
                  <a:ext uri="{FF2B5EF4-FFF2-40B4-BE49-F238E27FC236}">
                    <a16:creationId xmlns:a16="http://schemas.microsoft.com/office/drawing/2014/main" id="{170628F5-FADE-D6FE-1DFC-4EDD7739A21A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762500" y="1371600"/>
                <a:ext cx="4381500" cy="438150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cxnSp>
            <p:nvCxnSpPr>
              <p:cNvPr id="12" name="Straight Arrow Connector 11">
                <a:extLst>
                  <a:ext uri="{FF2B5EF4-FFF2-40B4-BE49-F238E27FC236}">
                    <a16:creationId xmlns:a16="http://schemas.microsoft.com/office/drawing/2014/main" id="{55212F53-FDDA-3B71-CB66-CFDABC02B207}"/>
                  </a:ext>
                </a:extLst>
              </p:cNvPr>
              <p:cNvCxnSpPr/>
              <p:nvPr/>
            </p:nvCxnSpPr>
            <p:spPr>
              <a:xfrm flipV="1">
                <a:off x="6858000" y="1371600"/>
                <a:ext cx="0" cy="609600"/>
              </a:xfrm>
              <a:prstGeom prst="straightConnector1">
                <a:avLst/>
              </a:prstGeom>
              <a:ln w="5080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>
                <a:extLst>
                  <a:ext uri="{FF2B5EF4-FFF2-40B4-BE49-F238E27FC236}">
                    <a16:creationId xmlns:a16="http://schemas.microsoft.com/office/drawing/2014/main" id="{83765F3E-E090-95D0-606A-71005BA14FC7}"/>
                  </a:ext>
                </a:extLst>
              </p:cNvPr>
              <p:cNvCxnSpPr/>
              <p:nvPr/>
            </p:nvCxnSpPr>
            <p:spPr>
              <a:xfrm>
                <a:off x="6858000" y="1981200"/>
                <a:ext cx="0" cy="3124200"/>
              </a:xfrm>
              <a:prstGeom prst="line">
                <a:avLst/>
              </a:prstGeom>
              <a:ln w="50800"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8" name="Straight Arrow Connector 7">
              <a:extLst>
                <a:ext uri="{FF2B5EF4-FFF2-40B4-BE49-F238E27FC236}">
                  <a16:creationId xmlns:a16="http://schemas.microsoft.com/office/drawing/2014/main" id="{88C9B0E9-E677-3C47-25DA-1AC2BDDEB594}"/>
                </a:ext>
              </a:extLst>
            </p:cNvPr>
            <p:cNvCxnSpPr/>
            <p:nvPr/>
          </p:nvCxnSpPr>
          <p:spPr>
            <a:xfrm flipV="1">
              <a:off x="6400800" y="5943600"/>
              <a:ext cx="2480310" cy="60959"/>
            </a:xfrm>
            <a:prstGeom prst="straightConnector1">
              <a:avLst/>
            </a:prstGeom>
            <a:ln w="508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59357EC8-9783-2E38-EBBB-E1696D588D89}"/>
                </a:ext>
              </a:extLst>
            </p:cNvPr>
            <p:cNvSpPr txBox="1"/>
            <p:nvPr/>
          </p:nvSpPr>
          <p:spPr>
            <a:xfrm>
              <a:off x="6172200" y="2037694"/>
              <a:ext cx="533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>
                  <a:latin typeface="+mj-lt"/>
                </a:rPr>
                <a:t>y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EEAD3CBC-F445-0F86-E4FF-03A517ABCDF5}"/>
                </a:ext>
              </a:extLst>
            </p:cNvPr>
            <p:cNvSpPr txBox="1"/>
            <p:nvPr/>
          </p:nvSpPr>
          <p:spPr>
            <a:xfrm>
              <a:off x="8783955" y="5650210"/>
              <a:ext cx="533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>
                  <a:latin typeface="+mj-lt"/>
                </a:rPr>
                <a:t>x</a:t>
              </a:r>
            </a:p>
          </p:txBody>
        </p:sp>
      </p:grpSp>
      <p:sp>
        <p:nvSpPr>
          <p:cNvPr id="14" name="Oval 13">
            <a:extLst>
              <a:ext uri="{FF2B5EF4-FFF2-40B4-BE49-F238E27FC236}">
                <a16:creationId xmlns:a16="http://schemas.microsoft.com/office/drawing/2014/main" id="{BBD18BBA-07EF-CDE7-FE6F-0AC718B85121}"/>
              </a:ext>
            </a:extLst>
          </p:cNvPr>
          <p:cNvSpPr/>
          <p:nvPr/>
        </p:nvSpPr>
        <p:spPr>
          <a:xfrm>
            <a:off x="6019800" y="1339698"/>
            <a:ext cx="1752600" cy="1752600"/>
          </a:xfrm>
          <a:prstGeom prst="ellipse">
            <a:avLst/>
          </a:prstGeom>
          <a:noFill/>
          <a:ln w="66675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2740470A-DC5F-8521-1306-90897103D525}"/>
              </a:ext>
            </a:extLst>
          </p:cNvPr>
          <p:cNvSpPr>
            <a:spLocks noChangeAspect="1"/>
          </p:cNvSpPr>
          <p:nvPr/>
        </p:nvSpPr>
        <p:spPr>
          <a:xfrm>
            <a:off x="5821680" y="1164438"/>
            <a:ext cx="2103120" cy="2103120"/>
          </a:xfrm>
          <a:prstGeom prst="ellipse">
            <a:avLst/>
          </a:prstGeom>
          <a:noFill/>
          <a:ln w="66675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C980E46E-DE88-6CB3-5059-1C63D166FA67}"/>
              </a:ext>
            </a:extLst>
          </p:cNvPr>
          <p:cNvSpPr>
            <a:spLocks noChangeAspect="1"/>
          </p:cNvSpPr>
          <p:nvPr/>
        </p:nvSpPr>
        <p:spPr>
          <a:xfrm>
            <a:off x="5471160" y="791233"/>
            <a:ext cx="2804160" cy="2804160"/>
          </a:xfrm>
          <a:prstGeom prst="ellipse">
            <a:avLst/>
          </a:prstGeom>
          <a:noFill/>
          <a:ln w="66675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F321324E-73A4-8441-B2D0-480A118FD955}"/>
              </a:ext>
            </a:extLst>
          </p:cNvPr>
          <p:cNvSpPr>
            <a:spLocks noChangeAspect="1"/>
          </p:cNvSpPr>
          <p:nvPr/>
        </p:nvSpPr>
        <p:spPr>
          <a:xfrm>
            <a:off x="5626748" y="966493"/>
            <a:ext cx="2453640" cy="2453640"/>
          </a:xfrm>
          <a:prstGeom prst="ellipse">
            <a:avLst/>
          </a:prstGeom>
          <a:noFill/>
          <a:ln w="66675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E3AB310C-B64A-1570-D7EB-03953ECB80B6}"/>
              </a:ext>
            </a:extLst>
          </p:cNvPr>
          <p:cNvSpPr txBox="1"/>
          <p:nvPr/>
        </p:nvSpPr>
        <p:spPr>
          <a:xfrm>
            <a:off x="6271437" y="76200"/>
            <a:ext cx="289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Top view</a:t>
            </a:r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85059A21-CDD4-3FE8-98A0-51DE6A0B13D1}"/>
              </a:ext>
            </a:extLst>
          </p:cNvPr>
          <p:cNvCxnSpPr>
            <a:endCxn id="14" idx="6"/>
          </p:cNvCxnSpPr>
          <p:nvPr/>
        </p:nvCxnSpPr>
        <p:spPr>
          <a:xfrm>
            <a:off x="6873240" y="2193313"/>
            <a:ext cx="899160" cy="22685"/>
          </a:xfrm>
          <a:prstGeom prst="straightConnector1">
            <a:avLst/>
          </a:prstGeom>
          <a:ln w="603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38E15001-F71B-CF39-6E23-3422EA519C06}"/>
              </a:ext>
            </a:extLst>
          </p:cNvPr>
          <p:cNvSpPr txBox="1"/>
          <p:nvPr/>
        </p:nvSpPr>
        <p:spPr>
          <a:xfrm>
            <a:off x="7010400" y="1796898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latin typeface="+mj-lt"/>
              </a:rPr>
              <a:t>x</a:t>
            </a:r>
          </a:p>
        </p:txBody>
      </p:sp>
      <p:graphicFrame>
        <p:nvGraphicFramePr>
          <p:cNvPr id="30" name="Object 29">
            <a:extLst>
              <a:ext uri="{FF2B5EF4-FFF2-40B4-BE49-F238E27FC236}">
                <a16:creationId xmlns:a16="http://schemas.microsoft.com/office/drawing/2014/main" id="{2BFD048E-5B48-031F-BAF0-D1CB6A0AF76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00072192"/>
              </p:ext>
            </p:extLst>
          </p:nvPr>
        </p:nvGraphicFramePr>
        <p:xfrm>
          <a:off x="103822" y="4812658"/>
          <a:ext cx="4481821" cy="10734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2120760" imgH="507960" progId="Equation.DSMT4">
                  <p:embed/>
                </p:oleObj>
              </mc:Choice>
              <mc:Fallback>
                <p:oleObj name="Equation" r:id="rId3" imgW="2120760" imgH="507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3822" y="4812658"/>
                        <a:ext cx="4481821" cy="107349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>
            <a:extLst>
              <a:ext uri="{FF2B5EF4-FFF2-40B4-BE49-F238E27FC236}">
                <a16:creationId xmlns:a16="http://schemas.microsoft.com/office/drawing/2014/main" id="{5201A47F-A06E-AF1A-CF92-B50FDCC71A4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09580213"/>
              </p:ext>
            </p:extLst>
          </p:nvPr>
        </p:nvGraphicFramePr>
        <p:xfrm>
          <a:off x="5257800" y="3886528"/>
          <a:ext cx="3886199" cy="24002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726920" imgH="1066680" progId="Equation.DSMT4">
                  <p:embed/>
                </p:oleObj>
              </mc:Choice>
              <mc:Fallback>
                <p:oleObj name="Equation" r:id="rId5" imgW="1726920" imgH="1066680" progId="Equation.DSMT4">
                  <p:embed/>
                  <p:pic>
                    <p:nvPicPr>
                      <p:cNvPr id="8" name="Object 7">
                        <a:extLst>
                          <a:ext uri="{FF2B5EF4-FFF2-40B4-BE49-F238E27FC236}">
                            <a16:creationId xmlns:a16="http://schemas.microsoft.com/office/drawing/2014/main" id="{0581570C-E634-8EB6-9336-96A8B55A2F6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257800" y="3886528"/>
                        <a:ext cx="3886199" cy="240029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791840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9/07/2022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11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84859798"/>
              </p:ext>
            </p:extLst>
          </p:nvPr>
        </p:nvGraphicFramePr>
        <p:xfrm>
          <a:off x="1219200" y="228600"/>
          <a:ext cx="5489575" cy="59963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3390840" imgH="3708360" progId="Equation.DSMT4">
                  <p:embed/>
                </p:oleObj>
              </mc:Choice>
              <mc:Fallback>
                <p:oleObj name="Equation" r:id="rId3" imgW="3390840" imgH="3708360" progId="Equation.DSMT4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228600"/>
                        <a:ext cx="5489575" cy="599636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924790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8892" y="2811095"/>
            <a:ext cx="3810000" cy="3810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9/07/2022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12</a:t>
            </a:fld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74816102"/>
              </p:ext>
            </p:extLst>
          </p:nvPr>
        </p:nvGraphicFramePr>
        <p:xfrm>
          <a:off x="3798644" y="2816408"/>
          <a:ext cx="4546600" cy="152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158920" imgH="723600" progId="Equation.DSMT4">
                  <p:embed/>
                </p:oleObj>
              </mc:Choice>
              <mc:Fallback>
                <p:oleObj name="Equation" r:id="rId4" imgW="2158920" imgH="72360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798644" y="2816408"/>
                        <a:ext cx="4546600" cy="1524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8" name="Straight Arrow Connector 7"/>
          <p:cNvCxnSpPr/>
          <p:nvPr/>
        </p:nvCxnSpPr>
        <p:spPr>
          <a:xfrm flipH="1">
            <a:off x="3276967" y="3578408"/>
            <a:ext cx="533400" cy="533400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50789F7F-222B-428C-8A86-842DB1D26B9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00894452"/>
              </p:ext>
            </p:extLst>
          </p:nvPr>
        </p:nvGraphicFramePr>
        <p:xfrm>
          <a:off x="314325" y="236905"/>
          <a:ext cx="4552950" cy="1630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3085920" imgH="1104840" progId="Equation.DSMT4">
                  <p:embed/>
                </p:oleObj>
              </mc:Choice>
              <mc:Fallback>
                <p:oleObj name="Equation" r:id="rId6" imgW="3085920" imgH="1104840" progId="Equation.DSMT4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50789F7F-222B-428C-8A86-842DB1D26B9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14325" y="236905"/>
                        <a:ext cx="4552950" cy="16303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9D6ACF97-B262-44AB-8356-6777A0E62FB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332760"/>
              </p:ext>
            </p:extLst>
          </p:nvPr>
        </p:nvGraphicFramePr>
        <p:xfrm>
          <a:off x="1063625" y="1955800"/>
          <a:ext cx="4959350" cy="639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2361960" imgH="304560" progId="Equation.DSMT4">
                  <p:embed/>
                </p:oleObj>
              </mc:Choice>
              <mc:Fallback>
                <p:oleObj name="Equation" r:id="rId8" imgW="2361960" imgH="304560" progId="Equation.DSMT4">
                  <p:embed/>
                  <p:pic>
                    <p:nvPicPr>
                      <p:cNvPr id="9" name="Object 8">
                        <a:extLst>
                          <a:ext uri="{FF2B5EF4-FFF2-40B4-BE49-F238E27FC236}">
                            <a16:creationId xmlns:a16="http://schemas.microsoft.com/office/drawing/2014/main" id="{9D6ACF97-B262-44AB-8356-6777A0E62FB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063625" y="1955800"/>
                        <a:ext cx="4959350" cy="6397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041517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609600"/>
            <a:ext cx="3810000" cy="3810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9/07/2022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13</a:t>
            </a:fld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91050895"/>
              </p:ext>
            </p:extLst>
          </p:nvPr>
        </p:nvGraphicFramePr>
        <p:xfrm>
          <a:off x="3657600" y="1066800"/>
          <a:ext cx="4546600" cy="152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158920" imgH="723600" progId="Equation.DSMT4">
                  <p:embed/>
                </p:oleObj>
              </mc:Choice>
              <mc:Fallback>
                <p:oleObj name="Equation" r:id="rId4" imgW="2158920" imgH="72360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657600" y="1066800"/>
                        <a:ext cx="4546600" cy="1524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8" name="Straight Arrow Connector 7"/>
          <p:cNvCxnSpPr/>
          <p:nvPr/>
        </p:nvCxnSpPr>
        <p:spPr>
          <a:xfrm flipH="1">
            <a:off x="3124200" y="1828800"/>
            <a:ext cx="533400" cy="533400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" name="Object 9">
            <a:extLst>
              <a:ext uri="{FF2B5EF4-FFF2-40B4-BE49-F238E27FC236}">
                <a16:creationId xmlns:a16="http://schemas.microsoft.com/office/drawing/2014/main" id="{ED82148B-3143-4E17-B6BD-FDE6D2F74EC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93912807"/>
              </p:ext>
            </p:extLst>
          </p:nvPr>
        </p:nvGraphicFramePr>
        <p:xfrm>
          <a:off x="838200" y="4572732"/>
          <a:ext cx="7094538" cy="173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3009600" imgH="736560" progId="Equation.DSMT4">
                  <p:embed/>
                </p:oleObj>
              </mc:Choice>
              <mc:Fallback>
                <p:oleObj name="Equation" r:id="rId6" imgW="3009600" imgH="736560" progId="Equation.DSMT4">
                  <p:embed/>
                  <p:pic>
                    <p:nvPicPr>
                      <p:cNvPr id="10" name="Object 9">
                        <a:extLst>
                          <a:ext uri="{FF2B5EF4-FFF2-40B4-BE49-F238E27FC236}">
                            <a16:creationId xmlns:a16="http://schemas.microsoft.com/office/drawing/2014/main" id="{ED82148B-3143-4E17-B6BD-FDE6D2F74EC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838200" y="4572732"/>
                        <a:ext cx="7094538" cy="17367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266137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9/07/2022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14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26429220"/>
              </p:ext>
            </p:extLst>
          </p:nvPr>
        </p:nvGraphicFramePr>
        <p:xfrm>
          <a:off x="304800" y="61970"/>
          <a:ext cx="6400800" cy="29098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3" imgW="3492360" imgH="1587240" progId="Equation.3">
                  <p:embed/>
                </p:oleObj>
              </mc:Choice>
              <mc:Fallback>
                <p:oleObj name="数式" r:id="rId3" imgW="3492360" imgH="1587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61970"/>
                        <a:ext cx="6400800" cy="290983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63305891"/>
              </p:ext>
            </p:extLst>
          </p:nvPr>
        </p:nvGraphicFramePr>
        <p:xfrm>
          <a:off x="228600" y="2825750"/>
          <a:ext cx="6400800" cy="3727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5" imgW="3314520" imgH="1930320" progId="Equation.3">
                  <p:embed/>
                </p:oleObj>
              </mc:Choice>
              <mc:Fallback>
                <p:oleObj name="数式" r:id="rId5" imgW="3314520" imgH="19303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2825750"/>
                        <a:ext cx="6400800" cy="3727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Left Arrow 6"/>
          <p:cNvSpPr/>
          <p:nvPr/>
        </p:nvSpPr>
        <p:spPr>
          <a:xfrm>
            <a:off x="4581427" y="2175922"/>
            <a:ext cx="533400" cy="457200"/>
          </a:xfrm>
          <a:prstGeom prst="leftArrow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5334000" y="2191882"/>
            <a:ext cx="3657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Euler-Lagrange equation</a:t>
            </a:r>
          </a:p>
        </p:txBody>
      </p:sp>
      <p:sp>
        <p:nvSpPr>
          <p:cNvPr id="9" name="Left Arrow 8"/>
          <p:cNvSpPr/>
          <p:nvPr/>
        </p:nvSpPr>
        <p:spPr>
          <a:xfrm>
            <a:off x="4343400" y="5867400"/>
            <a:ext cx="533400" cy="457200"/>
          </a:xfrm>
          <a:prstGeom prst="leftArrow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029200" y="5680501"/>
            <a:ext cx="3657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Alternate Euler-Lagrange equation</a:t>
            </a:r>
          </a:p>
        </p:txBody>
      </p:sp>
    </p:spTree>
    <p:extLst>
      <p:ext uri="{BB962C8B-B14F-4D97-AF65-F5344CB8AC3E}">
        <p14:creationId xmlns:p14="http://schemas.microsoft.com/office/powerpoint/2010/main" val="41989510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7FB73A8-7BF3-4A9D-AB1D-F9A01FAB53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9/07/2022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BF2FF06-21B3-400D-A8CB-AEC63A4F39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8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0013C4D-D8F2-498B-93A8-A317A085D7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15</a:t>
            </a:fld>
            <a:endParaRPr lang="en-US" dirty="0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B9F6F2A7-28E0-4B60-B02E-E8B66A732F2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23469429"/>
              </p:ext>
            </p:extLst>
          </p:nvPr>
        </p:nvGraphicFramePr>
        <p:xfrm>
          <a:off x="914400" y="1295400"/>
          <a:ext cx="6392862" cy="3719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6393087" imgH="3718782" progId="Equation.DSMT4">
                  <p:embed/>
                </p:oleObj>
              </mc:Choice>
              <mc:Fallback>
                <p:oleObj name="Equation" r:id="rId2" imgW="6393087" imgH="3718782" progId="Equation.DSMT4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829942C1-FC80-40F8-888C-3D8CFF45188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914400" y="1295400"/>
                        <a:ext cx="6392862" cy="37195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96B9E4B5-7119-4F8A-9D56-7214DA4E9F3F}"/>
              </a:ext>
            </a:extLst>
          </p:cNvPr>
          <p:cNvSpPr txBox="1"/>
          <p:nvPr/>
        </p:nvSpPr>
        <p:spPr>
          <a:xfrm>
            <a:off x="304800" y="304800"/>
            <a:ext cx="784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 few more steps --</a:t>
            </a:r>
          </a:p>
        </p:txBody>
      </p:sp>
    </p:spTree>
    <p:extLst>
      <p:ext uri="{BB962C8B-B14F-4D97-AF65-F5344CB8AC3E}">
        <p14:creationId xmlns:p14="http://schemas.microsoft.com/office/powerpoint/2010/main" val="236791375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9/07/2022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304800"/>
            <a:ext cx="8610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latin typeface="+mj-lt"/>
              </a:rPr>
              <a:t>Brachistochrone</a:t>
            </a:r>
            <a:r>
              <a:rPr lang="en-US" sz="2400" b="1" dirty="0">
                <a:latin typeface="+mj-lt"/>
              </a:rPr>
              <a:t> problem:   </a:t>
            </a:r>
            <a:r>
              <a:rPr lang="en-US" sz="2400" dirty="0">
                <a:latin typeface="+mj-lt"/>
              </a:rPr>
              <a:t>(solved by Newton in 1696)</a:t>
            </a:r>
            <a:endParaRPr lang="en-US" sz="2400" b="1" dirty="0">
              <a:latin typeface="+mj-lt"/>
            </a:endParaRPr>
          </a:p>
          <a:p>
            <a:r>
              <a:rPr lang="en-US" sz="2400" b="1" dirty="0">
                <a:latin typeface="+mj-lt"/>
              </a:rPr>
              <a:t>         </a:t>
            </a:r>
            <a:r>
              <a:rPr lang="en-US" dirty="0">
                <a:latin typeface="+mj-lt"/>
                <a:hlinkClick r:id="rId3"/>
              </a:rPr>
              <a:t>http://mathworld.wolfram.com/BrachistochroneProblem.html</a:t>
            </a:r>
            <a:endParaRPr lang="en-US" dirty="0"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943600" y="1600200"/>
            <a:ext cx="29718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 particle of </a:t>
            </a:r>
            <a:r>
              <a:rPr lang="en-US" sz="2400" dirty="0"/>
              <a:t>weight </a:t>
            </a:r>
            <a:r>
              <a:rPr lang="en-US" sz="2400" i="1" dirty="0"/>
              <a:t>mg</a:t>
            </a:r>
            <a:r>
              <a:rPr lang="en-US" sz="2400" dirty="0"/>
              <a:t> travels </a:t>
            </a:r>
            <a:r>
              <a:rPr lang="en-US" sz="2400" dirty="0" err="1"/>
              <a:t>frictionlessly</a:t>
            </a:r>
            <a:r>
              <a:rPr lang="en-US" sz="2400" dirty="0"/>
              <a:t> down a path of shape </a:t>
            </a:r>
            <a:r>
              <a:rPr lang="en-US" sz="2400" i="1" dirty="0"/>
              <a:t>y(x). </a:t>
            </a:r>
            <a:r>
              <a:rPr lang="en-US" sz="2400" dirty="0">
                <a:latin typeface="+mj-lt"/>
              </a:rPr>
              <a:t>What is the shape of the path </a:t>
            </a:r>
            <a:r>
              <a:rPr lang="en-US" sz="2400" i="1" dirty="0">
                <a:latin typeface="+mj-lt"/>
              </a:rPr>
              <a:t>y(x)</a:t>
            </a:r>
            <a:r>
              <a:rPr lang="en-US" sz="2400" dirty="0">
                <a:latin typeface="+mj-lt"/>
              </a:rPr>
              <a:t> that minimizes the  travel time from</a:t>
            </a:r>
          </a:p>
          <a:p>
            <a:r>
              <a:rPr lang="en-US" sz="2400" i="1" dirty="0"/>
              <a:t>y(0)=0 </a:t>
            </a:r>
            <a:r>
              <a:rPr lang="en-US" sz="2400" dirty="0"/>
              <a:t>to </a:t>
            </a:r>
            <a:r>
              <a:rPr lang="en-US" sz="2400" i="1" dirty="0"/>
              <a:t>y(</a:t>
            </a:r>
            <a:r>
              <a:rPr lang="en-US" sz="2400" i="1" dirty="0">
                <a:latin typeface="Symbol" pitchFamily="18" charset="2"/>
              </a:rPr>
              <a:t>p</a:t>
            </a:r>
            <a:r>
              <a:rPr lang="en-US" sz="2400" i="1" dirty="0"/>
              <a:t>)=-</a:t>
            </a:r>
            <a:r>
              <a:rPr lang="en-US" sz="2400" i="1" dirty="0">
                <a:latin typeface="Symbol" pitchFamily="18" charset="2"/>
              </a:rPr>
              <a:t>2</a:t>
            </a:r>
            <a:r>
              <a:rPr lang="en-US" sz="2400" dirty="0">
                <a:latin typeface="+mj-lt"/>
              </a:rPr>
              <a:t> ? </a:t>
            </a:r>
          </a:p>
        </p:txBody>
      </p:sp>
      <p:pic>
        <p:nvPicPr>
          <p:cNvPr id="5529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550" y="1516380"/>
            <a:ext cx="5581650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Oval 6">
            <a:extLst>
              <a:ext uri="{FF2B5EF4-FFF2-40B4-BE49-F238E27FC236}">
                <a16:creationId xmlns:a16="http://schemas.microsoft.com/office/drawing/2014/main" id="{2D82FBEC-0A55-4F38-B12F-3FE39127BCF6}"/>
              </a:ext>
            </a:extLst>
          </p:cNvPr>
          <p:cNvSpPr/>
          <p:nvPr/>
        </p:nvSpPr>
        <p:spPr>
          <a:xfrm>
            <a:off x="1295400" y="1600200"/>
            <a:ext cx="152400" cy="1524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E5EF7011-B777-4F12-813F-FD3EEC9D4C2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22117667"/>
              </p:ext>
            </p:extLst>
          </p:nvPr>
        </p:nvGraphicFramePr>
        <p:xfrm>
          <a:off x="519179" y="5257800"/>
          <a:ext cx="6040438" cy="1123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3276360" imgH="609480" progId="Equation.DSMT4">
                  <p:embed/>
                </p:oleObj>
              </mc:Choice>
              <mc:Fallback>
                <p:oleObj name="Equation" r:id="rId5" imgW="3276360" imgH="609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19179" y="5257800"/>
                        <a:ext cx="6040438" cy="1123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509B5A47-5F45-4F2D-9B18-EEB51487B0A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22898571"/>
              </p:ext>
            </p:extLst>
          </p:nvPr>
        </p:nvGraphicFramePr>
        <p:xfrm>
          <a:off x="1905000" y="1899412"/>
          <a:ext cx="3510947" cy="959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2323800" imgH="634680" progId="Equation.DSMT4">
                  <p:embed/>
                </p:oleObj>
              </mc:Choice>
              <mc:Fallback>
                <p:oleObj name="Equation" r:id="rId7" imgW="2323800" imgH="6346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905000" y="1899412"/>
                        <a:ext cx="3510947" cy="9592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267406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FED6BDC-B74B-46D8-569E-2D6C06370F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9/07/2022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642588B-D95A-ACF2-0322-31BEC22AEB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8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A0127D5-37A1-4B0E-A838-A82F65C340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17</a:t>
            </a:fld>
            <a:endParaRPr lang="en-US" dirty="0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5408E1E2-1A17-0933-252B-902723AFFB0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3539133"/>
              </p:ext>
            </p:extLst>
          </p:nvPr>
        </p:nvGraphicFramePr>
        <p:xfrm>
          <a:off x="1143000" y="511359"/>
          <a:ext cx="6548733" cy="4275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336760" imgH="1523880" progId="Equation.DSMT4">
                  <p:embed/>
                </p:oleObj>
              </mc:Choice>
              <mc:Fallback>
                <p:oleObj name="Equation" r:id="rId2" imgW="2336760" imgH="1523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143000" y="511359"/>
                        <a:ext cx="6548733" cy="42751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8161443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5101B69-CC5A-4CF1-8DA2-656A4160FE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9/07/2022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1AB8266-C2D1-46A3-B1F4-B5CB7412DB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8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CEB1685-784D-4972-9F2A-E7764D7E7B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18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2C61FFD-3738-4BF1-B5F7-3D926B844D0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838200"/>
            <a:ext cx="7696200" cy="3721076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6ECC33C-1ABA-4EF0-85FB-0F5EB1028E28}"/>
              </a:ext>
            </a:extLst>
          </p:cNvPr>
          <p:cNvSpPr txBox="1"/>
          <p:nvPr/>
        </p:nvSpPr>
        <p:spPr>
          <a:xfrm>
            <a:off x="76200" y="136525"/>
            <a:ext cx="830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Vote for your favorite path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CB1318D-9EC7-4FA4-BF62-250E2A626C3B}"/>
              </a:ext>
            </a:extLst>
          </p:cNvPr>
          <p:cNvSpPr txBox="1"/>
          <p:nvPr/>
        </p:nvSpPr>
        <p:spPr>
          <a:xfrm>
            <a:off x="762000" y="4876800"/>
            <a:ext cx="5715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Which gives the shortest time?</a:t>
            </a:r>
          </a:p>
          <a:p>
            <a:pPr marL="457200" indent="-457200">
              <a:buFont typeface="+mj-lt"/>
              <a:buAutoNum type="alphaLcPeriod"/>
            </a:pPr>
            <a:r>
              <a:rPr lang="en-US" sz="2400" dirty="0">
                <a:solidFill>
                  <a:srgbClr val="00B050"/>
                </a:solidFill>
                <a:latin typeface="+mj-lt"/>
              </a:rPr>
              <a:t>Green</a:t>
            </a:r>
          </a:p>
          <a:p>
            <a:pPr marL="457200" indent="-457200">
              <a:buFont typeface="+mj-lt"/>
              <a:buAutoNum type="alphaLcPeriod"/>
            </a:pPr>
            <a:r>
              <a:rPr lang="en-US" sz="2400" dirty="0">
                <a:solidFill>
                  <a:srgbClr val="FF0000"/>
                </a:solidFill>
                <a:latin typeface="+mj-lt"/>
              </a:rPr>
              <a:t>Red</a:t>
            </a:r>
          </a:p>
          <a:p>
            <a:pPr marL="457200" indent="-457200">
              <a:buFont typeface="+mj-lt"/>
              <a:buAutoNum type="alphaLcPeriod"/>
            </a:pPr>
            <a:r>
              <a:rPr lang="en-US" sz="2400" dirty="0">
                <a:solidFill>
                  <a:srgbClr val="0070C0"/>
                </a:solidFill>
                <a:latin typeface="+mj-lt"/>
              </a:rPr>
              <a:t>Blue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FAB5292-0D7D-4B3A-853B-AC63CA78CA0F}"/>
              </a:ext>
            </a:extLst>
          </p:cNvPr>
          <p:cNvSpPr txBox="1"/>
          <p:nvPr/>
        </p:nvSpPr>
        <p:spPr>
          <a:xfrm>
            <a:off x="4495800" y="598190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x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268BBA0-18C5-4B3B-B764-C58792A18478}"/>
              </a:ext>
            </a:extLst>
          </p:cNvPr>
          <p:cNvSpPr txBox="1"/>
          <p:nvPr/>
        </p:nvSpPr>
        <p:spPr>
          <a:xfrm>
            <a:off x="304800" y="2662535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y</a:t>
            </a:r>
          </a:p>
        </p:txBody>
      </p:sp>
    </p:spTree>
    <p:extLst>
      <p:ext uri="{BB962C8B-B14F-4D97-AF65-F5344CB8AC3E}">
        <p14:creationId xmlns:p14="http://schemas.microsoft.com/office/powerpoint/2010/main" val="225928389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9/07/2022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19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93680831"/>
              </p:ext>
            </p:extLst>
          </p:nvPr>
        </p:nvGraphicFramePr>
        <p:xfrm>
          <a:off x="228600" y="139859"/>
          <a:ext cx="6691313" cy="60646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5168880" imgH="4686120" progId="Equation.DSMT4">
                  <p:embed/>
                </p:oleObj>
              </mc:Choice>
              <mc:Fallback>
                <p:oleObj name="Equation" r:id="rId3" imgW="5168880" imgH="46861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139859"/>
                        <a:ext cx="6691313" cy="606463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38589916"/>
              </p:ext>
            </p:extLst>
          </p:nvPr>
        </p:nvGraphicFramePr>
        <p:xfrm>
          <a:off x="4195506" y="2209799"/>
          <a:ext cx="4922336" cy="4329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4101840" imgH="3606480" progId="Equation.DSMT4">
                  <p:embed/>
                </p:oleObj>
              </mc:Choice>
              <mc:Fallback>
                <p:oleObj name="Equation" r:id="rId5" imgW="4101840" imgH="3606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5506" y="2209799"/>
                        <a:ext cx="4922336" cy="4329113"/>
                      </a:xfrm>
                      <a:prstGeom prst="rect">
                        <a:avLst/>
                      </a:prstGeom>
                      <a:solidFill>
                        <a:srgbClr val="00B050">
                          <a:alpha val="21000"/>
                        </a:srgbClr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695236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8558" y="1263650"/>
            <a:ext cx="7772400" cy="1200150"/>
          </a:xfrm>
        </p:spPr>
        <p:txBody>
          <a:bodyPr/>
          <a:lstStyle/>
          <a:p>
            <a:r>
              <a:rPr lang="en-US" sz="3200" b="1" dirty="0"/>
              <a:t>Opportunities for Physics Research Part II</a:t>
            </a:r>
            <a:br>
              <a:rPr lang="en-US" dirty="0"/>
            </a:b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Experimental Biophysics and Condensed Matter Physics</a:t>
            </a:r>
            <a:b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8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4811" y="2532743"/>
            <a:ext cx="8599894" cy="685800"/>
          </a:xfrm>
        </p:spPr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From the laboratories of Dany Kim-Shapiro, Martin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Guthold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David Carroll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8637DFF-2444-494A-B195-D962936F0BBE}"/>
              </a:ext>
            </a:extLst>
          </p:cNvPr>
          <p:cNvSpPr txBox="1"/>
          <p:nvPr/>
        </p:nvSpPr>
        <p:spPr>
          <a:xfrm>
            <a:off x="1678863" y="6248400"/>
            <a:ext cx="701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</a:rPr>
              <a:t>September 8, 2022 at 4 PM in Olin 101</a:t>
            </a:r>
          </a:p>
        </p:txBody>
      </p:sp>
    </p:spTree>
    <p:extLst>
      <p:ext uri="{BB962C8B-B14F-4D97-AF65-F5344CB8AC3E}">
        <p14:creationId xmlns:p14="http://schemas.microsoft.com/office/powerpoint/2010/main" val="425020633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9/07/2022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20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09673897"/>
              </p:ext>
            </p:extLst>
          </p:nvPr>
        </p:nvGraphicFramePr>
        <p:xfrm>
          <a:off x="771525" y="609600"/>
          <a:ext cx="6869113" cy="4513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3" imgW="3555720" imgH="2336760" progId="Equation.3">
                  <p:embed/>
                </p:oleObj>
              </mc:Choice>
              <mc:Fallback>
                <p:oleObj name="数式" r:id="rId3" imgW="3555720" imgH="23367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1525" y="609600"/>
                        <a:ext cx="6869113" cy="4513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Arrow: Up 5">
            <a:extLst>
              <a:ext uri="{FF2B5EF4-FFF2-40B4-BE49-F238E27FC236}">
                <a16:creationId xmlns:a16="http://schemas.microsoft.com/office/drawing/2014/main" id="{FBE434B0-621B-481A-ADFA-C9AB987EE211}"/>
              </a:ext>
            </a:extLst>
          </p:cNvPr>
          <p:cNvSpPr/>
          <p:nvPr/>
        </p:nvSpPr>
        <p:spPr>
          <a:xfrm>
            <a:off x="7096919" y="4343400"/>
            <a:ext cx="762000" cy="5334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86DC754-E3E5-4B2E-B4E1-D48479AB2403}"/>
              </a:ext>
            </a:extLst>
          </p:cNvPr>
          <p:cNvSpPr txBox="1"/>
          <p:nvPr/>
        </p:nvSpPr>
        <p:spPr>
          <a:xfrm>
            <a:off x="4545496" y="4768761"/>
            <a:ext cx="4419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Question – why this choice?</a:t>
            </a:r>
          </a:p>
          <a:p>
            <a:r>
              <a:rPr lang="en-US" sz="2400" dirty="0">
                <a:latin typeface="+mj-lt"/>
              </a:rPr>
              <a:t>Answer – because the answer will be more beautiful. (Be sure that was not my cleverness.)</a:t>
            </a:r>
          </a:p>
        </p:txBody>
      </p:sp>
    </p:spTree>
    <p:extLst>
      <p:ext uri="{BB962C8B-B14F-4D97-AF65-F5344CB8AC3E}">
        <p14:creationId xmlns:p14="http://schemas.microsoft.com/office/powerpoint/2010/main" val="124497960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762000" y="3886200"/>
            <a:ext cx="6096000" cy="1905000"/>
            <a:chOff x="762000" y="3886200"/>
            <a:chExt cx="6096000" cy="1905000"/>
          </a:xfrm>
        </p:grpSpPr>
        <p:sp>
          <p:nvSpPr>
            <p:cNvPr id="9" name="Rectangle 8"/>
            <p:cNvSpPr/>
            <p:nvPr/>
          </p:nvSpPr>
          <p:spPr>
            <a:xfrm>
              <a:off x="1295400" y="4419600"/>
              <a:ext cx="3200400" cy="137160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762000" y="3886200"/>
              <a:ext cx="6096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+mj-lt"/>
                </a:rPr>
                <a:t>Parametric equations for </a:t>
              </a:r>
              <a:r>
                <a:rPr lang="en-US" sz="2400" dirty="0" err="1">
                  <a:latin typeface="+mj-lt"/>
                </a:rPr>
                <a:t>Brachistochrone</a:t>
              </a:r>
              <a:r>
                <a:rPr lang="en-US" sz="2400" dirty="0">
                  <a:latin typeface="+mj-lt"/>
                </a:rPr>
                <a:t>:</a:t>
              </a:r>
            </a:p>
          </p:txBody>
        </p:sp>
        <p:graphicFrame>
          <p:nvGraphicFramePr>
            <p:cNvPr id="7" name="Object 6"/>
            <p:cNvGraphicFramePr>
              <a:graphicFrameLocks noChangeAspect="1"/>
            </p:cNvGraphicFramePr>
            <p:nvPr/>
          </p:nvGraphicFramePr>
          <p:xfrm>
            <a:off x="1295400" y="4347865"/>
            <a:ext cx="3152775" cy="14254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数式" r:id="rId3" imgW="952200" imgH="431640" progId="Equation.3">
                    <p:embed/>
                  </p:oleObj>
                </mc:Choice>
                <mc:Fallback>
                  <p:oleObj name="数式" r:id="rId3" imgW="952200" imgH="4316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95400" y="4347865"/>
                          <a:ext cx="3152775" cy="142541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9/07/2022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21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381000" y="304800"/>
          <a:ext cx="2992437" cy="3262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5" imgW="1549080" imgH="1688760" progId="Equation.3">
                  <p:embed/>
                </p:oleObj>
              </mc:Choice>
              <mc:Fallback>
                <p:oleObj name="数式" r:id="rId5" imgW="1549080" imgH="16887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304800"/>
                        <a:ext cx="2992437" cy="3262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17861151"/>
              </p:ext>
            </p:extLst>
          </p:nvPr>
        </p:nvGraphicFramePr>
        <p:xfrm>
          <a:off x="4114800" y="563212"/>
          <a:ext cx="4830763" cy="2740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7" imgW="2501640" imgH="1422360" progId="Equation.3">
                  <p:embed/>
                </p:oleObj>
              </mc:Choice>
              <mc:Fallback>
                <p:oleObj name="数式" r:id="rId7" imgW="2501640" imgH="1422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563212"/>
                        <a:ext cx="4830763" cy="2740025"/>
                      </a:xfrm>
                      <a:prstGeom prst="rect">
                        <a:avLst/>
                      </a:prstGeom>
                      <a:solidFill>
                        <a:srgbClr val="7030A0">
                          <a:alpha val="11000"/>
                        </a:srgbClr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76576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9/07/2022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22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71600" y="1524000"/>
            <a:ext cx="6400800" cy="3810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62000" y="753560"/>
            <a:ext cx="792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plot([theta-sin(theta), cos(theta)-1, theta = 0 .. </a:t>
            </a:r>
            <a:r>
              <a:rPr lang="en-US" sz="2400">
                <a:latin typeface="+mj-lt"/>
              </a:rPr>
              <a:t>Pi])</a:t>
            </a:r>
            <a:endParaRPr lang="en-US" sz="2400" dirty="0"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4800" y="304800"/>
            <a:ext cx="8686800" cy="4771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Parametric plot --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028700" y="2967335"/>
            <a:ext cx="99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>
                <a:latin typeface="+mj-lt"/>
              </a:rPr>
              <a:t>y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572000" y="5105400"/>
            <a:ext cx="99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>
                <a:latin typeface="+mj-lt"/>
              </a:rPr>
              <a:t>x</a:t>
            </a:r>
            <a:endParaRPr lang="en-US" sz="3200" b="1" i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26225562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5101B69-CC5A-4CF1-8DA2-656A4160FE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9/07/2022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1AB8266-C2D1-46A3-B1F4-B5CB7412DB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8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CEB1685-784D-4972-9F2A-E7764D7E7B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23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2C61FFD-3738-4BF1-B5F7-3D926B844D0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24200" y="222895"/>
            <a:ext cx="5200879" cy="25146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6ECC33C-1ABA-4EF0-85FB-0F5EB1028E28}"/>
              </a:ext>
            </a:extLst>
          </p:cNvPr>
          <p:cNvSpPr txBox="1"/>
          <p:nvPr/>
        </p:nvSpPr>
        <p:spPr>
          <a:xfrm>
            <a:off x="76200" y="136525"/>
            <a:ext cx="830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Checking the results</a:t>
            </a:r>
          </a:p>
        </p:txBody>
      </p:sp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AB5FCAD0-9780-406C-9919-2FF78EA4EEF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50538654"/>
              </p:ext>
            </p:extLst>
          </p:nvPr>
        </p:nvGraphicFramePr>
        <p:xfrm>
          <a:off x="398670" y="972840"/>
          <a:ext cx="2692400" cy="1104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692080" imgH="1104840" progId="Equation.DSMT4">
                  <p:embed/>
                </p:oleObj>
              </mc:Choice>
              <mc:Fallback>
                <p:oleObj name="Equation" r:id="rId4" imgW="2692080" imgH="1104840" progId="Equation.DSMT4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EF8633E0-440D-4546-A959-D3704B60C20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98670" y="972840"/>
                        <a:ext cx="2692400" cy="1104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20EC5D21-0E22-4A76-AC9A-287C1A7FB40A}"/>
              </a:ext>
            </a:extLst>
          </p:cNvPr>
          <p:cNvSpPr txBox="1"/>
          <p:nvPr/>
        </p:nvSpPr>
        <p:spPr>
          <a:xfrm>
            <a:off x="838200" y="3276600"/>
            <a:ext cx="6019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B050"/>
                </a:solidFill>
                <a:latin typeface="+mj-lt"/>
              </a:rPr>
              <a:t>T=infinite</a:t>
            </a:r>
          </a:p>
          <a:p>
            <a:r>
              <a:rPr lang="en-US" sz="2400" b="1" dirty="0">
                <a:solidFill>
                  <a:srgbClr val="FF0000"/>
                </a:solidFill>
                <a:latin typeface="+mj-lt"/>
              </a:rPr>
              <a:t>T=5.2668</a:t>
            </a:r>
          </a:p>
          <a:p>
            <a:r>
              <a:rPr lang="en-US" sz="2400" b="1" dirty="0">
                <a:solidFill>
                  <a:srgbClr val="0070C0"/>
                </a:solidFill>
                <a:latin typeface="+mj-lt"/>
              </a:rPr>
              <a:t>T=4.4429</a:t>
            </a:r>
          </a:p>
        </p:txBody>
      </p:sp>
      <p:graphicFrame>
        <p:nvGraphicFramePr>
          <p:cNvPr id="10" name="Object 9">
            <a:extLst>
              <a:ext uri="{FF2B5EF4-FFF2-40B4-BE49-F238E27FC236}">
                <a16:creationId xmlns:a16="http://schemas.microsoft.com/office/drawing/2014/main" id="{30D80080-2E01-4EC1-B506-C1FABA9CF66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62737068"/>
              </p:ext>
            </p:extLst>
          </p:nvPr>
        </p:nvGraphicFramePr>
        <p:xfrm>
          <a:off x="3001963" y="3386138"/>
          <a:ext cx="3694112" cy="1389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180800" imgH="444240" progId="Equation.DSMT4">
                  <p:embed/>
                </p:oleObj>
              </mc:Choice>
              <mc:Fallback>
                <p:oleObj name="Equation" r:id="rId6" imgW="1180800" imgH="4442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001963" y="3386138"/>
                        <a:ext cx="3694112" cy="13890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881760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9/07/2022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201273"/>
            <a:ext cx="822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Summary of the method of calculus of variation --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51950498"/>
              </p:ext>
            </p:extLst>
          </p:nvPr>
        </p:nvGraphicFramePr>
        <p:xfrm>
          <a:off x="695325" y="749300"/>
          <a:ext cx="8434388" cy="3389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5397480" imgH="2171520" progId="Equation.DSMT4">
                  <p:embed/>
                </p:oleObj>
              </mc:Choice>
              <mc:Fallback>
                <p:oleObj name="Equation" r:id="rId3" imgW="5397480" imgH="21715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5325" y="749300"/>
                        <a:ext cx="8434388" cy="3389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94738527"/>
              </p:ext>
            </p:extLst>
          </p:nvPr>
        </p:nvGraphicFramePr>
        <p:xfrm>
          <a:off x="716504" y="4197097"/>
          <a:ext cx="7750175" cy="179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5206680" imgH="1206360" progId="Equation.DSMT4">
                  <p:embed/>
                </p:oleObj>
              </mc:Choice>
              <mc:Fallback>
                <p:oleObj name="Equation" r:id="rId5" imgW="5206680" imgH="1206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6504" y="4197097"/>
                        <a:ext cx="7750175" cy="1797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2784932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9/07/2022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25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15023534"/>
              </p:ext>
            </p:extLst>
          </p:nvPr>
        </p:nvGraphicFramePr>
        <p:xfrm>
          <a:off x="507380" y="2971800"/>
          <a:ext cx="6278563" cy="2036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3251160" imgH="1054080" progId="Equation.DSMT4">
                  <p:embed/>
                </p:oleObj>
              </mc:Choice>
              <mc:Fallback>
                <p:oleObj name="Equation" r:id="rId3" imgW="3251160" imgH="1054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7380" y="2971800"/>
                        <a:ext cx="6278563" cy="2036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47249984"/>
              </p:ext>
            </p:extLst>
          </p:nvPr>
        </p:nvGraphicFramePr>
        <p:xfrm>
          <a:off x="457199" y="284163"/>
          <a:ext cx="7243735" cy="2459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3555720" imgH="1206360" progId="Equation.DSMT4">
                  <p:embed/>
                </p:oleObj>
              </mc:Choice>
              <mc:Fallback>
                <p:oleObj name="Equation" r:id="rId5" imgW="3555720" imgH="1206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199" y="284163"/>
                        <a:ext cx="7243735" cy="2459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4725837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9/07/2022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19100" y="1501081"/>
            <a:ext cx="8305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Determine the shape </a:t>
            </a:r>
            <a:r>
              <a:rPr lang="en-US" sz="2400" i="1" dirty="0">
                <a:latin typeface="+mj-lt"/>
              </a:rPr>
              <a:t>y(x)</a:t>
            </a:r>
            <a:r>
              <a:rPr lang="en-US" sz="2400" dirty="0">
                <a:latin typeface="+mj-lt"/>
              </a:rPr>
              <a:t> of a rope of length L and mass density </a:t>
            </a:r>
            <a:r>
              <a:rPr lang="en-US" sz="2400" dirty="0">
                <a:latin typeface="Symbol" pitchFamily="18" charset="2"/>
              </a:rPr>
              <a:t>r</a:t>
            </a:r>
            <a:r>
              <a:rPr lang="en-US" sz="2400" dirty="0">
                <a:latin typeface="+mj-lt"/>
              </a:rPr>
              <a:t> hanging between two points</a:t>
            </a:r>
          </a:p>
        </p:txBody>
      </p:sp>
      <p:pic>
        <p:nvPicPr>
          <p:cNvPr id="6349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2967335"/>
            <a:ext cx="4933950" cy="299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Oval 5"/>
          <p:cNvSpPr/>
          <p:nvPr/>
        </p:nvSpPr>
        <p:spPr>
          <a:xfrm>
            <a:off x="1600200" y="3043535"/>
            <a:ext cx="228600" cy="228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324600" y="5710535"/>
            <a:ext cx="228600" cy="228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981200" y="2803096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latin typeface="+mj-lt"/>
              </a:rPr>
              <a:t>x</a:t>
            </a:r>
            <a:r>
              <a:rPr lang="en-US" sz="2400" b="1" i="1" baseline="-25000" dirty="0">
                <a:latin typeface="+mj-lt"/>
              </a:rPr>
              <a:t>1 </a:t>
            </a:r>
            <a:r>
              <a:rPr lang="en-US" sz="2400" b="1" i="1" dirty="0">
                <a:latin typeface="+mj-lt"/>
              </a:rPr>
              <a:t>y</a:t>
            </a:r>
            <a:r>
              <a:rPr lang="en-US" sz="2400" b="1" i="1" baseline="-25000" dirty="0">
                <a:latin typeface="+mj-lt"/>
              </a:rPr>
              <a:t>1</a:t>
            </a:r>
            <a:endParaRPr lang="en-US" sz="2400" b="1" i="1" dirty="0">
              <a:latin typeface="+mj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629400" y="5558135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latin typeface="+mj-lt"/>
              </a:rPr>
              <a:t>x</a:t>
            </a:r>
            <a:r>
              <a:rPr lang="en-US" sz="2400" b="1" i="1" baseline="-25000" dirty="0">
                <a:latin typeface="+mj-lt"/>
              </a:rPr>
              <a:t>2 </a:t>
            </a:r>
            <a:r>
              <a:rPr lang="en-US" sz="2400" b="1" i="1" dirty="0">
                <a:latin typeface="+mj-lt"/>
              </a:rPr>
              <a:t>y</a:t>
            </a:r>
            <a:r>
              <a:rPr lang="en-US" sz="2400" b="1" i="1" baseline="-25000" dirty="0">
                <a:latin typeface="+mj-lt"/>
              </a:rPr>
              <a:t>2</a:t>
            </a:r>
            <a:endParaRPr lang="en-US" sz="2400" b="1" i="1" dirty="0"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" y="281285"/>
            <a:ext cx="822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Another example optimization problem:</a:t>
            </a:r>
          </a:p>
        </p:txBody>
      </p:sp>
    </p:spTree>
    <p:extLst>
      <p:ext uri="{BB962C8B-B14F-4D97-AF65-F5344CB8AC3E}">
        <p14:creationId xmlns:p14="http://schemas.microsoft.com/office/powerpoint/2010/main" val="243628088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290A90B-C101-4AFE-8F88-59AD147713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9/07/2022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9AD817D-3B8C-47C3-BE2C-5FBCD9A1D3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8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5BDC571-20AF-4AA3-A835-4974896F44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27</a:t>
            </a:fld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82E253E-7260-47EF-9B48-B0A294844C7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1447800"/>
            <a:ext cx="6076950" cy="457200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EF71B983-944B-479D-B9C4-0795005FF693}"/>
              </a:ext>
            </a:extLst>
          </p:cNvPr>
          <p:cNvSpPr txBox="1"/>
          <p:nvPr/>
        </p:nvSpPr>
        <p:spPr>
          <a:xfrm>
            <a:off x="304800" y="136525"/>
            <a:ext cx="868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Example from internet --</a:t>
            </a:r>
          </a:p>
        </p:txBody>
      </p:sp>
    </p:spTree>
    <p:extLst>
      <p:ext uri="{BB962C8B-B14F-4D97-AF65-F5344CB8AC3E}">
        <p14:creationId xmlns:p14="http://schemas.microsoft.com/office/powerpoint/2010/main" val="413984444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9/07/2022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28</a:t>
            </a:fld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21506935"/>
              </p:ext>
            </p:extLst>
          </p:nvPr>
        </p:nvGraphicFramePr>
        <p:xfrm>
          <a:off x="619125" y="228600"/>
          <a:ext cx="7458075" cy="56705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3" imgW="2565360" imgH="1955520" progId="Equation.3">
                  <p:embed/>
                </p:oleObj>
              </mc:Choice>
              <mc:Fallback>
                <p:oleObj name="数式" r:id="rId3" imgW="2565360" imgH="195552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9125" y="228600"/>
                        <a:ext cx="7458075" cy="56705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8" name="Straight Arrow Connector 7"/>
          <p:cNvCxnSpPr/>
          <p:nvPr/>
        </p:nvCxnSpPr>
        <p:spPr>
          <a:xfrm flipH="1" flipV="1">
            <a:off x="2438400" y="5867400"/>
            <a:ext cx="685800" cy="304800"/>
          </a:xfrm>
          <a:prstGeom prst="straightConnector1">
            <a:avLst/>
          </a:prstGeom>
          <a:ln w="508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200400" y="5788967"/>
            <a:ext cx="502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Lagrange multiplier</a:t>
            </a:r>
          </a:p>
        </p:txBody>
      </p:sp>
    </p:spTree>
    <p:extLst>
      <p:ext uri="{BB962C8B-B14F-4D97-AF65-F5344CB8AC3E}">
        <p14:creationId xmlns:p14="http://schemas.microsoft.com/office/powerpoint/2010/main" val="138635078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80ED07F-4242-47C4-BF0D-60FA7E4D23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9/07/2022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EF0FC14-B71C-490A-A101-939C720CF1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8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1E37AF0-F894-4878-95E1-DD9780E8A8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29</a:t>
            </a:fld>
            <a:endParaRPr lang="en-US" dirty="0"/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DD4B4048-C079-4483-A109-49AE9695391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90521998"/>
              </p:ext>
            </p:extLst>
          </p:nvPr>
        </p:nvGraphicFramePr>
        <p:xfrm>
          <a:off x="263525" y="2239963"/>
          <a:ext cx="8615363" cy="320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323800" imgH="863280" progId="Equation.DSMT4">
                  <p:embed/>
                </p:oleObj>
              </mc:Choice>
              <mc:Fallback>
                <p:oleObj name="Equation" r:id="rId2" imgW="2323800" imgH="8632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263525" y="2239963"/>
                        <a:ext cx="8615363" cy="3200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974462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141C5DF-596A-093B-1E6F-5D361B9606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9/07/2022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598F0C7-F2BC-592C-CE41-1ABF2EB6D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8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04D475-D786-99F7-FE78-B956776B98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EA18F56-71C7-117B-A2F0-36D45EA4BE37}"/>
              </a:ext>
            </a:extLst>
          </p:cNvPr>
          <p:cNvSpPr txBox="1"/>
          <p:nvPr/>
        </p:nvSpPr>
        <p:spPr>
          <a:xfrm>
            <a:off x="304800" y="228600"/>
            <a:ext cx="83820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Your questions</a:t>
            </a:r>
          </a:p>
          <a:p>
            <a:endParaRPr lang="en-US" sz="2400" dirty="0">
              <a:latin typeface="+mj-lt"/>
            </a:endParaRPr>
          </a:p>
          <a:p>
            <a:r>
              <a:rPr lang="en-US" sz="2400" dirty="0">
                <a:latin typeface="+mj-lt"/>
              </a:rPr>
              <a:t>From Katie – </a:t>
            </a:r>
          </a:p>
          <a:p>
            <a:r>
              <a:rPr lang="en-US" sz="2400" dirty="0"/>
              <a:t>1. On the lamp shade example(slide 6), can you explain how we created the integral for A?</a:t>
            </a:r>
          </a:p>
          <a:p>
            <a:r>
              <a:rPr lang="en-US" sz="2400" dirty="0"/>
              <a:t>2. Can you explain how we know the integral is ds/v for the Brachistochrone problem?</a:t>
            </a:r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Comment –</a:t>
            </a:r>
          </a:p>
          <a:p>
            <a:r>
              <a:rPr lang="en-US" sz="2400" dirty="0"/>
              <a:t>        If you are one of several people with outstanding HW, please see me during office hours or at other times….</a:t>
            </a:r>
          </a:p>
          <a:p>
            <a:br>
              <a:rPr lang="en-US" sz="2400" dirty="0"/>
            </a:br>
            <a:endParaRPr lang="en-US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58893453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9/07/2022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30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09227551"/>
              </p:ext>
            </p:extLst>
          </p:nvPr>
        </p:nvGraphicFramePr>
        <p:xfrm>
          <a:off x="1066800" y="0"/>
          <a:ext cx="6798973" cy="6370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3" imgW="2730240" imgH="2565360" progId="Equation.3">
                  <p:embed/>
                </p:oleObj>
              </mc:Choice>
              <mc:Fallback>
                <p:oleObj name="数式" r:id="rId3" imgW="2730240" imgH="256536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0"/>
                        <a:ext cx="6798973" cy="6370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6214844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9/07/2022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31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73363523"/>
              </p:ext>
            </p:extLst>
          </p:nvPr>
        </p:nvGraphicFramePr>
        <p:xfrm>
          <a:off x="381000" y="139700"/>
          <a:ext cx="6356350" cy="6337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3" imgW="2552400" imgH="2552400" progId="Equation.3">
                  <p:embed/>
                </p:oleObj>
              </mc:Choice>
              <mc:Fallback>
                <p:oleObj name="数式" r:id="rId3" imgW="2552400" imgH="25524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139700"/>
                        <a:ext cx="6356350" cy="6337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968512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9/07/2022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32</a:t>
            </a:fld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44440641"/>
              </p:ext>
            </p:extLst>
          </p:nvPr>
        </p:nvGraphicFramePr>
        <p:xfrm>
          <a:off x="871538" y="1147763"/>
          <a:ext cx="5375275" cy="4319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3" imgW="2158920" imgH="1739880" progId="Equation.3">
                  <p:embed/>
                </p:oleObj>
              </mc:Choice>
              <mc:Fallback>
                <p:oleObj name="数式" r:id="rId3" imgW="2158920" imgH="17398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1538" y="1147763"/>
                        <a:ext cx="5375275" cy="4319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5373766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9/07/2022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14400" y="381000"/>
            <a:ext cx="6172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Summary of results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84242654"/>
              </p:ext>
            </p:extLst>
          </p:nvPr>
        </p:nvGraphicFramePr>
        <p:xfrm>
          <a:off x="762000" y="1271190"/>
          <a:ext cx="8167079" cy="43156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6362640" imgH="3365280" progId="Equation.DSMT4">
                  <p:embed/>
                </p:oleObj>
              </mc:Choice>
              <mc:Fallback>
                <p:oleObj name="Equation" r:id="rId3" imgW="6362640" imgH="336528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1271190"/>
                        <a:ext cx="8167079" cy="43156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3A530EFA-28B5-4946-9855-CF67A1DD33F9}"/>
              </a:ext>
            </a:extLst>
          </p:cNvPr>
          <p:cNvSpPr txBox="1"/>
          <p:nvPr/>
        </p:nvSpPr>
        <p:spPr>
          <a:xfrm>
            <a:off x="76200" y="495300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or</a:t>
            </a:r>
          </a:p>
        </p:txBody>
      </p:sp>
    </p:spTree>
    <p:extLst>
      <p:ext uri="{BB962C8B-B14F-4D97-AF65-F5344CB8AC3E}">
        <p14:creationId xmlns:p14="http://schemas.microsoft.com/office/powerpoint/2010/main" val="351567602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9/07/2022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762000"/>
            <a:ext cx="807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Application to particle dynamics – next time --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97237088"/>
              </p:ext>
            </p:extLst>
          </p:nvPr>
        </p:nvGraphicFramePr>
        <p:xfrm>
          <a:off x="1143000" y="1371600"/>
          <a:ext cx="5581650" cy="48243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3124080" imgH="2705040" progId="Equation.DSMT4">
                  <p:embed/>
                </p:oleObj>
              </mc:Choice>
              <mc:Fallback>
                <p:oleObj name="Equation" r:id="rId3" imgW="3124080" imgH="270504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1371600"/>
                        <a:ext cx="5581650" cy="482439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095112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9/07/2022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 dirty="0"/>
          </a:p>
        </p:txBody>
      </p:sp>
      <p:sp>
        <p:nvSpPr>
          <p:cNvPr id="5" name="Right Arrow 4"/>
          <p:cNvSpPr/>
          <p:nvPr/>
        </p:nvSpPr>
        <p:spPr>
          <a:xfrm>
            <a:off x="131013" y="4648200"/>
            <a:ext cx="457200" cy="381000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DBBA199-8B66-29BF-F369-9C8F3345AA6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" y="1461162"/>
            <a:ext cx="8426648" cy="3935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66334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FB806D7-B289-1B00-DB7F-A28D79D50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9/07/2022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5668DEF-8F1B-0E4D-9F2E-7A0A2B7F5C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8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0B6E16B-69B5-7A66-D524-B294115AD0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 dirty="0"/>
          </a:p>
        </p:txBody>
      </p:sp>
      <p:pic>
        <p:nvPicPr>
          <p:cNvPr id="6" name="Picture 5" descr="Table&#10;&#10;Description automatically generated">
            <a:extLst>
              <a:ext uri="{FF2B5EF4-FFF2-40B4-BE49-F238E27FC236}">
                <a16:creationId xmlns:a16="http://schemas.microsoft.com/office/drawing/2014/main" id="{51D4FDA1-0B56-24F5-957C-9C22A2EBDDD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751" y="381000"/>
            <a:ext cx="7607945" cy="5838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68248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9/07/2022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201273"/>
            <a:ext cx="822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Summary of the method of calculus of variation --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78141704"/>
              </p:ext>
            </p:extLst>
          </p:nvPr>
        </p:nvGraphicFramePr>
        <p:xfrm>
          <a:off x="676275" y="749300"/>
          <a:ext cx="8474075" cy="3389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5422680" imgH="2171520" progId="Equation.DSMT4">
                  <p:embed/>
                </p:oleObj>
              </mc:Choice>
              <mc:Fallback>
                <p:oleObj name="Equation" r:id="rId3" imgW="5422680" imgH="2171520" progId="Equation.DSMT4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6275" y="749300"/>
                        <a:ext cx="8474075" cy="3389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70949829"/>
              </p:ext>
            </p:extLst>
          </p:nvPr>
        </p:nvGraphicFramePr>
        <p:xfrm>
          <a:off x="754063" y="4197350"/>
          <a:ext cx="7673975" cy="179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5155920" imgH="1206360" progId="Equation.DSMT4">
                  <p:embed/>
                </p:oleObj>
              </mc:Choice>
              <mc:Fallback>
                <p:oleObj name="Equation" r:id="rId5" imgW="5155920" imgH="1206360" progId="Equation.DSMT4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4063" y="4197350"/>
                        <a:ext cx="7673975" cy="1797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348872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9/07/2022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15831961"/>
              </p:ext>
            </p:extLst>
          </p:nvPr>
        </p:nvGraphicFramePr>
        <p:xfrm>
          <a:off x="183356" y="126586"/>
          <a:ext cx="8777288" cy="4237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4152600" imgH="2006280" progId="Equation.DSMT4">
                  <p:embed/>
                </p:oleObj>
              </mc:Choice>
              <mc:Fallback>
                <p:oleObj name="Equation" r:id="rId3" imgW="4152600" imgH="2006280" progId="Equation.DSMT4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356" y="126586"/>
                        <a:ext cx="8777288" cy="4237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83424758"/>
              </p:ext>
            </p:extLst>
          </p:nvPr>
        </p:nvGraphicFramePr>
        <p:xfrm>
          <a:off x="705016" y="4094515"/>
          <a:ext cx="5864226" cy="2224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4216320" imgH="1600200" progId="Equation.DSMT4">
                  <p:embed/>
                </p:oleObj>
              </mc:Choice>
              <mc:Fallback>
                <p:oleObj name="Equation" r:id="rId5" imgW="4216320" imgH="1600200" progId="Equation.DSMT4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5016" y="4094515"/>
                        <a:ext cx="5864226" cy="2224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30077954"/>
              </p:ext>
            </p:extLst>
          </p:nvPr>
        </p:nvGraphicFramePr>
        <p:xfrm>
          <a:off x="3943350" y="5900353"/>
          <a:ext cx="12573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799920" imgH="266400" progId="Equation.DSMT4">
                  <p:embed/>
                </p:oleObj>
              </mc:Choice>
              <mc:Fallback>
                <p:oleObj name="Equation" r:id="rId7" imgW="799920" imgH="26640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943350" y="5900353"/>
                        <a:ext cx="1257300" cy="41910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489923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9/07/2022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8</a:t>
            </a:fld>
            <a:endParaRPr lang="en-US" dirty="0"/>
          </a:p>
        </p:txBody>
      </p:sp>
      <p:grpSp>
        <p:nvGrpSpPr>
          <p:cNvPr id="14" name="Group 13"/>
          <p:cNvGrpSpPr/>
          <p:nvPr/>
        </p:nvGrpSpPr>
        <p:grpSpPr>
          <a:xfrm>
            <a:off x="4343400" y="2037694"/>
            <a:ext cx="4973955" cy="4843166"/>
            <a:chOff x="4343400" y="2037694"/>
            <a:chExt cx="4973955" cy="4843166"/>
          </a:xfrm>
        </p:grpSpPr>
        <p:grpSp>
          <p:nvGrpSpPr>
            <p:cNvPr id="10" name="Group 9"/>
            <p:cNvGrpSpPr/>
            <p:nvPr/>
          </p:nvGrpSpPr>
          <p:grpSpPr>
            <a:xfrm>
              <a:off x="4343400" y="2499359"/>
              <a:ext cx="4381500" cy="4381501"/>
              <a:chOff x="4762500" y="1371600"/>
              <a:chExt cx="4381500" cy="4381501"/>
            </a:xfrm>
          </p:grpSpPr>
          <p:pic>
            <p:nvPicPr>
              <p:cNvPr id="52226" name="Picture 2" descr="Ivory Bell Linen Lamp Shade 9x19x12.5 (Spider)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762500" y="1371600"/>
                <a:ext cx="4381500" cy="438150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cxnSp>
            <p:nvCxnSpPr>
              <p:cNvPr id="7" name="Straight Arrow Connector 6"/>
              <p:cNvCxnSpPr/>
              <p:nvPr/>
            </p:nvCxnSpPr>
            <p:spPr>
              <a:xfrm flipV="1">
                <a:off x="6858000" y="1371600"/>
                <a:ext cx="0" cy="609600"/>
              </a:xfrm>
              <a:prstGeom prst="straightConnector1">
                <a:avLst/>
              </a:prstGeom>
              <a:ln w="5080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Straight Connector 8"/>
              <p:cNvCxnSpPr/>
              <p:nvPr/>
            </p:nvCxnSpPr>
            <p:spPr>
              <a:xfrm>
                <a:off x="6858000" y="1981200"/>
                <a:ext cx="0" cy="3124200"/>
              </a:xfrm>
              <a:prstGeom prst="line">
                <a:avLst/>
              </a:prstGeom>
              <a:ln w="50800"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2" name="Straight Arrow Connector 11"/>
            <p:cNvCxnSpPr/>
            <p:nvPr/>
          </p:nvCxnSpPr>
          <p:spPr>
            <a:xfrm flipV="1">
              <a:off x="6400800" y="5943600"/>
              <a:ext cx="2480310" cy="60959"/>
            </a:xfrm>
            <a:prstGeom prst="straightConnector1">
              <a:avLst/>
            </a:prstGeom>
            <a:ln w="508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6172200" y="2037694"/>
              <a:ext cx="533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>
                  <a:latin typeface="+mj-lt"/>
                </a:rPr>
                <a:t>y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8783955" y="5650210"/>
              <a:ext cx="533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>
                  <a:latin typeface="+mj-lt"/>
                </a:rPr>
                <a:t>x</a:t>
              </a:r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7543800" y="2891135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latin typeface="+mj-lt"/>
              </a:rPr>
              <a:t>x</a:t>
            </a:r>
            <a:r>
              <a:rPr lang="en-US" sz="2400" b="1" i="1" baseline="-25000" dirty="0">
                <a:latin typeface="+mj-lt"/>
              </a:rPr>
              <a:t>i</a:t>
            </a:r>
            <a:r>
              <a:rPr lang="en-US" sz="2400" b="1" i="1" dirty="0">
                <a:latin typeface="+mj-lt"/>
              </a:rPr>
              <a:t>  </a:t>
            </a:r>
            <a:r>
              <a:rPr lang="en-US" sz="2400" b="1" i="1" dirty="0" err="1">
                <a:latin typeface="+mj-lt"/>
              </a:rPr>
              <a:t>y</a:t>
            </a:r>
            <a:r>
              <a:rPr lang="en-US" sz="2400" b="1" i="1" baseline="-25000" dirty="0" err="1">
                <a:latin typeface="+mj-lt"/>
              </a:rPr>
              <a:t>i</a:t>
            </a:r>
            <a:endParaRPr lang="en-US" sz="2400" b="1" i="1" dirty="0">
              <a:latin typeface="+mj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8153400" y="5867400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err="1">
                <a:latin typeface="+mj-lt"/>
              </a:rPr>
              <a:t>x</a:t>
            </a:r>
            <a:r>
              <a:rPr lang="en-US" sz="2400" b="1" i="1" baseline="-25000" dirty="0" err="1">
                <a:latin typeface="+mj-lt"/>
              </a:rPr>
              <a:t>f</a:t>
            </a:r>
            <a:r>
              <a:rPr lang="en-US" sz="2400" b="1" i="1" dirty="0">
                <a:latin typeface="+mj-lt"/>
              </a:rPr>
              <a:t>  </a:t>
            </a:r>
            <a:r>
              <a:rPr lang="en-US" sz="2400" b="1" i="1" dirty="0" err="1">
                <a:latin typeface="+mj-lt"/>
              </a:rPr>
              <a:t>y</a:t>
            </a:r>
            <a:r>
              <a:rPr lang="en-US" sz="2400" b="1" i="1" baseline="-25000" dirty="0" err="1">
                <a:latin typeface="+mj-lt"/>
              </a:rPr>
              <a:t>f</a:t>
            </a:r>
            <a:endParaRPr lang="en-US" sz="2400" b="1" i="1" dirty="0">
              <a:latin typeface="+mj-lt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55327776"/>
              </p:ext>
            </p:extLst>
          </p:nvPr>
        </p:nvGraphicFramePr>
        <p:xfrm>
          <a:off x="243626" y="175531"/>
          <a:ext cx="8374062" cy="4291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3962160" imgH="2031840" progId="Equation.DSMT4">
                  <p:embed/>
                </p:oleObj>
              </mc:Choice>
              <mc:Fallback>
                <p:oleObj name="Equation" r:id="rId4" imgW="3962160" imgH="2031840" progId="Equation.DSMT4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626" y="175531"/>
                        <a:ext cx="8374062" cy="4291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238500" y="121582"/>
            <a:ext cx="563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Lamp shade shape </a:t>
            </a:r>
            <a:r>
              <a:rPr lang="en-US" sz="2400" i="1" dirty="0">
                <a:latin typeface="+mj-lt"/>
              </a:rPr>
              <a:t>y(x)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PHY 711  Fall 2022 -- Lecture 8</a:t>
            </a:r>
          </a:p>
        </p:txBody>
      </p:sp>
    </p:spTree>
    <p:extLst>
      <p:ext uri="{BB962C8B-B14F-4D97-AF65-F5344CB8AC3E}">
        <p14:creationId xmlns:p14="http://schemas.microsoft.com/office/powerpoint/2010/main" val="20526701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3095687-A96D-951E-D1F3-03A18CB56D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9/07/2022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8E682BC-0385-7D37-F9AE-4736CCCCA3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8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4FE36E-C9B6-EE03-4EDA-632BA5977A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 dirty="0"/>
          </a:p>
        </p:txBody>
      </p:sp>
      <p:pic>
        <p:nvPicPr>
          <p:cNvPr id="6" name="Picture 5" descr="A picture containing text, lamp, bell&#10;&#10;Description automatically generated">
            <a:extLst>
              <a:ext uri="{FF2B5EF4-FFF2-40B4-BE49-F238E27FC236}">
                <a16:creationId xmlns:a16="http://schemas.microsoft.com/office/drawing/2014/main" id="{8D967677-E553-F7CF-9329-B2B6DAC72CF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0"/>
            <a:ext cx="4648200" cy="64359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90972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2400" dirty="0" smtClean="0"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wfu">
  <a:themeElements>
    <a:clrScheme name="">
      <a:dk1>
        <a:srgbClr val="9E7E38"/>
      </a:dk1>
      <a:lt1>
        <a:srgbClr val="FFFDE8"/>
      </a:lt1>
      <a:dk2>
        <a:srgbClr val="FFFDE8"/>
      </a:dk2>
      <a:lt2>
        <a:srgbClr val="767462"/>
      </a:lt2>
      <a:accent1>
        <a:srgbClr val="983222"/>
      </a:accent1>
      <a:accent2>
        <a:srgbClr val="55517B"/>
      </a:accent2>
      <a:accent3>
        <a:srgbClr val="FFFEF2"/>
      </a:accent3>
      <a:accent4>
        <a:srgbClr val="866B2E"/>
      </a:accent4>
      <a:accent5>
        <a:srgbClr val="CAADAB"/>
      </a:accent5>
      <a:accent6>
        <a:srgbClr val="4C496F"/>
      </a:accent6>
      <a:hlink>
        <a:srgbClr val="44697D"/>
      </a:hlink>
      <a:folHlink>
        <a:srgbClr val="662046"/>
      </a:folHlink>
    </a:clrScheme>
    <a:fontScheme name="wfu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1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12" charset="0"/>
          </a:defRPr>
        </a:defPPr>
      </a:lstStyle>
    </a:lnDef>
  </a:objectDefaults>
  <a:extraClrSchemeLst>
    <a:extraClrScheme>
      <a:clrScheme name="wfu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fu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fu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fu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fu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fu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fu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fu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fu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fu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fu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fu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fu 13">
        <a:dk1>
          <a:srgbClr val="336699"/>
        </a:dk1>
        <a:lt1>
          <a:srgbClr val="FFFDE8"/>
        </a:lt1>
        <a:dk2>
          <a:srgbClr val="000000"/>
        </a:dk2>
        <a:lt2>
          <a:srgbClr val="FFFDE8"/>
        </a:lt2>
        <a:accent1>
          <a:srgbClr val="9E7E38"/>
        </a:accent1>
        <a:accent2>
          <a:srgbClr val="468A4B"/>
        </a:accent2>
        <a:accent3>
          <a:srgbClr val="AAAAAA"/>
        </a:accent3>
        <a:accent4>
          <a:srgbClr val="DAD8C6"/>
        </a:accent4>
        <a:accent5>
          <a:srgbClr val="CCC0AE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fu 14">
        <a:dk1>
          <a:srgbClr val="9E7E38"/>
        </a:dk1>
        <a:lt1>
          <a:srgbClr val="FFFDE8"/>
        </a:lt1>
        <a:dk2>
          <a:srgbClr val="FFFDE8"/>
        </a:dk2>
        <a:lt2>
          <a:srgbClr val="336699"/>
        </a:lt2>
        <a:accent1>
          <a:srgbClr val="9E7E38"/>
        </a:accent1>
        <a:accent2>
          <a:srgbClr val="468A4B"/>
        </a:accent2>
        <a:accent3>
          <a:srgbClr val="FFFEF2"/>
        </a:accent3>
        <a:accent4>
          <a:srgbClr val="866B2E"/>
        </a:accent4>
        <a:accent5>
          <a:srgbClr val="CCC0AE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fu 15">
        <a:dk1>
          <a:srgbClr val="336699"/>
        </a:dk1>
        <a:lt1>
          <a:srgbClr val="FFFFFF"/>
        </a:lt1>
        <a:dk2>
          <a:srgbClr val="FFFDE8"/>
        </a:dk2>
        <a:lt2>
          <a:srgbClr val="FFFDE8"/>
        </a:lt2>
        <a:accent1>
          <a:srgbClr val="9E7E38"/>
        </a:accent1>
        <a:accent2>
          <a:srgbClr val="468A4B"/>
        </a:accent2>
        <a:accent3>
          <a:srgbClr val="FFFEF2"/>
        </a:accent3>
        <a:accent4>
          <a:srgbClr val="DADADA"/>
        </a:accent4>
        <a:accent5>
          <a:srgbClr val="CCC0AE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fu 16">
        <a:dk1>
          <a:srgbClr val="4D4D4D"/>
        </a:dk1>
        <a:lt1>
          <a:srgbClr val="FFFDE8"/>
        </a:lt1>
        <a:dk2>
          <a:srgbClr val="000000"/>
        </a:dk2>
        <a:lt2>
          <a:srgbClr val="FFFDE8"/>
        </a:lt2>
        <a:accent1>
          <a:srgbClr val="9E7E38"/>
        </a:accent1>
        <a:accent2>
          <a:srgbClr val="468A4B"/>
        </a:accent2>
        <a:accent3>
          <a:srgbClr val="AAAAAA"/>
        </a:accent3>
        <a:accent4>
          <a:srgbClr val="DAD8C6"/>
        </a:accent4>
        <a:accent5>
          <a:srgbClr val="CCC0AE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7781</TotalTime>
  <Words>953</Words>
  <Application>Microsoft Office PowerPoint</Application>
  <PresentationFormat>On-screen Show (4:3)</PresentationFormat>
  <Paragraphs>215</Paragraphs>
  <Slides>34</Slides>
  <Notes>26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34</vt:i4>
      </vt:variant>
    </vt:vector>
  </HeadingPairs>
  <TitlesOfParts>
    <vt:vector size="42" baseType="lpstr">
      <vt:lpstr>Arial</vt:lpstr>
      <vt:lpstr>Calibri</vt:lpstr>
      <vt:lpstr>Symbol</vt:lpstr>
      <vt:lpstr>Times New Roman</vt:lpstr>
      <vt:lpstr>Office Theme</vt:lpstr>
      <vt:lpstr>wfu</vt:lpstr>
      <vt:lpstr>Equation</vt:lpstr>
      <vt:lpstr>数式</vt:lpstr>
      <vt:lpstr>PowerPoint Presentation</vt:lpstr>
      <vt:lpstr>Opportunities for Physics Research Part II Experimental Biophysics and Condensed Matter Physics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Holzwarth, Natalie</cp:lastModifiedBy>
  <cp:revision>428</cp:revision>
  <cp:lastPrinted>2020-09-09T20:57:50Z</cp:lastPrinted>
  <dcterms:created xsi:type="dcterms:W3CDTF">2012-01-10T18:32:24Z</dcterms:created>
  <dcterms:modified xsi:type="dcterms:W3CDTF">2022-09-07T15:06:02Z</dcterms:modified>
</cp:coreProperties>
</file>