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70" r:id="rId3"/>
    <p:sldId id="267" r:id="rId4"/>
    <p:sldId id="259" r:id="rId5"/>
    <p:sldId id="260" r:id="rId6"/>
    <p:sldId id="258" r:id="rId7"/>
    <p:sldId id="261" r:id="rId8"/>
    <p:sldId id="262" r:id="rId9"/>
    <p:sldId id="264" r:id="rId10"/>
    <p:sldId id="265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4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C2DB2-69AA-473E-8ADA-66E2BAB4EDC8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874E9-C619-48F5-A7EE-C153FA093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3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874E9-C619-48F5-A7EE-C153FA0934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4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4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26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7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8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9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10C0-EE5E-4348-94BE-A20C774867CC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0A79-2DC4-4CE0-BAEF-D4B6558E0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2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4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ntum-espresso.org/" TargetMode="External"/><Relationship Id="rId2" Type="http://schemas.openxmlformats.org/officeDocument/2006/relationships/hyperlink" Target="https://www.abini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wpaw.wfu.ed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719" y="1596353"/>
            <a:ext cx="11140736" cy="2690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8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28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Li</a:t>
            </a:r>
            <a:r>
              <a:rPr lang="en-US" sz="28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28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Computational Study of Structural and Electrolyte Properties of Pure and Doped Crystals</a:t>
            </a:r>
            <a:endParaRPr lang="en-US" sz="2800" b="1" baseline="-250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50000"/>
              </a:lnSpc>
              <a:spcBef>
                <a:spcPts val="1800"/>
              </a:spcBef>
            </a:pPr>
            <a:r>
              <a:rPr lang="en-US" sz="20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Yan Li</a:t>
            </a:r>
            <a:r>
              <a:rPr lang="en-US" sz="2000" b="1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 Zachary D. Hood</a:t>
            </a:r>
            <a:r>
              <a:rPr lang="en-US" sz="2000" b="1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, Natalie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A. 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W. Holzwarth</a:t>
            </a:r>
            <a:r>
              <a:rPr lang="en-US" sz="2000" b="1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5000"/>
              </a:lnSpc>
              <a:spcBef>
                <a:spcPts val="800"/>
              </a:spcBef>
            </a:pP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Department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Physics, Wake Forest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  <a:r>
              <a:rPr lang="en-US" sz="20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Winston-Salem, NC 27109, USA</a:t>
            </a:r>
          </a:p>
          <a:p>
            <a:pPr algn="ctr">
              <a:lnSpc>
                <a:spcPct val="125000"/>
              </a:lnSpc>
            </a:pPr>
            <a:r>
              <a:rPr lang="en-US" sz="2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Applied Materials Division, Argonne National Laboratory, Argonne, IL 60439, USA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5742" y="5465020"/>
            <a:ext cx="4569328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APS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March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Meeting 2021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Session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E61: Energy Research -- Energy Storage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638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773" y="812413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5147" y="316664"/>
            <a:ext cx="4559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Interfaces with Li metal anode</a:t>
            </a:r>
            <a:endParaRPr lang="en-US" sz="24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81658" y="332185"/>
            <a:ext cx="2745477" cy="420591"/>
            <a:chOff x="9591561" y="336750"/>
            <a:chExt cx="2745477" cy="42059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34210" y="360924"/>
              <a:ext cx="392863" cy="39286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87901" y="396921"/>
              <a:ext cx="329184" cy="32918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9847471" y="353958"/>
              <a:ext cx="388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Li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571480" y="357231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1950394" y="33675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91561" y="433687"/>
              <a:ext cx="301752" cy="301752"/>
            </a:xfrm>
            <a:prstGeom prst="rect">
              <a:avLst/>
            </a:prstGeom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8525" y="338604"/>
            <a:ext cx="411480" cy="41148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845700" y="34415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897" y="1028839"/>
            <a:ext cx="3543832" cy="18288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491" y="3608647"/>
            <a:ext cx="2935419" cy="1828800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5710185" y="5409578"/>
            <a:ext cx="2935418" cy="56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2x1x1 supercell of Li</a:t>
            </a:r>
            <a:r>
              <a:rPr lang="en-US" sz="14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40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and 24 metallic Li ions in [001] 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direction.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3151" y="5145788"/>
            <a:ext cx="55046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l-GR" altLang="zh-C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σ</a:t>
            </a:r>
            <a:r>
              <a:rPr lang="en-US" altLang="zh-C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/Li)  = 19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meV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/Å</a:t>
            </a:r>
            <a:r>
              <a:rPr lang="en-US" sz="16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/Li </a:t>
            </a:r>
            <a:endParaRPr lang="en-US" altLang="zh-CN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l-GR" altLang="zh-CN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σ</a:t>
            </a:r>
            <a:r>
              <a:rPr lang="en-US" altLang="zh-CN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6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6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/Li)  =  0.11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meV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/Å</a:t>
            </a:r>
            <a:r>
              <a:rPr lang="en-US" sz="1600" b="1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/Li --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good compatibility </a:t>
            </a:r>
          </a:p>
        </p:txBody>
      </p:sp>
      <p:sp>
        <p:nvSpPr>
          <p:cNvPr id="62" name="Right Arrow 61"/>
          <p:cNvSpPr/>
          <p:nvPr/>
        </p:nvSpPr>
        <p:spPr>
          <a:xfrm>
            <a:off x="8436407" y="1755854"/>
            <a:ext cx="320040" cy="27432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60" y="3526060"/>
            <a:ext cx="3545828" cy="44805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759" y="4078477"/>
            <a:ext cx="2325268" cy="256032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391054" y="2857639"/>
            <a:ext cx="3031812" cy="56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3x1x1 supercell of Li</a:t>
            </a:r>
            <a:r>
              <a:rPr lang="en-US" sz="1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24 metallic Li ions in [100] direction.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68124" y="3059287"/>
            <a:ext cx="23621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interface energy:</a:t>
            </a:r>
            <a:endParaRPr lang="en-US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28149" y="4522241"/>
            <a:ext cx="3164008" cy="6206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</a:t>
            </a:r>
            <a:r>
              <a:rPr lang="en-US" altLang="zh-CN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here </a:t>
            </a:r>
            <a:r>
              <a:rPr lang="el-GR" altLang="zh-CN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σ</a:t>
            </a:r>
            <a:r>
              <a:rPr lang="en-US" altLang="zh-CN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denotes the strain factor.  </a:t>
            </a:r>
          </a:p>
          <a:p>
            <a:pPr>
              <a:lnSpc>
                <a:spcPct val="120000"/>
              </a:lnSpc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     a -- electrolytes;  b -- Li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223046"/>
              </p:ext>
            </p:extLst>
          </p:nvPr>
        </p:nvGraphicFramePr>
        <p:xfrm>
          <a:off x="332560" y="1500716"/>
          <a:ext cx="4506853" cy="1384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0351">
                  <a:extLst>
                    <a:ext uri="{9D8B030D-6E8A-4147-A177-3AD203B41FA5}">
                      <a16:colId xmlns:a16="http://schemas.microsoft.com/office/drawing/2014/main" val="460219664"/>
                    </a:ext>
                  </a:extLst>
                </a:gridCol>
                <a:gridCol w="541819">
                  <a:extLst>
                    <a:ext uri="{9D8B030D-6E8A-4147-A177-3AD203B41FA5}">
                      <a16:colId xmlns:a16="http://schemas.microsoft.com/office/drawing/2014/main" val="2387993162"/>
                    </a:ext>
                  </a:extLst>
                </a:gridCol>
                <a:gridCol w="610976">
                  <a:extLst>
                    <a:ext uri="{9D8B030D-6E8A-4147-A177-3AD203B41FA5}">
                      <a16:colId xmlns:a16="http://schemas.microsoft.com/office/drawing/2014/main" val="3824812800"/>
                    </a:ext>
                  </a:extLst>
                </a:gridCol>
                <a:gridCol w="533707">
                  <a:extLst>
                    <a:ext uri="{9D8B030D-6E8A-4147-A177-3AD203B41FA5}">
                      <a16:colId xmlns:a16="http://schemas.microsoft.com/office/drawing/2014/main" val="2693500675"/>
                    </a:ext>
                  </a:extLst>
                </a:gridCol>
              </a:tblGrid>
              <a:tr h="30524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Reaction:</a:t>
                      </a:r>
                      <a:r>
                        <a:rPr lang="en-US" sz="12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 </a:t>
                      </a:r>
                      <a:r>
                        <a:rPr lang="en-US" sz="1200" b="1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  <a:sym typeface="Wingdings" panose="05000000000000000000" pitchFamily="2" charset="2"/>
                        </a:rPr>
                        <a:t> P</a:t>
                      </a:r>
                      <a:endParaRPr lang="en-US" sz="120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∆U</a:t>
                      </a:r>
                      <a:r>
                        <a:rPr lang="en-US" sz="1200" b="1" baseline="-25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SL</a:t>
                      </a:r>
                      <a:endParaRPr lang="en-US" sz="1200" b="1" baseline="-25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∆</a:t>
                      </a:r>
                      <a:r>
                        <a:rPr lang="en-US" sz="1200" b="1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</a:t>
                      </a:r>
                      <a:r>
                        <a:rPr lang="en-US" sz="1200" b="1" baseline="-250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vib</a:t>
                      </a:r>
                      <a:endParaRPr lang="en-US" sz="1200" b="1" baseline="-25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∆F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106896"/>
                  </a:ext>
                </a:extLst>
              </a:tr>
              <a:tr h="269800">
                <a:tc>
                  <a:txBody>
                    <a:bodyPr/>
                    <a:lstStyle/>
                    <a:p>
                      <a:pPr algn="ctr"/>
                      <a:endParaRPr lang="en-US" sz="9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0.19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0.07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0.26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41129"/>
                  </a:ext>
                </a:extLst>
              </a:tr>
              <a:tr h="269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50" baseline="-2500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0.64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0.08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0.72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8619143"/>
                  </a:ext>
                </a:extLst>
              </a:tr>
              <a:tr h="269800">
                <a:tc>
                  <a:txBody>
                    <a:bodyPr/>
                    <a:lstStyle/>
                    <a:p>
                      <a:pPr algn="ctr"/>
                      <a:endParaRPr lang="en-US" sz="9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1.91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0.06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1.97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2738261"/>
                  </a:ext>
                </a:extLst>
              </a:tr>
              <a:tr h="269800">
                <a:tc>
                  <a:txBody>
                    <a:bodyPr/>
                    <a:lstStyle/>
                    <a:p>
                      <a:pPr algn="ctr"/>
                      <a:endParaRPr lang="en-US" sz="9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1.38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0.07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1.45</a:t>
                      </a:r>
                      <a:endParaRPr lang="en-US" sz="11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4463555"/>
                  </a:ext>
                </a:extLst>
              </a:tr>
            </a:tbl>
          </a:graphicData>
        </a:graphic>
      </p:graphicFrame>
      <p:sp>
        <p:nvSpPr>
          <p:cNvPr id="69" name="Right Arrow 68"/>
          <p:cNvSpPr/>
          <p:nvPr/>
        </p:nvSpPr>
        <p:spPr>
          <a:xfrm>
            <a:off x="8284007" y="4325890"/>
            <a:ext cx="320040" cy="27432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84187" y="1048170"/>
            <a:ext cx="23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zh-CN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redicted reactions: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8829" y="1135742"/>
            <a:ext cx="1472350" cy="32918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2561" y="1890568"/>
            <a:ext cx="2768471" cy="37490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187" y="2452491"/>
            <a:ext cx="2691445" cy="374904"/>
          </a:xfrm>
          <a:prstGeom prst="rect">
            <a:avLst/>
          </a:prstGeom>
        </p:spPr>
      </p:pic>
      <p:pic>
        <p:nvPicPr>
          <p:cNvPr id="74" name="Picture 4" descr="https://raw.githubusercontent.com/natalieawh/MMMDocuments/master/Manuscripts/BorateProject/Nataliesfiles/Yanstwopapers/PaperII/resubmit2/fig19a.png?token=ALHQODMR3FCGJVMXUVUDM6LBIDGH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426" y="1003417"/>
            <a:ext cx="3126266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s://raw.githubusercontent.com/natalieawh/MMMDocuments/master/Manuscripts/BorateProject/Nataliesfiles/Yanstwopapers/PaperII/resubmit2/fig19b.png?token=ALHQODK4AATDJ5PWHXMA4XTBIDGF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161" y="3434564"/>
            <a:ext cx="3127938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/>
          <p:nvPr/>
        </p:nvSpPr>
        <p:spPr>
          <a:xfrm>
            <a:off x="9782334" y="2401741"/>
            <a:ext cx="1082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Electrolyte</a:t>
            </a:r>
            <a:endParaRPr lang="en-US" sz="1400" dirty="0"/>
          </a:p>
        </p:txBody>
      </p:sp>
      <p:sp>
        <p:nvSpPr>
          <p:cNvPr id="77" name="Rectangle 76"/>
          <p:cNvSpPr/>
          <p:nvPr/>
        </p:nvSpPr>
        <p:spPr>
          <a:xfrm>
            <a:off x="9782334" y="1890568"/>
            <a:ext cx="943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Interface</a:t>
            </a:r>
            <a:endParaRPr lang="en-US" sz="1400" dirty="0"/>
          </a:p>
        </p:txBody>
      </p:sp>
      <p:sp>
        <p:nvSpPr>
          <p:cNvPr id="78" name="Rectangle 77"/>
          <p:cNvSpPr/>
          <p:nvPr/>
        </p:nvSpPr>
        <p:spPr>
          <a:xfrm>
            <a:off x="9865298" y="4832072"/>
            <a:ext cx="10828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Electrolyte</a:t>
            </a:r>
            <a:endParaRPr lang="en-US" sz="1400" dirty="0"/>
          </a:p>
        </p:txBody>
      </p:sp>
      <p:sp>
        <p:nvSpPr>
          <p:cNvPr id="79" name="Rectangle 78"/>
          <p:cNvSpPr/>
          <p:nvPr/>
        </p:nvSpPr>
        <p:spPr>
          <a:xfrm>
            <a:off x="9865298" y="4320899"/>
            <a:ext cx="9434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Interface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5601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147" y="316664"/>
            <a:ext cx="1572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  <a:endParaRPr lang="en-US" sz="24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773" y="812413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4773" y="1170501"/>
            <a:ext cx="11289141" cy="474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imaginary phonon modes near the M point of the Brillouin zone suggested the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structural instability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of the reported tetragonal phase of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α-Li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8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real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phase has an orthorhombic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structure formed with twice as many formula units and very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small adjustments of the fractional coordinates compared with the original analysis.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Quasi</a:t>
            </a:r>
            <a:r>
              <a:rPr lang="en-US" altLang="zh-CN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harmonic corrections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further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improve the comparisons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experiment.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Both NEB and MD simulations indicate that the Li ion migration in monoclinic crystals of 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l-GR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-Li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most likely proceeds via vacancy mechanisms.</a:t>
            </a:r>
            <a:endParaRPr lang="en-US" sz="18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To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enhance the ionic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conductivity, the practical methods include: 1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Varying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the structural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perfection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to intentionally form poor-crystallinity material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containing vacancy-interstitial defect pairs; 2)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ubstituting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F for O in Li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and C for B in </a:t>
            </a:r>
            <a:r>
              <a:rPr lang="el-GR" sz="1850" dirty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-Li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plausible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Li and </a:t>
            </a:r>
            <a:r>
              <a:rPr lang="el-GR" sz="1850" dirty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-Li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/Li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interfaces are found to be physically and chemically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stable.</a:t>
            </a:r>
          </a:p>
        </p:txBody>
      </p:sp>
    </p:spTree>
    <p:extLst>
      <p:ext uri="{BB962C8B-B14F-4D97-AF65-F5344CB8AC3E}">
        <p14:creationId xmlns:p14="http://schemas.microsoft.com/office/powerpoint/2010/main" val="41844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147" y="316664"/>
            <a:ext cx="3031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Acknowledgements</a:t>
            </a:r>
            <a:endParaRPr lang="en-US" sz="24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7509" y="1441530"/>
            <a:ext cx="5236683" cy="1597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Prof. Natalie A. W. </a:t>
            </a:r>
            <a:r>
              <a:rPr lang="en-US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Holzwarth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  (Wake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Forest University)</a:t>
            </a:r>
          </a:p>
          <a:p>
            <a:pPr>
              <a:lnSpc>
                <a:spcPct val="130000"/>
              </a:lnSpc>
              <a:spcBef>
                <a:spcPts val="800"/>
              </a:spcBef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Dr. Zachary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D.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Hood 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   (Argonne National Laboratory)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4773" y="812413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Image result for wake forest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75" y="4591200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ational Science Foundatio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48" y="4769422"/>
            <a:ext cx="1046092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rgonne National Laboratory | Drupal.o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84030"/>
            <a:ext cx="2092444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83450" y="5674788"/>
            <a:ext cx="175920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DE-AC02-06CH11357</a:t>
            </a:r>
            <a:endParaRPr lang="en-US" sz="1300" dirty="0"/>
          </a:p>
        </p:txBody>
      </p:sp>
      <p:sp>
        <p:nvSpPr>
          <p:cNvPr id="12" name="Rectangle 11"/>
          <p:cNvSpPr/>
          <p:nvPr/>
        </p:nvSpPr>
        <p:spPr>
          <a:xfrm>
            <a:off x="2628720" y="5884590"/>
            <a:ext cx="1233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DMR-1940324</a:t>
            </a:r>
            <a:endParaRPr lang="en-US" sz="13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5" r="21701" b="31588"/>
          <a:stretch/>
        </p:blipFill>
        <p:spPr>
          <a:xfrm>
            <a:off x="1230236" y="1083015"/>
            <a:ext cx="4661372" cy="34755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637509" y="3210967"/>
            <a:ext cx="48822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**Computations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were 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performed on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the Wake Forest 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University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DEAC cluster, a centrally managed resource</a:t>
            </a:r>
          </a:p>
          <a:p>
            <a:pPr>
              <a:lnSpc>
                <a:spcPct val="125000"/>
              </a:lnSpc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with support provided in part by the University.</a:t>
            </a:r>
          </a:p>
        </p:txBody>
      </p:sp>
    </p:spTree>
    <p:extLst>
      <p:ext uri="{BB962C8B-B14F-4D97-AF65-F5344CB8AC3E}">
        <p14:creationId xmlns:p14="http://schemas.microsoft.com/office/powerpoint/2010/main" val="3833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59" y="1163701"/>
            <a:ext cx="1816255" cy="155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95" y="1073102"/>
            <a:ext cx="1969129" cy="1645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0633" y="346121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</a:rPr>
              <a:t>Outlines</a:t>
            </a:r>
            <a:endParaRPr lang="en-US" sz="2400" b="1" baseline="-25000" dirty="0">
              <a:solidFill>
                <a:srgbClr val="C00000"/>
              </a:solidFill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4773" y="823299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517584" y="2759911"/>
            <a:ext cx="178125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1400" b="1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β</a:t>
            </a:r>
            <a:r>
              <a:rPr lang="en-US" sz="1400" b="1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-Li</a:t>
            </a:r>
            <a:r>
              <a:rPr lang="en-US" sz="1400" b="1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  <a:r>
              <a:rPr lang="en-US" sz="1400" b="1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BN</a:t>
            </a:r>
            <a:r>
              <a:rPr lang="en-US" sz="1400" b="1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endParaRPr lang="en-US" sz="1400" b="1" dirty="0" smtClean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Monoclinic P2</a:t>
            </a:r>
            <a:r>
              <a:rPr lang="en-US" sz="1100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1</a:t>
            </a: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/c (</a:t>
            </a:r>
            <a:r>
              <a:rPr lang="en-US" altLang="zh-CN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#14)</a:t>
            </a:r>
            <a:r>
              <a:rPr lang="en-US" altLang="zh-CN" sz="1100" baseline="30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4 formula units / unit cell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91062" y="2759911"/>
            <a:ext cx="1874231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1400" b="1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γ</a:t>
            </a:r>
            <a:r>
              <a:rPr lang="en-US" sz="1400" b="1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-Li</a:t>
            </a:r>
            <a:r>
              <a:rPr lang="en-US" sz="1400" b="1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  <a:r>
              <a:rPr lang="en-US" sz="1400" b="1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BN</a:t>
            </a:r>
            <a:r>
              <a:rPr lang="en-US" sz="1400" b="1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endParaRPr lang="en-US" sz="1400" b="1" dirty="0" smtClean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Tetragonal I4</a:t>
            </a:r>
            <a:r>
              <a:rPr lang="en-US" sz="1100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1</a:t>
            </a: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/</a:t>
            </a:r>
            <a:r>
              <a:rPr lang="en-US" sz="1100" dirty="0" err="1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amd</a:t>
            </a: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(</a:t>
            </a:r>
            <a:r>
              <a:rPr lang="en-US" altLang="zh-CN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#141)</a:t>
            </a:r>
            <a:r>
              <a:rPr lang="en-US" altLang="zh-CN" sz="1100" baseline="30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  <a:endParaRPr lang="en-US" altLang="zh-CN" sz="1100" baseline="30000" dirty="0" smtClean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8 formula units / unit cell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902" y="5705599"/>
            <a:ext cx="6677272" cy="70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sz="115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it-IT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Stewner, </a:t>
            </a:r>
            <a:r>
              <a:rPr lang="en-US" sz="115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Acta</a:t>
            </a:r>
            <a:r>
              <a:rPr lang="en-US" sz="115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15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Crystallogr</a:t>
            </a:r>
            <a:r>
              <a:rPr lang="en-US" sz="115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section B. </a:t>
            </a:r>
            <a:r>
              <a:rPr lang="en-US" sz="11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27</a:t>
            </a:r>
            <a:r>
              <a:rPr lang="en-US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904 (1971)</a:t>
            </a:r>
          </a:p>
          <a:p>
            <a:pPr>
              <a:lnSpc>
                <a:spcPct val="114000"/>
              </a:lnSpc>
            </a:pPr>
            <a:r>
              <a:rPr lang="it-IT" sz="11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t-IT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Yamane et al., </a:t>
            </a:r>
            <a:r>
              <a:rPr lang="en-US" sz="115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J. Solid State Chem. </a:t>
            </a:r>
            <a:r>
              <a:rPr lang="en-US" sz="11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71</a:t>
            </a:r>
            <a:r>
              <a:rPr lang="en-US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1-11 (1987)</a:t>
            </a:r>
          </a:p>
          <a:p>
            <a:pPr>
              <a:lnSpc>
                <a:spcPct val="114000"/>
              </a:lnSpc>
            </a:pPr>
            <a:r>
              <a:rPr lang="en-US" sz="115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Pinkerton </a:t>
            </a:r>
            <a:r>
              <a:rPr lang="en-US" sz="1150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n-US" sz="1150" dirty="0" err="1">
                <a:latin typeface="Segoe UI" panose="020B0502040204020203" pitchFamily="34" charset="0"/>
                <a:cs typeface="Segoe UI" panose="020B0502040204020203" pitchFamily="34" charset="0"/>
              </a:rPr>
              <a:t>Herbst</a:t>
            </a:r>
            <a:r>
              <a:rPr lang="en-US" sz="11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150" i="1" dirty="0">
                <a:latin typeface="Segoe UI" panose="020B0502040204020203" pitchFamily="34" charset="0"/>
                <a:cs typeface="Segoe UI" panose="020B0502040204020203" pitchFamily="34" charset="0"/>
              </a:rPr>
              <a:t>J. Appl. Phys</a:t>
            </a:r>
            <a:r>
              <a:rPr lang="en-US" sz="115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150" b="1" dirty="0">
                <a:latin typeface="Segoe UI" panose="020B0502040204020203" pitchFamily="34" charset="0"/>
                <a:cs typeface="Segoe UI" panose="020B0502040204020203" pitchFamily="34" charset="0"/>
              </a:rPr>
              <a:t>99</a:t>
            </a:r>
            <a:r>
              <a:rPr lang="en-US" sz="115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113523 (2016)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80118" y="5690124"/>
            <a:ext cx="4299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508356" y="332185"/>
            <a:ext cx="4418779" cy="428204"/>
            <a:chOff x="7918259" y="336750"/>
            <a:chExt cx="4418779" cy="4282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634210" y="360924"/>
              <a:ext cx="392863" cy="3928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87901" y="396921"/>
              <a:ext cx="329184" cy="32918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769789" y="364844"/>
              <a:ext cx="1414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Inequiv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Li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71480" y="357231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950394" y="336750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N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18259" y="431686"/>
              <a:ext cx="301752" cy="30175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41733" y="444573"/>
              <a:ext cx="301752" cy="3017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527613" y="418899"/>
              <a:ext cx="301752" cy="301752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3884064" y="2759912"/>
            <a:ext cx="196239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1400" b="1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α</a:t>
            </a:r>
            <a:r>
              <a:rPr lang="en-US" sz="1400" b="1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-Li</a:t>
            </a:r>
            <a:r>
              <a:rPr lang="en-US" sz="1400" b="1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  <a:r>
              <a:rPr lang="en-US" sz="1400" b="1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BN</a:t>
            </a:r>
            <a:r>
              <a:rPr lang="en-US" sz="1400" b="1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endParaRPr lang="en-US" sz="1400" b="1" dirty="0" smtClean="0"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Tetragonal P4</a:t>
            </a:r>
            <a:r>
              <a:rPr lang="en-US" sz="1100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/</a:t>
            </a:r>
            <a:r>
              <a:rPr lang="en-US" sz="1100" dirty="0" err="1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mnm</a:t>
            </a: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(</a:t>
            </a:r>
            <a:r>
              <a:rPr lang="en-US" altLang="zh-CN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#136)</a:t>
            </a:r>
            <a:r>
              <a:rPr lang="en-US" altLang="zh-CN" sz="1100" baseline="30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2 formula units / unit cell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474" y="1086127"/>
            <a:ext cx="1534617" cy="16459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31" y="1086127"/>
            <a:ext cx="1714228" cy="164592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410816" y="2759911"/>
            <a:ext cx="1781257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Li</a:t>
            </a:r>
            <a:r>
              <a:rPr lang="en-US" sz="1400" b="1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  <a:r>
              <a:rPr lang="en-US" sz="1400" b="1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BO</a:t>
            </a:r>
            <a:r>
              <a:rPr lang="en-US" sz="1400" b="1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Monoclinic P2</a:t>
            </a:r>
            <a:r>
              <a:rPr lang="en-US" sz="1100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1</a:t>
            </a: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/c </a:t>
            </a:r>
            <a:r>
              <a:rPr lang="en-US" sz="11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(</a:t>
            </a:r>
            <a:r>
              <a:rPr lang="en-US" altLang="zh-CN" sz="11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#</a:t>
            </a:r>
            <a:r>
              <a:rPr lang="en-US" altLang="zh-CN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14)</a:t>
            </a:r>
            <a:r>
              <a:rPr lang="en-US" altLang="zh-CN" sz="1100" baseline="30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1</a:t>
            </a:r>
          </a:p>
          <a:p>
            <a:pPr algn="ctr">
              <a:lnSpc>
                <a:spcPct val="110000"/>
              </a:lnSpc>
            </a:pPr>
            <a:r>
              <a:rPr lang="en-US" sz="11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4 formula units / unit cell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08525" y="338604"/>
            <a:ext cx="411480" cy="4114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845700" y="344157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38200" y="3559295"/>
            <a:ext cx="10869840" cy="17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Focuses of this presentation: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Structure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correction for α-Li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Electrolyte properties of pure and doped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β-Li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crystals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Stability analysis of the ideal interfaces of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pure Li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and β-Li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with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 metal anode</a:t>
            </a:r>
          </a:p>
        </p:txBody>
      </p:sp>
    </p:spTree>
    <p:extLst>
      <p:ext uri="{BB962C8B-B14F-4D97-AF65-F5344CB8AC3E}">
        <p14:creationId xmlns:p14="http://schemas.microsoft.com/office/powerpoint/2010/main" val="12082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6874" y="1098123"/>
            <a:ext cx="10956926" cy="386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Density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Functional Theory </a:t>
            </a:r>
            <a:r>
              <a:rPr lang="en-US" sz="19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(</a:t>
            </a:r>
            <a:r>
              <a:rPr lang="en-US" sz="19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DFT</a:t>
            </a:r>
            <a:r>
              <a:rPr lang="en-US" sz="19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)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and Density Functional Perturbation Theory (DFPT) with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modified </a:t>
            </a:r>
            <a:r>
              <a:rPr 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Perdew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-Burke-</a:t>
            </a:r>
            <a:r>
              <a:rPr 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Ernzerhof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generalized gradient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approximation</a:t>
            </a:r>
            <a:r>
              <a:rPr lang="en-US" sz="19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9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PBEsol</a:t>
            </a:r>
            <a:r>
              <a:rPr lang="en-US" sz="1900" b="1" dirty="0">
                <a:latin typeface="Segoe UI" panose="020B0502040204020203" pitchFamily="34" charset="0"/>
                <a:cs typeface="Segoe UI" panose="020B0502040204020203" pitchFamily="34" charset="0"/>
              </a:rPr>
              <a:t> GGA</a:t>
            </a:r>
            <a:r>
              <a:rPr lang="en-US" sz="19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projector augmented wave (PAW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formalism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ABINIT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https://www.abinit.org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&amp; QUANTUM ESPRESSO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http://www.quantum-espresso.org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Datasets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generated by ATOMPAW code available at </a:t>
            </a: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http://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pwpaw.wfu.edu</a:t>
            </a: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Visualization software: </a:t>
            </a:r>
            <a:r>
              <a:rPr 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XCrySDen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VESTA</a:t>
            </a:r>
            <a:endParaRPr lang="en-US" sz="19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Space-group analysis: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FINDSYM</a:t>
            </a:r>
          </a:p>
          <a:p>
            <a:pPr marL="342900" indent="-34290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X-ray diffraction: Mercury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6014" y="346121"/>
            <a:ext cx="5555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</a:rPr>
              <a:t>S</a:t>
            </a:r>
            <a:r>
              <a:rPr lang="en-US" altLang="zh-CN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</a:rPr>
              <a:t>ummary of </a:t>
            </a:r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</a:rPr>
              <a:t>computational </a:t>
            </a:r>
            <a:r>
              <a:rPr lang="en-US" altLang="zh-CN" sz="2400" b="1" dirty="0">
                <a:solidFill>
                  <a:srgbClr val="C00000"/>
                </a:solidFill>
                <a:latin typeface="Segoe UI" panose="020B0502040204020203" pitchFamily="34" charset="0"/>
                <a:ea typeface="DengXian"/>
              </a:rPr>
              <a:t>m</a:t>
            </a:r>
            <a:r>
              <a:rPr lang="en-US" sz="2400" b="1" dirty="0">
                <a:solidFill>
                  <a:srgbClr val="C00000"/>
                </a:solidFill>
                <a:latin typeface="Segoe UI" panose="020B0502040204020203" pitchFamily="34" charset="0"/>
                <a:ea typeface="DengXian"/>
              </a:rPr>
              <a:t>ethods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34773" y="823299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96660" y="5721827"/>
            <a:ext cx="4299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83973" y="5759927"/>
            <a:ext cx="9176657" cy="27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Perdew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et al.,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Phys. Rev</a:t>
            </a:r>
            <a:r>
              <a:rPr lang="en-US" sz="1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L. </a:t>
            </a:r>
            <a:r>
              <a:rPr lang="en-US" sz="1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136406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2008) </a:t>
            </a:r>
            <a:endParaRPr lang="en-US" sz="1200" baseline="30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632" y="335235"/>
            <a:ext cx="5602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Corrected </a:t>
            </a:r>
            <a:r>
              <a:rPr lang="el-GR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α</a:t>
            </a:r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phase of Li</a:t>
            </a:r>
            <a:r>
              <a:rPr lang="en-US" sz="24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BN</a:t>
            </a:r>
            <a:r>
              <a:rPr lang="en-US" sz="24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endParaRPr lang="en-US" sz="2400" b="1" baseline="-25000" dirty="0">
              <a:solidFill>
                <a:srgbClr val="C00000"/>
              </a:solidFill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773" y="823299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9" y="1043236"/>
            <a:ext cx="301752" cy="301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7" y="1387702"/>
            <a:ext cx="301752" cy="3017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96331" y="101837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Li(4d)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8260" y="1350486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Li(2b)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8306" y="2617472"/>
            <a:ext cx="269977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Modes #1&amp;2 at M (0.5, 0.5, 0)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54" y="959976"/>
            <a:ext cx="2660863" cy="1645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8" y="994269"/>
            <a:ext cx="2672686" cy="16459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954" y="1034415"/>
            <a:ext cx="866461" cy="70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8389" y="951374"/>
            <a:ext cx="301752" cy="3017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197" y="1295840"/>
            <a:ext cx="301752" cy="3017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218964" y="859707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Li(8g)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229850" y="1258624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Li(2a)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0947" y="1584576"/>
            <a:ext cx="301752" cy="30175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1229850" y="1580088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Li(2b)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91845" y="1151204"/>
            <a:ext cx="1561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Distort b-type Li ions along c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7256962" y="1674424"/>
            <a:ext cx="914400" cy="2286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499263" y="2590765"/>
            <a:ext cx="21109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Orthorhombic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Pmmn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45606" y="2590765"/>
            <a:ext cx="2598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Super tetragonal P4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mnm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236083" y="1700535"/>
            <a:ext cx="1188720" cy="2286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59368" y="5650990"/>
            <a:ext cx="3543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New α-Li</a:t>
            </a:r>
            <a:r>
              <a:rPr lang="en-US" sz="1600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  <a:r>
              <a:rPr lang="en-US" sz="16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BN</a:t>
            </a:r>
            <a:r>
              <a:rPr lang="en-US" sz="1600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in the </a:t>
            </a:r>
            <a:r>
              <a:rPr lang="en-US" sz="1600" dirty="0" err="1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Pmmn</a:t>
            </a:r>
            <a:r>
              <a:rPr lang="en-US" sz="16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structure 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6331" y="5640104"/>
            <a:ext cx="5508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Reported α-Li</a:t>
            </a:r>
            <a:r>
              <a:rPr lang="en-US" sz="1600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3</a:t>
            </a:r>
            <a:r>
              <a:rPr lang="en-US" sz="16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BN</a:t>
            </a:r>
            <a:r>
              <a:rPr lang="en-US" sz="1600" baseline="-250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 </a:t>
            </a:r>
            <a:r>
              <a:rPr lang="en-US" sz="16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in the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P4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/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mnm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dirty="0" smtClean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structure 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93938" y="6114890"/>
            <a:ext cx="4299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98586" y="6131541"/>
            <a:ext cx="5704502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Brillouin zone diagrams: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Hinuma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 et al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Comp. Mat. Sci.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128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140</a:t>
            </a:r>
            <a:r>
              <a:rPr lang="en-US" altLang="zh-CN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-184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(2017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sp>
        <p:nvSpPr>
          <p:cNvPr id="3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93" y="3031096"/>
            <a:ext cx="4496656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34" y="2962409"/>
            <a:ext cx="4239164" cy="2560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60" y="909182"/>
            <a:ext cx="2046159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773" y="823299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85038" y="5460852"/>
            <a:ext cx="846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Comparison of simulated and experimental x-ray 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diffraction (λ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= 1.54056 A° ) 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patterns.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7" y="1147392"/>
            <a:ext cx="5868664" cy="43308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4155" y="327683"/>
            <a:ext cx="4537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Harmonic vs. Quasi-harmonic</a:t>
            </a:r>
            <a:endParaRPr lang="en-US" sz="2400" b="1" baseline="-25000" dirty="0">
              <a:solidFill>
                <a:srgbClr val="C00000"/>
              </a:solidFill>
              <a:latin typeface="Segoe UI" panose="020B0502040204020203" pitchFamily="34" charset="0"/>
              <a:ea typeface="DengXian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8902" y="6053943"/>
            <a:ext cx="6677272" cy="277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Exp: Yamane et al., </a:t>
            </a:r>
            <a:r>
              <a:rPr lang="en-US" sz="115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J. Solid State Chem. </a:t>
            </a:r>
            <a:r>
              <a:rPr lang="en-US" sz="11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71</a:t>
            </a:r>
            <a:r>
              <a:rPr lang="en-US" sz="115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1-11 (1987)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80118" y="6038468"/>
            <a:ext cx="4299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155" y="327683"/>
            <a:ext cx="68419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Defect models for monoclinic Li</a:t>
            </a:r>
            <a:r>
              <a:rPr lang="en-US" sz="22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22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en-US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l-GR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-Li</a:t>
            </a:r>
            <a:r>
              <a:rPr lang="en-US" sz="22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22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22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2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773" y="823299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141928" y="354975"/>
            <a:ext cx="4844471" cy="422994"/>
            <a:chOff x="7918259" y="353958"/>
            <a:chExt cx="4844471" cy="422994"/>
          </a:xfrm>
        </p:grpSpPr>
        <p:sp>
          <p:nvSpPr>
            <p:cNvPr id="10" name="TextBox 9"/>
            <p:cNvSpPr txBox="1"/>
            <p:nvPr/>
          </p:nvSpPr>
          <p:spPr>
            <a:xfrm>
              <a:off x="8769789" y="353958"/>
              <a:ext cx="2051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Segoe UI" panose="020B0502040204020203" pitchFamily="34" charset="0"/>
                  <a:cs typeface="Segoe UI" panose="020B0502040204020203" pitchFamily="34" charset="0"/>
                </a:rPr>
                <a:t>Inequiv</a:t>
              </a:r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. host Li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363868" y="376842"/>
              <a:ext cx="2398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         interstitial Li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8259" y="431686"/>
              <a:ext cx="301752" cy="3017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1733" y="444573"/>
              <a:ext cx="301752" cy="30175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7613" y="418899"/>
              <a:ext cx="301752" cy="30175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3209" y="432703"/>
            <a:ext cx="310896" cy="310896"/>
          </a:xfrm>
          <a:prstGeom prst="rect">
            <a:avLst/>
          </a:prstGeom>
        </p:spPr>
      </p:pic>
      <p:sp>
        <p:nvSpPr>
          <p:cNvPr id="2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9684" y="3337719"/>
            <a:ext cx="3260573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3x1x1 supercell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of Li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 (P2</a:t>
            </a:r>
            <a:r>
              <a:rPr lang="en-US" sz="16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/c) </a:t>
            </a:r>
            <a:endParaRPr lang="en-US" sz="16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19625" y="2586924"/>
            <a:ext cx="7799396" cy="1688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Models of Li-deficient structures: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Pure crystal with an ideal Li vacancy created by removing a Li ion and compensating with a uniform charge of the opposite sign  </a:t>
            </a:r>
            <a:r>
              <a:rPr lang="en-US" altLang="zh-CN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--  </a:t>
            </a:r>
            <a:r>
              <a:rPr lang="en-US" altLang="zh-CN" sz="16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I-</a:t>
            </a:r>
            <a:r>
              <a:rPr lang="en-US" altLang="zh-CN" sz="165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vac</a:t>
            </a:r>
            <a:endParaRPr lang="en-US" sz="165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F-doped crystal with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the stoichiometry of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3-x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3-x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(x = 1/12) </a:t>
            </a:r>
            <a:r>
              <a:rPr lang="en-US" altLang="zh-CN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--  </a:t>
            </a:r>
            <a:r>
              <a:rPr lang="en-US" altLang="zh-CN" sz="16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F-doped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C-doped crystal with the stoichiometry of Li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3-x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1-x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(x = 1/16) </a:t>
            </a:r>
            <a:r>
              <a:rPr lang="en-US" altLang="zh-CN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--  </a:t>
            </a:r>
            <a:r>
              <a:rPr lang="en-US" altLang="zh-CN" sz="16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C-doped</a:t>
            </a:r>
            <a:endParaRPr lang="en-US" sz="165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77499" y="4486849"/>
            <a:ext cx="1947328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Stability analysis:</a:t>
            </a:r>
            <a:endParaRPr lang="en-US" sz="17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77499" y="1252049"/>
            <a:ext cx="7741521" cy="1073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Metastable interstitial 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defects (green balls):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 Wyckoff sites </a:t>
            </a:r>
            <a:r>
              <a:rPr lang="en-US" sz="165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2b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 coordinates (0.5, 0.5, 0.5);  </a:t>
            </a:r>
            <a:r>
              <a:rPr lang="en-US" sz="16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65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 1.25 eV</a:t>
            </a:r>
          </a:p>
          <a:p>
            <a:pPr marL="285750" indent="-285750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6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 Wyckoff sites </a:t>
            </a:r>
            <a:r>
              <a:rPr lang="en-US" sz="165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4e 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 coordinates (0.560, 0.279, 0.978);  </a:t>
            </a:r>
            <a:r>
              <a:rPr lang="en-US" sz="16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65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 1.23 eV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385" y="4893649"/>
            <a:ext cx="268912" cy="51861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8366" y="4980466"/>
            <a:ext cx="5894072" cy="4572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62007" y="5763704"/>
            <a:ext cx="3440109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2x2x1 supercell of </a:t>
            </a:r>
            <a:r>
              <a:rPr lang="el-GR" sz="1650" dirty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-Li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6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 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(P2</a:t>
            </a:r>
            <a:r>
              <a:rPr lang="en-US" sz="16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650" dirty="0">
                <a:latin typeface="Segoe UI" panose="020B0502040204020203" pitchFamily="34" charset="0"/>
                <a:cs typeface="Segoe UI" panose="020B0502040204020203" pitchFamily="34" charset="0"/>
              </a:rPr>
              <a:t>/c) </a:t>
            </a:r>
            <a:endParaRPr lang="en-US" sz="16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" name="Picture 2" descr="https://raw.githubusercontent.com/natalieawh/MMMDocuments/master/Manuscripts/BorateProject/Nataliesfiles/Yanstwopapers/PaperI/resubmit2/fig1.png?token=ALHQODM5LZI656OCPHTHCS3BIDS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27" y="1143159"/>
            <a:ext cx="235954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08" y="3938157"/>
            <a:ext cx="3312532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4155" y="327683"/>
            <a:ext cx="861037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 ion vacancy migration analysis via Elastic Band Method</a:t>
            </a:r>
            <a:r>
              <a:rPr lang="en-US" sz="2300" b="1" baseline="30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1,2</a:t>
            </a:r>
            <a:endParaRPr lang="en-US" sz="2300" b="1" baseline="300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34773" y="823299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9618755" y="409750"/>
            <a:ext cx="2266341" cy="400110"/>
            <a:chOff x="7918259" y="364844"/>
            <a:chExt cx="2266341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8769789" y="364844"/>
              <a:ext cx="14148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Inequiv</a:t>
              </a:r>
              <a:r>
                <a:rPr lang="en-US" sz="20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. </a:t>
              </a:r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Li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8259" y="431686"/>
              <a:ext cx="301752" cy="30175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41733" y="444573"/>
              <a:ext cx="301752" cy="30175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7613" y="418899"/>
              <a:ext cx="301752" cy="30175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9" y="921002"/>
            <a:ext cx="2498854" cy="2307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389" y="971351"/>
            <a:ext cx="1742650" cy="26647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644924" y="1301443"/>
            <a:ext cx="2619050" cy="360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I-</a:t>
            </a:r>
            <a:r>
              <a:rPr lang="en-US" sz="15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vac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doped crystals: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55810" y="2037359"/>
            <a:ext cx="1837491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For perfect crystals: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3" y="3638375"/>
            <a:ext cx="3679210" cy="19800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92" y="3719287"/>
            <a:ext cx="3588179" cy="19930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23" y="3719287"/>
            <a:ext cx="3510168" cy="198853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63237" y="2774379"/>
            <a:ext cx="5055411" cy="34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Recall </a:t>
            </a:r>
            <a:r>
              <a:rPr lang="en-US" sz="1450" i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sz="1450" i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145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en-US" sz="1450" dirty="0">
                <a:latin typeface="Segoe UI" panose="020B0502040204020203" pitchFamily="34" charset="0"/>
                <a:cs typeface="Segoe UI" panose="020B0502040204020203" pitchFamily="34" charset="0"/>
              </a:rPr>
              <a:t>1.25 </a:t>
            </a: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eV for Li</a:t>
            </a:r>
            <a:r>
              <a:rPr lang="en-US" sz="14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sz="14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and 1.23 eV for Li</a:t>
            </a:r>
            <a:r>
              <a:rPr lang="en-US" sz="14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sz="14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4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31888"/>
            <a:ext cx="3851503" cy="22295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0904" y="2394808"/>
            <a:ext cx="1646945" cy="3975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3562" y="1716621"/>
            <a:ext cx="2499014" cy="237479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158101" y="2657586"/>
            <a:ext cx="3241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41431" y="5033489"/>
            <a:ext cx="35298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endParaRPr lang="en-US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2035" y="3196623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64414" y="5549193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BN</a:t>
            </a:r>
            <a:r>
              <a:rPr lang="en-US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82309" y="5970894"/>
            <a:ext cx="42998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93710" y="5982527"/>
            <a:ext cx="11708450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it-IT" sz="12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2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Jónsson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et al.,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in Classical and Quantum Dynamics in Condensed </a:t>
            </a:r>
            <a:r>
              <a:rPr lang="en-US" sz="12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Phase Simulations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edited by B. J. Berne, G. </a:t>
            </a:r>
            <a:r>
              <a:rPr lang="en-US" sz="1200" dirty="0" err="1">
                <a:latin typeface="Segoe UI" panose="020B0502040204020203" pitchFamily="34" charset="0"/>
                <a:cs typeface="Segoe UI" panose="020B0502040204020203" pitchFamily="34" charset="0"/>
              </a:rPr>
              <a:t>Ciccotti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and D. F. Coker (World Scientific, Singapore, 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1998)</a:t>
            </a:r>
          </a:p>
          <a:p>
            <a:pPr>
              <a:lnSpc>
                <a:spcPct val="114000"/>
              </a:lnSpc>
            </a:pPr>
            <a:r>
              <a:rPr lang="it-IT" sz="12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t-IT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Henkelman </a:t>
            </a:r>
            <a:r>
              <a:rPr lang="it-IT" sz="1200" dirty="0">
                <a:latin typeface="Segoe UI" panose="020B0502040204020203" pitchFamily="34" charset="0"/>
                <a:cs typeface="Segoe UI" panose="020B0502040204020203" pitchFamily="34" charset="0"/>
              </a:rPr>
              <a:t>et al., </a:t>
            </a:r>
            <a:r>
              <a:rPr lang="en-US" sz="1200" i="1" dirty="0">
                <a:latin typeface="Segoe UI" panose="020B0502040204020203" pitchFamily="34" charset="0"/>
                <a:cs typeface="Segoe UI" panose="020B0502040204020203" pitchFamily="34" charset="0"/>
              </a:rPr>
              <a:t>J. Chem. Phys. 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113</a:t>
            </a:r>
            <a:r>
              <a:rPr lang="en-US" sz="1200" dirty="0">
                <a:latin typeface="Segoe UI" panose="020B0502040204020203" pitchFamily="34" charset="0"/>
                <a:cs typeface="Segoe UI" panose="020B0502040204020203" pitchFamily="34" charset="0"/>
              </a:rPr>
              <a:t>, 9901-9904 (2000</a:t>
            </a:r>
            <a:r>
              <a:rPr lang="en-US" sz="1200" dirty="0" smtClean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0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34773" y="812413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5147" y="316664"/>
            <a:ext cx="482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Molecular dynamics simulations</a:t>
            </a:r>
            <a:endParaRPr lang="en-US" sz="2400" b="1" i="1" baseline="-250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249" y="1112547"/>
            <a:ext cx="3229997" cy="5669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013" y="1773310"/>
            <a:ext cx="3569907" cy="5029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904" y="1565234"/>
            <a:ext cx="4634346" cy="54864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921475" y="1112547"/>
            <a:ext cx="174118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NVE ensemble</a:t>
            </a:r>
            <a:endParaRPr lang="en-US" sz="1900" dirty="0"/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644141" y="2448400"/>
            <a:ext cx="5212080" cy="3662026"/>
            <a:chOff x="838200" y="2402761"/>
            <a:chExt cx="4945491" cy="347472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402761"/>
              <a:ext cx="4945491" cy="347472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537372" y="4880280"/>
              <a:ext cx="692365" cy="321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968 K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537373" y="3442769"/>
              <a:ext cx="692365" cy="321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996 K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89391" y="3063378"/>
              <a:ext cx="692365" cy="3212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998 K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8" name="Group 37"/>
          <p:cNvGrpSpPr>
            <a:grpSpLocks noChangeAspect="1"/>
          </p:cNvGrpSpPr>
          <p:nvPr/>
        </p:nvGrpSpPr>
        <p:grpSpPr>
          <a:xfrm>
            <a:off x="6303227" y="2492432"/>
            <a:ext cx="5078556" cy="3610563"/>
            <a:chOff x="6149976" y="2445400"/>
            <a:chExt cx="5315734" cy="377918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976" y="2445400"/>
              <a:ext cx="5315734" cy="3779183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9936446" y="5238902"/>
              <a:ext cx="887927" cy="354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1272 K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934490" y="4388166"/>
              <a:ext cx="887927" cy="354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1259 K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934490" y="3615142"/>
              <a:ext cx="887927" cy="354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1261 K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729126" y="3032446"/>
              <a:ext cx="887927" cy="354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1254 K</a:t>
              </a:r>
              <a:endParaRPr lang="en-US" sz="16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18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03/16/2021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smtClean="0"/>
              <a:t>APS March Meeting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773" y="812413"/>
            <a:ext cx="114394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5147" y="316664"/>
            <a:ext cx="3079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Ionic conductivities</a:t>
            </a:r>
            <a:endParaRPr lang="en-US" sz="2400" b="1" i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8518" y="5755190"/>
            <a:ext cx="4633453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</a:t>
            </a:r>
            <a:r>
              <a:rPr lang="en-US" sz="1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da-DK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Ohta </a:t>
            </a:r>
            <a:r>
              <a:rPr lang="da-DK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da-DK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da-DK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J. of Power Sources </a:t>
            </a:r>
            <a:r>
              <a:rPr lang="da-DK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238</a:t>
            </a:r>
            <a:r>
              <a:rPr lang="da-DK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53 (2013)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4000"/>
              </a:lnSpc>
            </a:pP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</a:t>
            </a:r>
            <a:r>
              <a:rPr lang="it-IT" sz="1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Yamane </a:t>
            </a:r>
            <a:r>
              <a:rPr lang="it-IT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it-IT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J. Solid State Chem</a:t>
            </a: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it-IT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71</a:t>
            </a: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1 (1987)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4000"/>
              </a:lnSpc>
            </a:pP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</a:t>
            </a:r>
            <a:r>
              <a:rPr lang="it-IT" sz="10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: Shigeno </a:t>
            </a:r>
            <a:r>
              <a:rPr lang="it-IT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it-IT" sz="10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Solid State Ion</a:t>
            </a: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it-IT" sz="1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339</a:t>
            </a:r>
            <a:r>
              <a:rPr lang="it-IT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114985 (2019)</a:t>
            </a:r>
            <a:endParaRPr lang="en-US" sz="1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711" y="5848348"/>
            <a:ext cx="1936863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989" y="5755190"/>
            <a:ext cx="1568668" cy="457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740141" y="5830058"/>
            <a:ext cx="54534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endParaRPr lang="en-US" sz="1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461397"/>
                  </p:ext>
                </p:extLst>
              </p:nvPr>
            </p:nvGraphicFramePr>
            <p:xfrm>
              <a:off x="1212051" y="3779013"/>
              <a:ext cx="4062617" cy="1813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4480">
                      <a:extLst>
                        <a:ext uri="{9D8B030D-6E8A-4147-A177-3AD203B41FA5}">
                          <a16:colId xmlns:a16="http://schemas.microsoft.com/office/drawing/2014/main" val="200346249"/>
                        </a:ext>
                      </a:extLst>
                    </a:gridCol>
                    <a:gridCol w="719667">
                      <a:extLst>
                        <a:ext uri="{9D8B030D-6E8A-4147-A177-3AD203B41FA5}">
                          <a16:colId xmlns:a16="http://schemas.microsoft.com/office/drawing/2014/main" val="4220119074"/>
                        </a:ext>
                      </a:extLst>
                    </a:gridCol>
                    <a:gridCol w="691190">
                      <a:extLst>
                        <a:ext uri="{9D8B030D-6E8A-4147-A177-3AD203B41FA5}">
                          <a16:colId xmlns:a16="http://schemas.microsoft.com/office/drawing/2014/main" val="3697242453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4019574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Materials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Analysis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</a:t>
                          </a:r>
                          <a:r>
                            <a:rPr lang="en-US" sz="1100" baseline="-250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</a:t>
                          </a:r>
                          <a:endParaRPr lang="en-US" sz="11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σ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(T = 300 K)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0378997"/>
                      </a:ext>
                    </a:extLst>
                  </a:tr>
                  <a:tr h="2286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I-</a:t>
                          </a:r>
                          <a:r>
                            <a:rPr lang="en-US" sz="11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vac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endParaRPr lang="en-US" sz="11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MD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0.53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3.2 x 10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-7</a:t>
                          </a:r>
                          <a:endParaRPr lang="en-US" sz="1100" baseline="30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0699381"/>
                      </a:ext>
                    </a:extLst>
                  </a:tr>
                  <a:tr h="2286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NEB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0.38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--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35398270"/>
                      </a:ext>
                    </a:extLst>
                  </a:tr>
                  <a:tr h="22860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F-doped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MD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0.45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3.4 x 10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6890243"/>
                      </a:ext>
                    </a:extLst>
                  </a:tr>
                  <a:tr h="22860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-25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NEB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0.72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--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3125271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Polycrystalline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</a:t>
                          </a:r>
                          <a:r>
                            <a:rPr lang="en-US" altLang="zh-CN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xp</a:t>
                          </a:r>
                          <a:r>
                            <a:rPr lang="en-US" altLang="zh-CN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1</a:t>
                          </a:r>
                          <a:endParaRPr lang="en-US" sz="1100" baseline="30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0.51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2.</m:t>
                                </m:r>
                                <m:r>
                                  <m:rPr>
                                    <m:nor/>
                                  </m:rPr>
                                  <a:rPr lang="en-US" sz="1100" b="0" i="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0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 10−6</m:t>
                                </m:r>
                              </m:oMath>
                            </m:oMathPara>
                          </a14:m>
                          <a:endParaRPr lang="en-US" sz="1100" baseline="30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0511160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Glassy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Exp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0.60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3.4 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 10−7</m:t>
                                </m:r>
                              </m:oMath>
                            </m:oMathPara>
                          </a14:m>
                          <a:endParaRPr lang="en-US" sz="1100" baseline="30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312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3461397"/>
                  </p:ext>
                </p:extLst>
              </p:nvPr>
            </p:nvGraphicFramePr>
            <p:xfrm>
              <a:off x="1212051" y="3779013"/>
              <a:ext cx="4062617" cy="1813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54480">
                      <a:extLst>
                        <a:ext uri="{9D8B030D-6E8A-4147-A177-3AD203B41FA5}">
                          <a16:colId xmlns:a16="http://schemas.microsoft.com/office/drawing/2014/main" val="200346249"/>
                        </a:ext>
                      </a:extLst>
                    </a:gridCol>
                    <a:gridCol w="719667">
                      <a:extLst>
                        <a:ext uri="{9D8B030D-6E8A-4147-A177-3AD203B41FA5}">
                          <a16:colId xmlns:a16="http://schemas.microsoft.com/office/drawing/2014/main" val="4220119074"/>
                        </a:ext>
                      </a:extLst>
                    </a:gridCol>
                    <a:gridCol w="691190">
                      <a:extLst>
                        <a:ext uri="{9D8B030D-6E8A-4147-A177-3AD203B41FA5}">
                          <a16:colId xmlns:a16="http://schemas.microsoft.com/office/drawing/2014/main" val="3697242453"/>
                        </a:ext>
                      </a:extLst>
                    </a:gridCol>
                    <a:gridCol w="1097280">
                      <a:extLst>
                        <a:ext uri="{9D8B030D-6E8A-4147-A177-3AD203B41FA5}">
                          <a16:colId xmlns:a16="http://schemas.microsoft.com/office/drawing/2014/main" val="40195740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Materials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Analysis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</a:t>
                          </a:r>
                          <a:r>
                            <a:rPr lang="en-US" sz="1100" baseline="-250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</a:t>
                          </a:r>
                          <a:endParaRPr lang="en-US" sz="11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σ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(T = 300 K)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0378997"/>
                      </a:ext>
                    </a:extLst>
                  </a:tr>
                  <a:tr h="259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I-</a:t>
                          </a:r>
                          <a:r>
                            <a:rPr lang="en-US" sz="11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vac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endParaRPr lang="en-US" sz="11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MD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0.53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3.2 x 10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-7</a:t>
                          </a:r>
                          <a:endParaRPr lang="en-US" sz="1100" baseline="30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0699381"/>
                      </a:ext>
                    </a:extLst>
                  </a:tr>
                  <a:tr h="25908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NEB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0.38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--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35398270"/>
                      </a:ext>
                    </a:extLst>
                  </a:tr>
                  <a:tr h="25908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F-doped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MD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0.45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3.4 x 10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-6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6890243"/>
                      </a:ext>
                    </a:extLst>
                  </a:tr>
                  <a:tr h="25908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-25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NEB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0.72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--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3125271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Polycrystalline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</a:t>
                          </a:r>
                          <a:r>
                            <a:rPr lang="en-US" altLang="zh-CN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xp</a:t>
                          </a:r>
                          <a:r>
                            <a:rPr lang="en-US" altLang="zh-CN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1</a:t>
                          </a:r>
                          <a:endParaRPr lang="en-US" sz="1100" baseline="30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0.51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1111" t="-509524" r="-556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051116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Glassy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BO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Exp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0.60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71111" t="-595349" r="-556" b="-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31212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0" name="Straight Connector 19"/>
          <p:cNvCxnSpPr/>
          <p:nvPr/>
        </p:nvCxnSpPr>
        <p:spPr>
          <a:xfrm>
            <a:off x="1202426" y="3728211"/>
            <a:ext cx="405993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02426" y="5641672"/>
            <a:ext cx="405993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751971"/>
                  </p:ext>
                </p:extLst>
              </p:nvPr>
            </p:nvGraphicFramePr>
            <p:xfrm>
              <a:off x="6096000" y="3770863"/>
              <a:ext cx="4958834" cy="1813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7360">
                      <a:extLst>
                        <a:ext uri="{9D8B030D-6E8A-4147-A177-3AD203B41FA5}">
                          <a16:colId xmlns:a16="http://schemas.microsoft.com/office/drawing/2014/main" val="200346249"/>
                        </a:ext>
                      </a:extLst>
                    </a:gridCol>
                    <a:gridCol w="780117">
                      <a:extLst>
                        <a:ext uri="{9D8B030D-6E8A-4147-A177-3AD203B41FA5}">
                          <a16:colId xmlns:a16="http://schemas.microsoft.com/office/drawing/2014/main" val="4220119074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3697242453"/>
                        </a:ext>
                      </a:extLst>
                    </a:gridCol>
                    <a:gridCol w="978317">
                      <a:extLst>
                        <a:ext uri="{9D8B030D-6E8A-4147-A177-3AD203B41FA5}">
                          <a16:colId xmlns:a16="http://schemas.microsoft.com/office/drawing/2014/main" val="4019574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Materials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Analysis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</a:t>
                          </a:r>
                          <a:r>
                            <a:rPr lang="en-US" sz="1100" baseline="-250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</a:t>
                          </a:r>
                          <a:endParaRPr lang="en-US" sz="11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σ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(T = 300 K)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0378997"/>
                      </a:ext>
                    </a:extLst>
                  </a:tr>
                  <a:tr h="2286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I-</a:t>
                          </a:r>
                          <a:r>
                            <a:rPr lang="en-US" sz="11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vac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BN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  <a:endParaRPr lang="en-US" sz="11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MD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0.48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7.2 x 10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-7</a:t>
                          </a:r>
                          <a:endParaRPr lang="en-US" sz="1100" baseline="30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0699381"/>
                      </a:ext>
                    </a:extLst>
                  </a:tr>
                  <a:tr h="22860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NEB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0.30 (</a:t>
                          </a:r>
                          <a:r>
                            <a:rPr lang="en-US" sz="1100" b="1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)/0.81</a:t>
                          </a:r>
                          <a:r>
                            <a:rPr lang="en-US" sz="1100" baseline="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</a:t>
                          </a:r>
                          <a:r>
                            <a:rPr lang="en-US" sz="1100" b="1" baseline="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bc</a:t>
                          </a:r>
                          <a:r>
                            <a:rPr lang="en-US" sz="1100" baseline="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)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--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35398270"/>
                      </a:ext>
                    </a:extLst>
                  </a:tr>
                  <a:tr h="22860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C-doped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BN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MD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0.57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4.8 x 10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-8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6890243"/>
                      </a:ext>
                    </a:extLst>
                  </a:tr>
                  <a:tr h="22860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-25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NEB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0.40 (</a:t>
                          </a:r>
                          <a:r>
                            <a:rPr lang="en-US" sz="1100" b="1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)/1.02</a:t>
                          </a:r>
                          <a:r>
                            <a:rPr lang="en-US" sz="1100" baseline="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</a:t>
                          </a:r>
                          <a:r>
                            <a:rPr lang="en-US" sz="1100" b="1" baseline="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bc</a:t>
                          </a:r>
                          <a:r>
                            <a:rPr lang="en-US" sz="1100" baseline="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)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--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31252718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Polycrystalline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BN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</a:t>
                          </a:r>
                          <a:r>
                            <a:rPr lang="en-US" altLang="zh-CN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xp</a:t>
                          </a:r>
                          <a:r>
                            <a:rPr lang="en-US" altLang="zh-CN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  <a:endParaRPr lang="en-US" sz="1100" baseline="30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0.66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100" b="0" i="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4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 10−7</m:t>
                                </m:r>
                              </m:oMath>
                            </m:oMathPara>
                          </a14:m>
                          <a:endParaRPr lang="en-US" sz="1100" baseline="30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070511160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Glassy-ceramic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BN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Exp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0.56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en-US" sz="1100" b="0" i="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x</m:t>
                                </m:r>
                                <m:r>
                                  <m:rPr>
                                    <m:nor/>
                                  </m:rPr>
                                  <a:rPr lang="en-US" sz="1100" dirty="0" smtClean="0">
                                    <a:latin typeface="Segoe UI" panose="020B0502040204020203" pitchFamily="34" charset="0"/>
                                    <a:cs typeface="Segoe UI" panose="020B0502040204020203" pitchFamily="34" charset="0"/>
                                  </a:rPr>
                                  <m:t> 10−7</m:t>
                                </m:r>
                              </m:oMath>
                            </m:oMathPara>
                          </a14:m>
                          <a:endParaRPr lang="en-US" sz="1100" baseline="30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473121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7751971"/>
                  </p:ext>
                </p:extLst>
              </p:nvPr>
            </p:nvGraphicFramePr>
            <p:xfrm>
              <a:off x="6096000" y="3770863"/>
              <a:ext cx="4958834" cy="18135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7360">
                      <a:extLst>
                        <a:ext uri="{9D8B030D-6E8A-4147-A177-3AD203B41FA5}">
                          <a16:colId xmlns:a16="http://schemas.microsoft.com/office/drawing/2014/main" val="200346249"/>
                        </a:ext>
                      </a:extLst>
                    </a:gridCol>
                    <a:gridCol w="780117">
                      <a:extLst>
                        <a:ext uri="{9D8B030D-6E8A-4147-A177-3AD203B41FA5}">
                          <a16:colId xmlns:a16="http://schemas.microsoft.com/office/drawing/2014/main" val="4220119074"/>
                        </a:ext>
                      </a:extLst>
                    </a:gridCol>
                    <a:gridCol w="1463040">
                      <a:extLst>
                        <a:ext uri="{9D8B030D-6E8A-4147-A177-3AD203B41FA5}">
                          <a16:colId xmlns:a16="http://schemas.microsoft.com/office/drawing/2014/main" val="3697242453"/>
                        </a:ext>
                      </a:extLst>
                    </a:gridCol>
                    <a:gridCol w="978317">
                      <a:extLst>
                        <a:ext uri="{9D8B030D-6E8A-4147-A177-3AD203B41FA5}">
                          <a16:colId xmlns:a16="http://schemas.microsoft.com/office/drawing/2014/main" val="40195740"/>
                        </a:ext>
                      </a:extLst>
                    </a:gridCol>
                  </a:tblGrid>
                  <a:tr h="259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Materials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Analysis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</a:t>
                          </a:r>
                          <a:r>
                            <a:rPr lang="en-US" sz="1100" baseline="-250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</a:t>
                          </a:r>
                          <a:endParaRPr lang="en-US" sz="11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σ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(T = 300 K)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0378997"/>
                      </a:ext>
                    </a:extLst>
                  </a:tr>
                  <a:tr h="2590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I-</a:t>
                          </a:r>
                          <a:r>
                            <a:rPr lang="en-US" sz="110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vac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BN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  <a:endParaRPr lang="en-US" sz="11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MD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0.48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7.2 x 10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-7</a:t>
                          </a:r>
                          <a:endParaRPr lang="en-US" sz="1100" baseline="30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0699381"/>
                      </a:ext>
                    </a:extLst>
                  </a:tr>
                  <a:tr h="25908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200" baseline="-250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NEB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0.30 (</a:t>
                          </a:r>
                          <a:r>
                            <a:rPr lang="en-US" sz="1100" b="1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)/0.81</a:t>
                          </a:r>
                          <a:r>
                            <a:rPr lang="en-US" sz="1100" baseline="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</a:t>
                          </a:r>
                          <a:r>
                            <a:rPr lang="en-US" sz="1100" b="1" baseline="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bc</a:t>
                          </a:r>
                          <a:r>
                            <a:rPr lang="en-US" sz="1100" baseline="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)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--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35398270"/>
                      </a:ext>
                    </a:extLst>
                  </a:tr>
                  <a:tr h="259080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C-doped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BN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MD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0.57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4.8 x 10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-8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66890243"/>
                      </a:ext>
                    </a:extLst>
                  </a:tr>
                  <a:tr h="25908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200" baseline="-25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NEB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0.40 (</a:t>
                          </a:r>
                          <a:r>
                            <a:rPr lang="en-US" sz="1100" b="1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a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)/1.02</a:t>
                          </a:r>
                          <a:r>
                            <a:rPr lang="en-US" sz="1100" baseline="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 (</a:t>
                          </a:r>
                          <a:r>
                            <a:rPr lang="en-US" sz="1100" b="1" baseline="0" dirty="0" err="1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bc</a:t>
                          </a:r>
                          <a:r>
                            <a:rPr lang="en-US" sz="1100" baseline="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)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--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31252718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Polycrystalline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BN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  <a:endParaRPr lang="en-US" sz="1100" baseline="-25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</a:t>
                          </a:r>
                          <a:r>
                            <a:rPr lang="en-US" altLang="zh-CN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xp</a:t>
                          </a:r>
                          <a:r>
                            <a:rPr lang="en-US" altLang="zh-CN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  <a:endParaRPr lang="en-US" sz="1100" baseline="30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0.66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5590" t="-511905" r="-621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0511160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Glassy-ceramic Li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BN</a:t>
                          </a:r>
                          <a:r>
                            <a:rPr lang="en-US" sz="1100" baseline="-25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2</a:t>
                          </a:r>
                          <a:endParaRPr lang="en-US" sz="1100" baseline="-25000" dirty="0" smtClean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Exp</a:t>
                          </a:r>
                          <a:r>
                            <a:rPr lang="en-US" sz="1100" baseline="300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3</a:t>
                          </a:r>
                        </a:p>
                      </a:txBody>
                      <a:tcPr>
                        <a:lnL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100" dirty="0" smtClean="0">
                              <a:latin typeface="Segoe UI" panose="020B0502040204020203" pitchFamily="34" charset="0"/>
                              <a:cs typeface="Segoe UI" panose="020B0502040204020203" pitchFamily="34" charset="0"/>
                            </a:rPr>
                            <a:t>0.56</a:t>
                          </a:r>
                          <a:endParaRPr lang="en-US" sz="1100" dirty="0">
                            <a:latin typeface="Segoe UI" panose="020B0502040204020203" pitchFamily="34" charset="0"/>
                            <a:cs typeface="Segoe UI" panose="020B0502040204020203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05590" t="-597674" r="-621" b="-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731212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25" name="Straight Connector 24"/>
          <p:cNvCxnSpPr/>
          <p:nvPr/>
        </p:nvCxnSpPr>
        <p:spPr>
          <a:xfrm>
            <a:off x="6096000" y="3722064"/>
            <a:ext cx="4956048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0342" y="5626263"/>
            <a:ext cx="4956048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477" y="983679"/>
            <a:ext cx="3725885" cy="2631015"/>
          </a:xfrm>
          <a:prstGeom prst="rect">
            <a:avLst/>
          </a:prstGeom>
        </p:spPr>
      </p:pic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5671148" y="970552"/>
            <a:ext cx="4695872" cy="2743150"/>
            <a:chOff x="5793389" y="1243416"/>
            <a:chExt cx="4483905" cy="261932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234" y="1243416"/>
              <a:ext cx="3557060" cy="251460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793389" y="3510080"/>
              <a:ext cx="897265" cy="3526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Li</a:t>
              </a:r>
              <a:r>
                <a:rPr lang="en-US" b="1" baseline="-25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BN</a:t>
              </a:r>
              <a:r>
                <a:rPr lang="en-US" b="1" baseline="-25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b="1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04812" y="3358002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BO</a:t>
            </a:r>
            <a:r>
              <a:rPr lang="en-US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19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18191</TotalTime>
  <Words>1188</Words>
  <Application>Microsoft Office PowerPoint</Application>
  <PresentationFormat>Widescreen</PresentationFormat>
  <Paragraphs>228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DengXian</vt:lpstr>
      <vt:lpstr>DengXian</vt:lpstr>
      <vt:lpstr>Arial</vt:lpstr>
      <vt:lpstr>Calibri</vt:lpstr>
      <vt:lpstr>Calibri Light</vt:lpstr>
      <vt:lpstr>Cambria Math</vt:lpstr>
      <vt:lpstr>Segoe UI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Yan</dc:creator>
  <cp:lastModifiedBy>Li, Yan</cp:lastModifiedBy>
  <cp:revision>256</cp:revision>
  <dcterms:created xsi:type="dcterms:W3CDTF">2021-03-05T13:41:44Z</dcterms:created>
  <dcterms:modified xsi:type="dcterms:W3CDTF">2021-09-29T20:06:31Z</dcterms:modified>
</cp:coreProperties>
</file>