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258" r:id="rId4"/>
    <p:sldId id="284" r:id="rId5"/>
    <p:sldId id="283" r:id="rId6"/>
    <p:sldId id="260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3" autoAdjust="0"/>
    <p:restoredTop sz="95065" autoAdjust="0"/>
  </p:normalViewPr>
  <p:slideViewPr>
    <p:cSldViewPr snapToGrid="0" showGuides="1">
      <p:cViewPr varScale="1">
        <p:scale>
          <a:sx n="59" d="100"/>
          <a:sy n="59" d="100"/>
        </p:scale>
        <p:origin x="260" y="84"/>
      </p:cViewPr>
      <p:guideLst>
        <p:guide pos="76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6C12-479F-4BF7-B6D0-6266B26022FF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893C-22F4-41AA-9C6C-A9DAEA4B7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7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5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59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9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01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4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8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4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9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1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DC21-03AC-4598-B6AA-8E3AC5628E9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7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6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0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7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7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3/17/2016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APS  March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E0F7-D5FF-414C-918E-10DFB66753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5C44-C31A-4C33-B017-BF5FC8518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7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Li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14</a:t>
            </a:r>
            <a:r>
              <a:rPr lang="en-US" sz="3200" b="1" dirty="0" smtClean="0">
                <a:solidFill>
                  <a:prstClr val="black"/>
                </a:solidFill>
              </a:rPr>
              <a:t>(PON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</a:rPr>
              <a:t>:  Computational study of a possible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</a:rPr>
              <a:t>ew electrolyte for Li ion batteries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2400" u="sng" dirty="0">
                <a:solidFill>
                  <a:prstClr val="black"/>
                </a:solidFill>
              </a:rPr>
              <a:t>Ahmad </a:t>
            </a:r>
            <a:r>
              <a:rPr lang="en-US" sz="2400" u="sng" dirty="0" err="1" smtClean="0">
                <a:solidFill>
                  <a:prstClr val="black"/>
                </a:solidFill>
              </a:rPr>
              <a:t>N.Al</a:t>
            </a:r>
            <a:r>
              <a:rPr lang="en-US" sz="2400" u="sng" dirty="0" err="1">
                <a:solidFill>
                  <a:prstClr val="black"/>
                </a:solidFill>
              </a:rPr>
              <a:t>-</a:t>
            </a:r>
            <a:r>
              <a:rPr lang="en-US" sz="2400" u="sng" dirty="0" err="1" smtClean="0">
                <a:solidFill>
                  <a:prstClr val="black"/>
                </a:solidFill>
              </a:rPr>
              <a:t>Qawasmeh</a:t>
            </a:r>
            <a:r>
              <a:rPr lang="en-US" sz="2400" u="sng" dirty="0" smtClean="0">
                <a:solidFill>
                  <a:prstClr val="black"/>
                </a:solidFill>
              </a:rPr>
              <a:t>  </a:t>
            </a:r>
            <a:r>
              <a:rPr lang="en-US" sz="2400" dirty="0">
                <a:solidFill>
                  <a:prstClr val="black"/>
                </a:solidFill>
              </a:rPr>
              <a:t>and N. A. W. </a:t>
            </a:r>
            <a:r>
              <a:rPr lang="en-US" sz="2400" dirty="0" err="1">
                <a:solidFill>
                  <a:prstClr val="black"/>
                </a:solidFill>
              </a:rPr>
              <a:t>Holzwarth</a:t>
            </a:r>
            <a:r>
              <a:rPr lang="en-US" sz="2400" dirty="0">
                <a:solidFill>
                  <a:prstClr val="black"/>
                </a:solidFill>
              </a:rPr>
              <a:t>*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Wake Forest University, Winston-Salem, NC, USA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      *</a:t>
            </a:r>
            <a:r>
              <a:rPr lang="en-US" sz="2400" dirty="0">
                <a:solidFill>
                  <a:prstClr val="black"/>
                </a:solidFill>
              </a:rPr>
              <a:t>Research was supported by NSF DMR </a:t>
            </a:r>
            <a:r>
              <a:rPr lang="en-US" sz="2400" dirty="0" smtClean="0">
                <a:solidFill>
                  <a:prstClr val="black"/>
                </a:solidFill>
              </a:rPr>
              <a:t>1507942.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Computations were performed on WFU’s DEAC cluster.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2588" y="102266"/>
            <a:ext cx="5643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Li ion migration analysis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00" y="1774875"/>
            <a:ext cx="4281268" cy="4739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53" y="1128245"/>
            <a:ext cx="6059688" cy="2679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609" y="776178"/>
            <a:ext cx="3409930" cy="103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4539" y="1128245"/>
            <a:ext cx="652094" cy="279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32621" y="142662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98469" y="84030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570586" y="143915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0894" y="7803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6363" y="4380405"/>
            <a:ext cx="566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Formation Energy of 0.32 eV which involves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000" dirty="0">
                <a:solidFill>
                  <a:prstClr val="black"/>
                </a:solidFill>
              </a:rPr>
              <a:t>t</a:t>
            </a:r>
            <a:r>
              <a:rPr lang="en-US" sz="2000" dirty="0" smtClean="0">
                <a:solidFill>
                  <a:prstClr val="black"/>
                </a:solidFill>
              </a:rPr>
              <a:t>he pair 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g’-I </a:t>
            </a:r>
            <a:r>
              <a:rPr lang="en-US" sz="2000" dirty="0">
                <a:solidFill>
                  <a:prstClr val="black"/>
                </a:solidFill>
                <a:cs typeface="Aharoni" panose="02010803020104030203" pitchFamily="2" charset="-79"/>
              </a:rPr>
              <a:t>)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6117"/>
            <a:ext cx="5643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Li ion migration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309" y="1819372"/>
            <a:ext cx="5451125" cy="378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19372"/>
            <a:ext cx="5571710" cy="3595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849" y="878318"/>
            <a:ext cx="25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b="1" dirty="0" smtClean="0"/>
              <a:t> Vacancy mechanism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7700" y="122278"/>
            <a:ext cx="5643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Li ion migration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143" y="1742307"/>
            <a:ext cx="5131859" cy="418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87" y="1852875"/>
            <a:ext cx="5438775" cy="3714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0780" y="971550"/>
            <a:ext cx="265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b="1" dirty="0" smtClean="0"/>
              <a:t>Interstitial mechanism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6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175" y="0"/>
            <a:ext cx="493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Li</a:t>
            </a:r>
            <a:r>
              <a:rPr lang="en-US" sz="2800" b="1" baseline="-25000" dirty="0" smtClean="0">
                <a:solidFill>
                  <a:prstClr val="black"/>
                </a:solidFill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</a:rPr>
              <a:t>PN</a:t>
            </a:r>
            <a:r>
              <a:rPr lang="en-US" sz="2800" b="1" baseline="-25000" dirty="0">
                <a:solidFill>
                  <a:prstClr val="black"/>
                </a:solidFill>
              </a:rPr>
              <a:t>4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Li ion migration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1" y="1329124"/>
            <a:ext cx="5514975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00" y="2174293"/>
            <a:ext cx="4477375" cy="418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61" y="868968"/>
            <a:ext cx="3997565" cy="1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175" y="0"/>
            <a:ext cx="493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Li</a:t>
            </a:r>
            <a:r>
              <a:rPr lang="en-US" sz="2800" b="1" baseline="-25000" dirty="0" smtClean="0">
                <a:solidFill>
                  <a:prstClr val="black"/>
                </a:solidFill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</a:rPr>
              <a:t>PN</a:t>
            </a:r>
            <a:r>
              <a:rPr lang="en-US" sz="2800" b="1" baseline="-25000" dirty="0">
                <a:solidFill>
                  <a:prstClr val="black"/>
                </a:solidFill>
              </a:rPr>
              <a:t>4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Li ion migration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93" y="1027539"/>
            <a:ext cx="6347782" cy="2739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789" y="1707138"/>
            <a:ext cx="5443211" cy="3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3546" y="153055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Li ion migration </a:t>
            </a:r>
            <a:r>
              <a:rPr lang="en-US" sz="2800" b="1" dirty="0" smtClean="0">
                <a:solidFill>
                  <a:prstClr val="black"/>
                </a:solidFill>
              </a:rPr>
              <a:t>summary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386189"/>
              </p:ext>
            </p:extLst>
          </p:nvPr>
        </p:nvGraphicFramePr>
        <p:xfrm>
          <a:off x="838198" y="1800883"/>
          <a:ext cx="10065156" cy="46110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77526"/>
                <a:gridCol w="1677526"/>
                <a:gridCol w="1677526"/>
                <a:gridCol w="1677526"/>
                <a:gridCol w="1677526"/>
                <a:gridCol w="1677526"/>
              </a:tblGrid>
              <a:tr h="58768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   Material 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Mechanism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E</a:t>
                      </a:r>
                      <a:r>
                        <a:rPr lang="en-US" sz="2400" baseline="-25000" dirty="0" smtClean="0"/>
                        <a:t>f </a:t>
                      </a:r>
                      <a:r>
                        <a:rPr lang="en-US" sz="2400" baseline="0" dirty="0" smtClean="0"/>
                        <a:t>(eV)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(eV)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+1/2 E</a:t>
                      </a:r>
                      <a:r>
                        <a:rPr kumimoji="0" lang="en-US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sz="2400" dirty="0" smtClean="0"/>
                        <a:t>E</a:t>
                      </a:r>
                      <a:r>
                        <a:rPr lang="en-US" sz="2400" baseline="-25000" dirty="0" smtClean="0"/>
                        <a:t>A </a:t>
                      </a:r>
                      <a:r>
                        <a:rPr lang="en-US" sz="2400" baseline="0" dirty="0" smtClean="0"/>
                        <a:t>(eV)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58768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   Li</a:t>
                      </a:r>
                      <a:r>
                        <a:rPr lang="en-US" sz="1800" b="1" baseline="-25000" dirty="0" smtClean="0">
                          <a:solidFill>
                            <a:prstClr val="black"/>
                          </a:solidFill>
                        </a:rPr>
                        <a:t>14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(PON</a:t>
                      </a:r>
                      <a:r>
                        <a:rPr lang="en-US" sz="1800" b="1" baseline="-25000" dirty="0" smtClean="0">
                          <a:solidFill>
                            <a:prstClr val="black"/>
                          </a:solidFill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)</a:t>
                      </a:r>
                      <a:r>
                        <a:rPr lang="en-US" sz="1800" b="1" baseline="-25000" dirty="0" smtClean="0">
                          <a:solidFill>
                            <a:prstClr val="black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b="1" dirty="0" smtClean="0"/>
                        <a:t>Vacancy 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b="1" dirty="0" smtClean="0"/>
                        <a:t>0.3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="1" dirty="0" smtClean="0"/>
                        <a:t>0.4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8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(PON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Kick-out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="1" dirty="0" smtClean="0"/>
                        <a:t>0.7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8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Li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Vacancy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1.9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1.3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b="1" dirty="0" smtClean="0"/>
                        <a:t>0.48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</a:tr>
              <a:tr h="58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Li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O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Vacancy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0.5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="1" dirty="0" smtClean="0"/>
                        <a:t>0.48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lang="el-GR" dirty="0" smtClean="0"/>
                        <a:t>ϒ</a:t>
                      </a:r>
                      <a:r>
                        <a:rPr lang="en-US" dirty="0" smtClean="0"/>
                        <a:t>-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Kick-out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1.2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1.1 – 1.2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587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Kick-out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10743" y="971550"/>
            <a:ext cx="4767944" cy="776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9631" y="1124608"/>
            <a:ext cx="178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Simulation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165771" y="971550"/>
            <a:ext cx="1828800" cy="8293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65771" y="1155384"/>
            <a:ext cx="18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8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6811" y="102266"/>
            <a:ext cx="539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Interface with Vacuum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488" y="1511757"/>
            <a:ext cx="3185711" cy="431357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7167964" y="2375820"/>
            <a:ext cx="2942417" cy="5912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6051" y="4929133"/>
            <a:ext cx="2854330" cy="891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2048958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(001)</a:t>
            </a:r>
            <a:r>
              <a:rPr lang="en-US" sz="2800" b="1" baseline="-25000" dirty="0" smtClean="0"/>
              <a:t>N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30086" y="4660641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(001)</a:t>
            </a:r>
            <a:r>
              <a:rPr lang="en-US" sz="2800" b="1" baseline="-25000" dirty="0">
                <a:solidFill>
                  <a:prstClr val="black"/>
                </a:solidFill>
              </a:rPr>
              <a:t>N</a:t>
            </a:r>
            <a:endParaRPr lang="en-US" sz="2800" b="1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217931" y="3633021"/>
            <a:ext cx="2857337" cy="1048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36834" y="3420033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</a:rPr>
              <a:t>001)</a:t>
            </a:r>
            <a:r>
              <a:rPr lang="en-US" sz="2800" b="1" baseline="-25000" dirty="0">
                <a:solidFill>
                  <a:prstClr val="black"/>
                </a:solidFill>
              </a:rPr>
              <a:t>O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24" y="2000068"/>
            <a:ext cx="5740213" cy="34976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733702"/>
            <a:ext cx="2847481" cy="9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175" y="0"/>
            <a:ext cx="447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Interface with </a:t>
            </a:r>
            <a:r>
              <a:rPr lang="en-US" sz="2800" b="1" dirty="0" smtClean="0">
                <a:solidFill>
                  <a:prstClr val="black"/>
                </a:solidFill>
              </a:rPr>
              <a:t>Li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424" y="1491049"/>
            <a:ext cx="5648325" cy="2381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811" y="4133250"/>
            <a:ext cx="24955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1175" y="0"/>
            <a:ext cx="447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Interface with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46" y="1216105"/>
            <a:ext cx="7858125" cy="2543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089" y="4146055"/>
            <a:ext cx="6629400" cy="1885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6772" y="641718"/>
            <a:ext cx="7257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(</a:t>
            </a:r>
            <a:r>
              <a:rPr lang="en-US" sz="2800" b="1" dirty="0" err="1" smtClean="0">
                <a:solidFill>
                  <a:prstClr val="black"/>
                </a:solidFill>
              </a:rPr>
              <a:t>Lepley</a:t>
            </a:r>
            <a:r>
              <a:rPr lang="en-US" sz="2800" b="1" dirty="0" smtClean="0">
                <a:solidFill>
                  <a:prstClr val="black"/>
                </a:solidFill>
              </a:rPr>
              <a:t>, PHYSICAL </a:t>
            </a:r>
            <a:r>
              <a:rPr lang="en-US" sz="2800" b="1" dirty="0">
                <a:solidFill>
                  <a:prstClr val="black"/>
                </a:solidFill>
              </a:rPr>
              <a:t>REVIEW B 92, 214201 (2015))</a:t>
            </a:r>
          </a:p>
        </p:txBody>
      </p:sp>
    </p:spTree>
    <p:extLst>
      <p:ext uri="{BB962C8B-B14F-4D97-AF65-F5344CB8AC3E}">
        <p14:creationId xmlns:p14="http://schemas.microsoft.com/office/powerpoint/2010/main" val="3692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136" y="0"/>
            <a:ext cx="447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Li</a:t>
            </a:r>
            <a:r>
              <a:rPr lang="en-US" sz="2800" b="1" baseline="-25000" dirty="0">
                <a:solidFill>
                  <a:prstClr val="black"/>
                </a:solidFill>
              </a:rPr>
              <a:t>14</a:t>
            </a:r>
            <a:r>
              <a:rPr lang="en-US" sz="2800" b="1" dirty="0">
                <a:solidFill>
                  <a:prstClr val="black"/>
                </a:solidFill>
              </a:rPr>
              <a:t>(PON</a:t>
            </a:r>
            <a:r>
              <a:rPr lang="en-US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baseline="-25000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:</a:t>
            </a:r>
            <a:r>
              <a:rPr lang="en-US" sz="2800" b="1" dirty="0">
                <a:solidFill>
                  <a:prstClr val="black"/>
                </a:solidFill>
              </a:rPr>
              <a:t> Interface with Li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79" y="1257182"/>
            <a:ext cx="5996299" cy="4416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973" y="971550"/>
            <a:ext cx="5124450" cy="5286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17" y="4017426"/>
            <a:ext cx="965483" cy="5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68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399" y="971550"/>
            <a:ext cx="1057002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Density functional theory with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LDA approximation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PAW formalism using datasets generated with </a:t>
            </a:r>
            <a:r>
              <a:rPr lang="en-US" sz="2000" b="1" i="1" dirty="0">
                <a:solidFill>
                  <a:srgbClr val="000000"/>
                </a:solidFill>
                <a:latin typeface="Calibri Bold Italic" panose="020F07020304040A0204" pitchFamily="34" charset="0"/>
              </a:rPr>
              <a:t>ATOMPAW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code (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Holzwarth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et al. </a:t>
            </a:r>
            <a:r>
              <a:rPr lang="en-US" sz="2000" i="1" dirty="0">
                <a:solidFill>
                  <a:srgbClr val="000000"/>
                </a:solidFill>
                <a:latin typeface="Calibri Italic" panose="020F05020202040A0204" pitchFamily="34" charset="0"/>
              </a:rPr>
              <a:t>CPC </a:t>
            </a:r>
            <a:r>
              <a:rPr lang="en-US" sz="2000" b="1" dirty="0">
                <a:solidFill>
                  <a:srgbClr val="000000"/>
                </a:solidFill>
                <a:latin typeface="Calibri Bold" panose="020F0702030404030204" pitchFamily="34" charset="0"/>
              </a:rPr>
              <a:t>135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329 (2001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</a:t>
            </a:r>
            <a:r>
              <a:rPr lang="en-US" sz="2000" dirty="0" smtClean="0">
                <a:solidFill>
                  <a:srgbClr val="0563C2"/>
                </a:solidFill>
                <a:latin typeface="Calibri" panose="020F0502020204030204" pitchFamily="34" charset="0"/>
              </a:rPr>
              <a:t>http</a:t>
            </a:r>
            <a:r>
              <a:rPr lang="en-US" sz="2000" dirty="0">
                <a:solidFill>
                  <a:srgbClr val="0563C2"/>
                </a:solidFill>
                <a:latin typeface="Calibri" panose="020F0502020204030204" pitchFamily="34" charset="0"/>
              </a:rPr>
              <a:t>://</a:t>
            </a:r>
            <a:r>
              <a:rPr lang="en-US" sz="2000" dirty="0" smtClean="0">
                <a:solidFill>
                  <a:srgbClr val="0563C2"/>
                </a:solidFill>
                <a:latin typeface="Calibri" panose="020F0502020204030204" pitchFamily="34" charset="0"/>
              </a:rPr>
              <a:t>pwpaw.wfu.edu</a:t>
            </a:r>
          </a:p>
          <a:p>
            <a:endParaRPr lang="en-US" sz="2000" dirty="0" smtClean="0">
              <a:solidFill>
                <a:srgbClr val="0563C2"/>
              </a:solidFill>
              <a:latin typeface="Calibri" panose="020F0502020204030204" pitchFamily="34" charset="0"/>
            </a:endParaRPr>
          </a:p>
          <a:p>
            <a:endParaRPr lang="en-US" sz="2000" dirty="0">
              <a:solidFill>
                <a:srgbClr val="0563C2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Electronic structure calculations performed using </a:t>
            </a:r>
            <a:r>
              <a:rPr lang="en-US" sz="2000" b="1" i="1" dirty="0">
                <a:solidFill>
                  <a:srgbClr val="000000"/>
                </a:solidFill>
                <a:latin typeface="Calibri Bold Italic" panose="020F07020304040A0204" pitchFamily="34" charset="0"/>
              </a:rPr>
              <a:t>QUANTUM ESPRESSO .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Giannozzi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et al. </a:t>
            </a:r>
            <a:r>
              <a:rPr lang="en-US" sz="2000" i="1" dirty="0">
                <a:solidFill>
                  <a:srgbClr val="000000"/>
                </a:solidFill>
                <a:latin typeface="Calibri Italic" panose="020F05020202040A0204" pitchFamily="34" charset="0"/>
              </a:rPr>
              <a:t>JPCM </a:t>
            </a:r>
            <a:r>
              <a:rPr lang="en-US" sz="2000" b="1" dirty="0">
                <a:solidFill>
                  <a:srgbClr val="000000"/>
                </a:solidFill>
                <a:latin typeface="Calibri Bold" panose="020F0702030404030204" pitchFamily="34" charset="0"/>
              </a:rPr>
              <a:t>21,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394402 (2009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  <a:r>
              <a:rPr lang="en-US" sz="2000" dirty="0" smtClean="0">
                <a:solidFill>
                  <a:srgbClr val="0563C2"/>
                </a:solidFill>
                <a:latin typeface="Calibri" panose="020F0502020204030204" pitchFamily="34" charset="0"/>
              </a:rPr>
              <a:t>http</a:t>
            </a:r>
            <a:r>
              <a:rPr lang="en-US" sz="2000" dirty="0">
                <a:solidFill>
                  <a:srgbClr val="0563C2"/>
                </a:solidFill>
                <a:latin typeface="Calibri" panose="020F0502020204030204" pitchFamily="34" charset="0"/>
              </a:rPr>
              <a:t>://</a:t>
            </a:r>
            <a:r>
              <a:rPr lang="en-US" sz="2000" dirty="0" smtClean="0">
                <a:solidFill>
                  <a:srgbClr val="0563C2"/>
                </a:solidFill>
                <a:latin typeface="Calibri" panose="020F0502020204030204" pitchFamily="34" charset="0"/>
              </a:rPr>
              <a:t>www.quantum-espresso.org</a:t>
            </a:r>
          </a:p>
          <a:p>
            <a:endParaRPr lang="en-US" sz="2000" dirty="0" smtClean="0">
              <a:solidFill>
                <a:srgbClr val="0563C2"/>
              </a:solidFill>
              <a:latin typeface="Calibri" panose="020F0502020204030204" pitchFamily="34" charset="0"/>
            </a:endParaRPr>
          </a:p>
          <a:p>
            <a:endParaRPr lang="en-US" sz="2000" dirty="0" smtClean="0">
              <a:solidFill>
                <a:srgbClr val="0563C2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Plane wave expansion for wave functions with 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|</a:t>
            </a:r>
            <a:r>
              <a:rPr lang="en-US" sz="2000" b="1" dirty="0">
                <a:solidFill>
                  <a:srgbClr val="000000"/>
                </a:solidFill>
                <a:latin typeface="Cambria Math" panose="02040503050406030204" pitchFamily="18" charset="0"/>
              </a:rPr>
              <a:t>k</a:t>
            </a:r>
            <a:r>
              <a:rPr lang="en-US" sz="2000" b="1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+G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|</a:t>
            </a:r>
            <a:r>
              <a:rPr lang="en-US" sz="2000" baseline="300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2 </a:t>
            </a:r>
            <a:r>
              <a:rPr lang="en-US" sz="20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64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Ry</a:t>
            </a:r>
          </a:p>
          <a:p>
            <a:endParaRPr 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8136" y="0"/>
            <a:ext cx="447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>
                <a:solidFill>
                  <a:prstClr val="black"/>
                </a:solidFill>
              </a:rPr>
              <a:t>Li</a:t>
            </a:r>
            <a:r>
              <a:rPr lang="en-US" sz="2800" b="1" baseline="-25000">
                <a:solidFill>
                  <a:prstClr val="black"/>
                </a:solidFill>
              </a:rPr>
              <a:t>14</a:t>
            </a:r>
            <a:r>
              <a:rPr lang="en-US" sz="2800" b="1">
                <a:solidFill>
                  <a:prstClr val="black"/>
                </a:solidFill>
              </a:rPr>
              <a:t>(PON</a:t>
            </a:r>
            <a:r>
              <a:rPr lang="en-US" sz="2800" b="1" baseline="-25000">
                <a:solidFill>
                  <a:prstClr val="black"/>
                </a:solidFill>
              </a:rPr>
              <a:t>3</a:t>
            </a:r>
            <a:r>
              <a:rPr lang="en-US" sz="2800" b="1">
                <a:solidFill>
                  <a:prstClr val="black"/>
                </a:solidFill>
              </a:rPr>
              <a:t>)</a:t>
            </a:r>
            <a:r>
              <a:rPr lang="en-US" sz="2800" b="1" baseline="-25000">
                <a:solidFill>
                  <a:prstClr val="black"/>
                </a:solidFill>
              </a:rPr>
              <a:t>2</a:t>
            </a:r>
            <a:r>
              <a:rPr lang="en-US" sz="3200" b="1" baseline="-25000">
                <a:solidFill>
                  <a:prstClr val="black"/>
                </a:solidFill>
              </a:rPr>
              <a:t> </a:t>
            </a:r>
            <a:r>
              <a:rPr lang="en-US" sz="3200" b="1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Interface with Li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0" y="1003302"/>
            <a:ext cx="2552700" cy="535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65" y="1491049"/>
            <a:ext cx="5776410" cy="39374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193971" y="2427514"/>
            <a:ext cx="1556658" cy="2939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93971" y="2982686"/>
            <a:ext cx="1556658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30686" y="4073256"/>
            <a:ext cx="1556658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53055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 Summary and Conclusions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43" y="1132114"/>
            <a:ext cx="1184959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  </a:t>
            </a:r>
            <a:r>
              <a:rPr lang="en-US" sz="2400" b="1" dirty="0"/>
              <a:t>T</a:t>
            </a:r>
            <a:r>
              <a:rPr lang="en-US" sz="2400" b="1" dirty="0" smtClean="0"/>
              <a:t>his work report a computational study of the structural and electrolyte properties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400" b="1" dirty="0" smtClean="0"/>
              <a:t>of the </a:t>
            </a:r>
            <a:r>
              <a:rPr lang="en-US" sz="2400" b="1" dirty="0">
                <a:solidFill>
                  <a:prstClr val="black"/>
                </a:solidFill>
              </a:rPr>
              <a:t>Li</a:t>
            </a:r>
            <a:r>
              <a:rPr lang="en-US" sz="2400" b="1" baseline="-25000" dirty="0">
                <a:solidFill>
                  <a:prstClr val="black"/>
                </a:solidFill>
              </a:rPr>
              <a:t>14</a:t>
            </a:r>
            <a:r>
              <a:rPr lang="en-US" sz="2400" b="1" dirty="0">
                <a:solidFill>
                  <a:prstClr val="black"/>
                </a:solidFill>
              </a:rPr>
              <a:t>(PON</a:t>
            </a:r>
            <a:r>
              <a:rPr lang="en-US" sz="2400" b="1" baseline="-25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prstClr val="black"/>
                </a:solidFill>
              </a:rPr>
              <a:t>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</a:rPr>
              <a:t>PN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 </a:t>
            </a:r>
            <a:r>
              <a:rPr lang="en-US" sz="2400" b="1" dirty="0" smtClean="0">
                <a:solidFill>
                  <a:prstClr val="black"/>
                </a:solidFill>
              </a:rPr>
              <a:t>solid electrolyte materials .</a:t>
            </a:r>
          </a:p>
          <a:p>
            <a:pPr>
              <a:buClr>
                <a:schemeClr val="tx1"/>
              </a:buClr>
              <a:buSzPct val="150000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>
              <a:buClr>
                <a:schemeClr val="tx1"/>
              </a:buClr>
              <a:buSzPct val="150000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</a:rPr>
              <a:t> The conduction process for these </a:t>
            </a:r>
            <a:r>
              <a:rPr lang="en-US" sz="2400" b="1" dirty="0" err="1" smtClean="0">
                <a:solidFill>
                  <a:prstClr val="black"/>
                </a:solidFill>
              </a:rPr>
              <a:t>LiPON</a:t>
            </a:r>
            <a:r>
              <a:rPr lang="en-US" sz="2400" b="1" dirty="0" smtClean="0">
                <a:solidFill>
                  <a:prstClr val="black"/>
                </a:solidFill>
              </a:rPr>
              <a:t> materials was dominated by the vacancy 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400" b="1" dirty="0">
                <a:solidFill>
                  <a:prstClr val="black"/>
                </a:solidFill>
              </a:rPr>
              <a:t>m</a:t>
            </a:r>
            <a:r>
              <a:rPr lang="en-US" sz="2400" b="1" dirty="0" smtClean="0">
                <a:solidFill>
                  <a:prstClr val="black"/>
                </a:solidFill>
              </a:rPr>
              <a:t>echanism in comparison to the kick-out mechanism in the 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</a:rPr>
              <a:t>PO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</a:rPr>
              <a:t> .</a:t>
            </a:r>
          </a:p>
          <a:p>
            <a:pPr>
              <a:buClr>
                <a:schemeClr val="tx1"/>
              </a:buClr>
              <a:buSzPct val="150000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>
              <a:buClr>
                <a:schemeClr val="tx1"/>
              </a:buClr>
              <a:buSzPct val="150000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</a:rPr>
              <a:t> The calculated range of the activation energies for the 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14</a:t>
            </a:r>
            <a:r>
              <a:rPr lang="en-US" sz="2400" b="1" dirty="0" smtClean="0">
                <a:solidFill>
                  <a:prstClr val="black"/>
                </a:solidFill>
              </a:rPr>
              <a:t>(PON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</a:rPr>
              <a:t>)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2 </a:t>
            </a:r>
            <a:r>
              <a:rPr lang="en-US" sz="2400" b="1" dirty="0" smtClean="0">
                <a:solidFill>
                  <a:prstClr val="black"/>
                </a:solidFill>
              </a:rPr>
              <a:t>was found to be lower</a:t>
            </a:r>
          </a:p>
          <a:p>
            <a:pPr>
              <a:buClr>
                <a:schemeClr val="tx1"/>
              </a:buClr>
              <a:buSzPct val="150000"/>
            </a:pPr>
            <a:r>
              <a:rPr lang="en-US" sz="2400" b="1" dirty="0">
                <a:solidFill>
                  <a:prstClr val="black"/>
                </a:solidFill>
              </a:rPr>
              <a:t>t</a:t>
            </a:r>
            <a:r>
              <a:rPr lang="en-US" sz="2400" b="1" dirty="0" smtClean="0">
                <a:solidFill>
                  <a:prstClr val="black"/>
                </a:solidFill>
              </a:rPr>
              <a:t>han 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</a:rPr>
              <a:t>PN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 </a:t>
            </a:r>
            <a:r>
              <a:rPr lang="en-US" sz="2400" b="1" dirty="0" smtClean="0">
                <a:solidFill>
                  <a:prstClr val="black"/>
                </a:solidFill>
              </a:rPr>
              <a:t>and 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</a:rPr>
              <a:t>PO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 </a:t>
            </a:r>
            <a:r>
              <a:rPr lang="en-US" sz="2400" b="1" dirty="0" smtClean="0">
                <a:solidFill>
                  <a:prstClr val="black"/>
                </a:solidFill>
              </a:rPr>
              <a:t>indicating relatively good conduction properties .</a:t>
            </a:r>
          </a:p>
          <a:p>
            <a:pPr>
              <a:buClr>
                <a:schemeClr val="tx1"/>
              </a:buClr>
              <a:buSzPct val="150000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>
              <a:buClr>
                <a:schemeClr val="tx1"/>
              </a:buClr>
              <a:buSzPct val="150000"/>
            </a:pP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Clr>
                <a:schemeClr val="tx1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</a:rPr>
              <a:t> Both </a:t>
            </a:r>
            <a:r>
              <a:rPr lang="en-US" sz="2400" b="1" dirty="0">
                <a:solidFill>
                  <a:prstClr val="black"/>
                </a:solidFill>
              </a:rPr>
              <a:t>Li</a:t>
            </a:r>
            <a:r>
              <a:rPr lang="en-US" sz="2400" b="1" baseline="-25000" dirty="0">
                <a:solidFill>
                  <a:prstClr val="black"/>
                </a:solidFill>
              </a:rPr>
              <a:t>14</a:t>
            </a:r>
            <a:r>
              <a:rPr lang="en-US" sz="2400" b="1" dirty="0">
                <a:solidFill>
                  <a:prstClr val="black"/>
                </a:solidFill>
              </a:rPr>
              <a:t>(PON</a:t>
            </a:r>
            <a:r>
              <a:rPr lang="en-US" sz="2400" b="1" baseline="-25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 and Li</a:t>
            </a:r>
            <a:r>
              <a:rPr lang="en-US" sz="2400" b="1" baseline="-25000" dirty="0">
                <a:solidFill>
                  <a:prstClr val="black"/>
                </a:solidFill>
              </a:rPr>
              <a:t>7</a:t>
            </a:r>
            <a:r>
              <a:rPr lang="en-US" sz="2400" b="1" dirty="0">
                <a:solidFill>
                  <a:prstClr val="black"/>
                </a:solidFill>
              </a:rPr>
              <a:t>PN</a:t>
            </a:r>
            <a:r>
              <a:rPr lang="en-US" sz="2400" b="1" baseline="-25000" dirty="0">
                <a:solidFill>
                  <a:prstClr val="black"/>
                </a:solidFill>
              </a:rPr>
              <a:t>4 </a:t>
            </a:r>
            <a:r>
              <a:rPr lang="en-US" sz="2400" b="1" dirty="0" smtClean="0">
                <a:solidFill>
                  <a:prstClr val="black"/>
                </a:solidFill>
              </a:rPr>
              <a:t> have a stable interface with metallic Li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0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68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30" y="1040727"/>
            <a:ext cx="9991725" cy="4819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1494" y="198304"/>
            <a:ext cx="350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Solid Electrolyte materials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6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68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75" y="726154"/>
            <a:ext cx="5761823" cy="4797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440" y="5626780"/>
            <a:ext cx="643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(</a:t>
            </a:r>
            <a:r>
              <a:rPr lang="en-US" sz="2800" b="1" dirty="0" err="1" smtClean="0">
                <a:solidFill>
                  <a:prstClr val="black"/>
                </a:solidFill>
              </a:rPr>
              <a:t>Du,PHYSICAL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REVIEW B 81, 184106,2010)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8137" y="2368060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Li</a:t>
            </a:r>
            <a:r>
              <a:rPr lang="en-US" sz="4000" b="1" baseline="-25000" dirty="0" err="1" smtClean="0"/>
              <a:t>x</a:t>
            </a:r>
            <a:r>
              <a:rPr lang="en-US" sz="4000" b="1" dirty="0" err="1" smtClean="0"/>
              <a:t>PO</a:t>
            </a:r>
            <a:r>
              <a:rPr lang="en-US" sz="4000" b="1" baseline="-25000" dirty="0" err="1" smtClean="0"/>
              <a:t>y</a:t>
            </a:r>
            <a:r>
              <a:rPr lang="en-US" sz="4000" b="1" dirty="0" err="1" smtClean="0"/>
              <a:t>N</a:t>
            </a:r>
            <a:r>
              <a:rPr lang="en-US" sz="4000" b="1" baseline="-25000" dirty="0" err="1" smtClean="0"/>
              <a:t>z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32914" y="3473520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(x=2y+3z-5)</a:t>
            </a:r>
            <a:endParaRPr lang="en-US" sz="4000" b="1" dirty="0"/>
          </a:p>
        </p:txBody>
      </p:sp>
      <p:sp>
        <p:nvSpPr>
          <p:cNvPr id="15" name="Right Arrow 14"/>
          <p:cNvSpPr/>
          <p:nvPr/>
        </p:nvSpPr>
        <p:spPr>
          <a:xfrm>
            <a:off x="2071171" y="347352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6983921" y="1833432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9" y="132203"/>
            <a:ext cx="908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Li</a:t>
            </a:r>
            <a:r>
              <a:rPr lang="en-US" sz="2000" b="1" baseline="-25000" dirty="0">
                <a:solidFill>
                  <a:srgbClr val="000000"/>
                </a:solidFill>
              </a:rPr>
              <a:t>14 </a:t>
            </a:r>
            <a:r>
              <a:rPr lang="en-US" sz="2000" b="1" dirty="0">
                <a:solidFill>
                  <a:srgbClr val="000000"/>
                </a:solidFill>
              </a:rPr>
              <a:t>(PON</a:t>
            </a:r>
            <a:r>
              <a:rPr lang="en-US" sz="2000" b="1" baseline="-25000" dirty="0">
                <a:solidFill>
                  <a:srgbClr val="000000"/>
                </a:solidFill>
              </a:rPr>
              <a:t>3 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O</a:t>
            </a:r>
            <a:r>
              <a:rPr lang="en-US" sz="2000" b="1" baseline="-25000" dirty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srgbClr val="000000"/>
                </a:solidFill>
              </a:rPr>
              <a:t> Computational study of a possible new electrolyte for Li ion batteries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445" y="6228731"/>
            <a:ext cx="450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(Schnick,Eur. J. </a:t>
            </a:r>
            <a:r>
              <a:rPr lang="en-US" b="1" dirty="0" err="1" smtClean="0">
                <a:solidFill>
                  <a:prstClr val="black"/>
                </a:solidFill>
              </a:rPr>
              <a:t>Inorg</a:t>
            </a:r>
            <a:r>
              <a:rPr lang="en-US" b="1" dirty="0" smtClean="0">
                <a:solidFill>
                  <a:prstClr val="black"/>
                </a:solidFill>
              </a:rPr>
              <a:t>. Chem. 2015, 617-621 )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135" y="977847"/>
            <a:ext cx="241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trigonal, P3 (no. 147)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5076" y="1125602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PON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3184" y="408125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Li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20" name="Oval 19"/>
          <p:cNvSpPr/>
          <p:nvPr/>
        </p:nvSpPr>
        <p:spPr>
          <a:xfrm>
            <a:off x="11516810" y="977847"/>
            <a:ext cx="416689" cy="40011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516810" y="1824166"/>
            <a:ext cx="416689" cy="400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535291" y="2670486"/>
            <a:ext cx="416689" cy="4001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35291" y="3603289"/>
            <a:ext cx="416689" cy="4001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49651" y="977847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81711" y="181784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81711" y="2670486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83313" y="352312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Li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414" y="2714098"/>
            <a:ext cx="5090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prstClr val="black"/>
              </a:buClr>
              <a:buSzPct val="14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b="1" dirty="0"/>
              <a:t>The First </a:t>
            </a:r>
            <a:r>
              <a:rPr lang="en-US" sz="2400" b="1" dirty="0" err="1"/>
              <a:t>LiPON</a:t>
            </a:r>
            <a:r>
              <a:rPr lang="en-US" sz="2400" b="1" dirty="0"/>
              <a:t> material with PON</a:t>
            </a:r>
            <a:r>
              <a:rPr lang="en-US" sz="2400" b="1" baseline="-25000" dirty="0"/>
              <a:t>3  </a:t>
            </a:r>
            <a:endParaRPr lang="en-US" sz="2400" b="1" dirty="0"/>
          </a:p>
          <a:p>
            <a:pPr>
              <a:buClr>
                <a:prstClr val="black"/>
              </a:buClr>
              <a:buSzPct val="140000"/>
            </a:pPr>
            <a:r>
              <a:rPr lang="en-US" sz="2400" b="1" dirty="0" err="1" smtClean="0"/>
              <a:t>Tetrahedra</a:t>
            </a:r>
            <a:r>
              <a:rPr lang="en-US" sz="2400" b="1" dirty="0" smtClean="0"/>
              <a:t> 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696" y="1574494"/>
            <a:ext cx="3238500" cy="44577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937813" y="1493134"/>
            <a:ext cx="1322304" cy="8534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24803" y="2511706"/>
            <a:ext cx="770478" cy="258115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45620" y="3923239"/>
            <a:ext cx="1579183" cy="3680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17" y="5632311"/>
            <a:ext cx="438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dirty="0">
                <a:solidFill>
                  <a:prstClr val="black"/>
                </a:solidFill>
              </a:rPr>
              <a:t>Schnick</a:t>
            </a:r>
            <a:r>
              <a:rPr lang="en-US" b="1" dirty="0" smtClean="0">
                <a:solidFill>
                  <a:prstClr val="black"/>
                </a:solidFill>
              </a:rPr>
              <a:t>,Eur</a:t>
            </a:r>
            <a:r>
              <a:rPr lang="en-US" b="1" dirty="0">
                <a:solidFill>
                  <a:prstClr val="black"/>
                </a:solidFill>
              </a:rPr>
              <a:t>. J. </a:t>
            </a:r>
            <a:r>
              <a:rPr lang="en-US" b="1" dirty="0" err="1">
                <a:solidFill>
                  <a:prstClr val="black"/>
                </a:solidFill>
              </a:rPr>
              <a:t>Inorg</a:t>
            </a:r>
            <a:r>
              <a:rPr lang="en-US" b="1" dirty="0">
                <a:solidFill>
                  <a:prstClr val="black"/>
                </a:solidFill>
              </a:rPr>
              <a:t>. Chem. 2015, 617-621 )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0718" y="813841"/>
            <a:ext cx="241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trigonal, P3 (no. 147)</a:t>
            </a:r>
          </a:p>
        </p:txBody>
      </p:sp>
      <p:sp>
        <p:nvSpPr>
          <p:cNvPr id="14" name="Oval 13"/>
          <p:cNvSpPr/>
          <p:nvPr/>
        </p:nvSpPr>
        <p:spPr>
          <a:xfrm>
            <a:off x="88717" y="3199296"/>
            <a:ext cx="416689" cy="40011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717" y="4132099"/>
            <a:ext cx="416689" cy="40011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012" y="413209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>
                <a:solidFill>
                  <a:prstClr val="black"/>
                </a:solidFill>
              </a:rPr>
              <a:t>Li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12" y="3199296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>
                <a:solidFill>
                  <a:prstClr val="black"/>
                </a:solidFill>
              </a:rPr>
              <a:t>O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012" y="235297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>
                <a:solidFill>
                  <a:prstClr val="black"/>
                </a:solidFill>
              </a:rPr>
              <a:t>P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012" y="1586429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>
                <a:solidFill>
                  <a:prstClr val="black"/>
                </a:solidFill>
              </a:rPr>
              <a:t>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888" y="91025"/>
            <a:ext cx="6286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of different </a:t>
            </a:r>
            <a:r>
              <a:rPr lang="en-US" sz="2800" b="1" dirty="0" err="1" smtClean="0"/>
              <a:t>LiPON</a:t>
            </a:r>
            <a:r>
              <a:rPr lang="en-US" sz="2800" b="1" dirty="0" smtClean="0"/>
              <a:t> materials 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50923" y="862520"/>
            <a:ext cx="3526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2000" b="1">
                <a:solidFill>
                  <a:prstClr val="black"/>
                </a:solidFill>
              </a:rPr>
              <a:t>γ</a:t>
            </a:r>
            <a:r>
              <a:rPr lang="en-US" sz="2000" b="1">
                <a:solidFill>
                  <a:prstClr val="black"/>
                </a:solidFill>
              </a:rPr>
              <a:t> – Li</a:t>
            </a:r>
            <a:r>
              <a:rPr lang="en-US" sz="2000" b="1" baseline="-25000">
                <a:solidFill>
                  <a:prstClr val="black"/>
                </a:solidFill>
              </a:rPr>
              <a:t>3</a:t>
            </a:r>
            <a:r>
              <a:rPr lang="en-US" sz="2000" b="1">
                <a:solidFill>
                  <a:prstClr val="black"/>
                </a:solidFill>
              </a:rPr>
              <a:t>PO</a:t>
            </a:r>
            <a:r>
              <a:rPr lang="en-US" sz="2000" b="1" baseline="-25000">
                <a:solidFill>
                  <a:prstClr val="black"/>
                </a:solidFill>
              </a:rPr>
              <a:t>4</a:t>
            </a:r>
            <a:r>
              <a:rPr lang="en-US" sz="2000" b="1">
                <a:solidFill>
                  <a:prstClr val="black"/>
                </a:solidFill>
              </a:rPr>
              <a:t> ,orthorhombic Pnma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6742" y="5625741"/>
            <a:ext cx="278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dirty="0" err="1" smtClean="0">
                <a:solidFill>
                  <a:prstClr val="black"/>
                </a:solidFill>
              </a:rPr>
              <a:t>Du,Phys</a:t>
            </a:r>
            <a:r>
              <a:rPr lang="en-US" b="1" dirty="0" smtClean="0">
                <a:solidFill>
                  <a:prstClr val="black"/>
                </a:solidFill>
              </a:rPr>
              <a:t> Rev B </a:t>
            </a:r>
            <a:r>
              <a:rPr lang="en-US" b="1" dirty="0">
                <a:solidFill>
                  <a:prstClr val="black"/>
                </a:solidFill>
              </a:rPr>
              <a:t>76, 174302)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0035" y="836229"/>
            <a:ext cx="3198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Li7PN4, cubic P43n (no. 218)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41559" y="5621344"/>
            <a:ext cx="48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dirty="0" err="1">
                <a:solidFill>
                  <a:prstClr val="black"/>
                </a:solidFill>
              </a:rPr>
              <a:t>Schnick</a:t>
            </a:r>
            <a:r>
              <a:rPr lang="en-US" b="1" dirty="0" smtClean="0">
                <a:solidFill>
                  <a:prstClr val="black"/>
                </a:solidFill>
              </a:rPr>
              <a:t> ,J of solid state chemistry. 1990, 37,101 </a:t>
            </a:r>
            <a:r>
              <a:rPr lang="en-US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70235" y="1586429"/>
            <a:ext cx="416689" cy="400110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717" y="2332785"/>
            <a:ext cx="416689" cy="40011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84" y="1262630"/>
            <a:ext cx="2923008" cy="40234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305" y="1397518"/>
            <a:ext cx="3282758" cy="39285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559" y="1346042"/>
            <a:ext cx="4155261" cy="41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3439" y="-12005"/>
            <a:ext cx="331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Structure analysis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46" y="584775"/>
            <a:ext cx="4038033" cy="1222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575" y="1831241"/>
            <a:ext cx="3067050" cy="415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51" y="2253343"/>
            <a:ext cx="4193495" cy="3916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15" y="933878"/>
            <a:ext cx="3997565" cy="12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4975" y="194598"/>
            <a:ext cx="479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Electronic structure calculation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3" y="971550"/>
            <a:ext cx="3083635" cy="5280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1547148"/>
            <a:ext cx="83199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1" dirty="0" smtClean="0"/>
              <a:t> The valence band states are characterized by the 2p states of O and </a:t>
            </a:r>
          </a:p>
          <a:p>
            <a:pPr>
              <a:buClr>
                <a:schemeClr val="tx1"/>
              </a:buClr>
              <a:buSzPct val="125000"/>
            </a:pPr>
            <a:r>
              <a:rPr lang="en-US" sz="2000" b="1" dirty="0" smtClean="0"/>
              <a:t>N together with bonding combination of P 3s and 3p states, while the </a:t>
            </a:r>
          </a:p>
          <a:p>
            <a:pPr>
              <a:buClr>
                <a:schemeClr val="tx1"/>
              </a:buClr>
              <a:buSzPct val="125000"/>
            </a:pPr>
            <a:r>
              <a:rPr lang="en-US" sz="2000" b="1" dirty="0" smtClean="0"/>
              <a:t>N 2p dominates the top of the valence bands of the </a:t>
            </a:r>
            <a:r>
              <a:rPr lang="en-US" sz="2000" b="1" dirty="0" smtClean="0">
                <a:solidFill>
                  <a:prstClr val="black"/>
                </a:solidFill>
              </a:rPr>
              <a:t>Li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14</a:t>
            </a:r>
            <a:r>
              <a:rPr lang="en-US" sz="2000" b="1" dirty="0" smtClean="0">
                <a:solidFill>
                  <a:prstClr val="black"/>
                </a:solidFill>
              </a:rPr>
              <a:t>(PON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2 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chemeClr val="tx1"/>
              </a:buClr>
              <a:buSzPct val="125000"/>
            </a:pPr>
            <a:endParaRPr lang="en-US" sz="2000" b="1" dirty="0" smtClean="0"/>
          </a:p>
          <a:p>
            <a:pPr>
              <a:buClr>
                <a:schemeClr val="tx1"/>
              </a:buClr>
              <a:buSzPct val="125000"/>
            </a:pPr>
            <a:endParaRPr lang="en-US" sz="2000" b="1" dirty="0"/>
          </a:p>
          <a:p>
            <a:pPr marL="28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1" dirty="0" smtClean="0"/>
              <a:t> The conduction band are characterized by the corresponding </a:t>
            </a:r>
            <a:r>
              <a:rPr lang="en-US" sz="2000" b="1" dirty="0" err="1" smtClean="0"/>
              <a:t>antibonding</a:t>
            </a:r>
            <a:endParaRPr lang="en-US" sz="2000" b="1" dirty="0" smtClean="0"/>
          </a:p>
          <a:p>
            <a:pPr>
              <a:buClr>
                <a:schemeClr val="tx1"/>
              </a:buClr>
              <a:buSzPct val="125000"/>
            </a:pPr>
            <a:r>
              <a:rPr lang="en-US" sz="2000" b="1" dirty="0" smtClean="0"/>
              <a:t>states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617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9" y="0"/>
            <a:ext cx="3086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3/14/2017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APS  March 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B720-288A-48F5-BAD6-8759A93534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9" y="829330"/>
            <a:ext cx="860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identitystandards.wfu.edu/files/2012/01/WFU_Univ_H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554163"/>
            <a:ext cx="13716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776" y="4535822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∆H</a:t>
            </a:r>
            <a:r>
              <a:rPr lang="en-US" sz="2400" b="1" baseline="-25000" dirty="0">
                <a:solidFill>
                  <a:prstClr val="black"/>
                </a:solidFill>
              </a:rPr>
              <a:t>D</a:t>
            </a:r>
            <a:r>
              <a:rPr lang="en-US" sz="2400" b="1" dirty="0">
                <a:solidFill>
                  <a:prstClr val="black"/>
                </a:solidFill>
              </a:rPr>
              <a:t> = - 2.88 eV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053" y="3511634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Li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7</a:t>
            </a:r>
            <a:r>
              <a:rPr lang="en-US" sz="2400" b="1" dirty="0" smtClean="0">
                <a:solidFill>
                  <a:prstClr val="black"/>
                </a:solidFill>
              </a:rPr>
              <a:t>PN</a:t>
            </a:r>
            <a:r>
              <a:rPr lang="en-US" sz="2400" b="1" baseline="-25000" dirty="0" smtClean="0">
                <a:solidFill>
                  <a:prstClr val="black"/>
                </a:solidFill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44488" y="3742466"/>
            <a:ext cx="959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5618" y="3507844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LiPN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+2Li</a:t>
            </a:r>
            <a:r>
              <a:rPr lang="en-US" sz="2400" b="1" baseline="-25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548" y="241694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∆H</a:t>
            </a:r>
            <a:r>
              <a:rPr lang="en-US" sz="2400" b="1" baseline="-25000" dirty="0">
                <a:solidFill>
                  <a:prstClr val="black"/>
                </a:solidFill>
              </a:rPr>
              <a:t>D</a:t>
            </a:r>
            <a:r>
              <a:rPr lang="en-US" sz="2400" b="1" dirty="0">
                <a:solidFill>
                  <a:prstClr val="black"/>
                </a:solidFill>
              </a:rPr>
              <a:t> = - </a:t>
            </a:r>
            <a:r>
              <a:rPr lang="en-US" sz="2400" b="1" dirty="0" smtClean="0">
                <a:solidFill>
                  <a:prstClr val="black"/>
                </a:solidFill>
              </a:rPr>
              <a:t>2.93eV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76" y="155517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Li</a:t>
            </a:r>
            <a:r>
              <a:rPr lang="en-US" sz="2400" b="1" baseline="-25000" dirty="0">
                <a:solidFill>
                  <a:prstClr val="black"/>
                </a:solidFill>
              </a:rPr>
              <a:t>14</a:t>
            </a:r>
            <a:r>
              <a:rPr lang="en-US" sz="2400" b="1" dirty="0">
                <a:solidFill>
                  <a:prstClr val="black"/>
                </a:solidFill>
              </a:rPr>
              <a:t>P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O</a:t>
            </a:r>
            <a:r>
              <a:rPr lang="en-US" sz="2400" b="1" baseline="-25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N</a:t>
            </a:r>
            <a:r>
              <a:rPr lang="en-US" sz="2400" b="1" baseline="-25000" dirty="0">
                <a:solidFill>
                  <a:prstClr val="black"/>
                </a:solidFill>
              </a:rPr>
              <a:t>6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09800" y="1791915"/>
            <a:ext cx="9593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3825" y="1561966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3Li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r>
              <a:rPr lang="en-US" sz="2400" b="1" dirty="0">
                <a:solidFill>
                  <a:prstClr val="black"/>
                </a:solidFill>
              </a:rPr>
              <a:t>O + 2Li</a:t>
            </a:r>
            <a:r>
              <a:rPr lang="en-US" sz="2400" b="1" baseline="-25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N+2LiPN</a:t>
            </a:r>
            <a:r>
              <a:rPr lang="en-US" sz="2400" b="1" baseline="-25000" dirty="0">
                <a:solidFill>
                  <a:prstClr val="black"/>
                </a:solidFill>
              </a:rPr>
              <a:t>2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40127" y="1791915"/>
            <a:ext cx="0" cy="29515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40127" y="4747053"/>
            <a:ext cx="36011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6786390" y="2798284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>
                <a:solidFill>
                  <a:prstClr val="black"/>
                </a:solidFill>
              </a:rPr>
              <a:t>Energy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288805" y="2187186"/>
            <a:ext cx="2544268" cy="1917276"/>
          </a:xfrm>
          <a:custGeom>
            <a:avLst/>
            <a:gdLst>
              <a:gd name="connsiteX0" fmla="*/ 9413 w 2544268"/>
              <a:gd name="connsiteY0" fmla="*/ 1444779 h 1917276"/>
              <a:gd name="connsiteX1" fmla="*/ 275630 w 2544268"/>
              <a:gd name="connsiteY1" fmla="*/ 1849893 h 1917276"/>
              <a:gd name="connsiteX2" fmla="*/ 1838213 w 2544268"/>
              <a:gd name="connsiteY2" fmla="*/ 206287 h 1917276"/>
              <a:gd name="connsiteX3" fmla="*/ 2544268 w 2544268"/>
              <a:gd name="connsiteY3" fmla="*/ 78966 h 191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268" h="1917276">
                <a:moveTo>
                  <a:pt x="9413" y="1444779"/>
                </a:moveTo>
                <a:cubicBezTo>
                  <a:pt x="-9879" y="1750543"/>
                  <a:pt x="-29170" y="2056308"/>
                  <a:pt x="275630" y="1849893"/>
                </a:cubicBezTo>
                <a:cubicBezTo>
                  <a:pt x="580430" y="1643478"/>
                  <a:pt x="1460107" y="501441"/>
                  <a:pt x="1838213" y="206287"/>
                </a:cubicBezTo>
                <a:cubicBezTo>
                  <a:pt x="2216319" y="-88868"/>
                  <a:pt x="2380293" y="-4951"/>
                  <a:pt x="2544268" y="7896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7234" y="413887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>
                <a:solidFill>
                  <a:srgbClr val="0070C0"/>
                </a:solidFill>
              </a:rPr>
              <a:t>Compound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0771" y="1674564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>
                <a:solidFill>
                  <a:srgbClr val="0070C0"/>
                </a:solidFill>
              </a:rPr>
              <a:t>Products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9533" y="273239"/>
            <a:ext cx="5281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Heat of decomposition </a:t>
            </a:r>
            <a:r>
              <a:rPr lang="en-US" sz="2800" b="1" dirty="0">
                <a:solidFill>
                  <a:prstClr val="black"/>
                </a:solidFill>
              </a:rPr>
              <a:t>calculation</a:t>
            </a:r>
          </a:p>
        </p:txBody>
      </p:sp>
    </p:spTree>
    <p:extLst>
      <p:ext uri="{BB962C8B-B14F-4D97-AF65-F5344CB8AC3E}">
        <p14:creationId xmlns:p14="http://schemas.microsoft.com/office/powerpoint/2010/main" val="2193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735</Words>
  <Application>Microsoft Office PowerPoint</Application>
  <PresentationFormat>Widescreen</PresentationFormat>
  <Paragraphs>235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Aharoni</vt:lpstr>
      <vt:lpstr>Arial</vt:lpstr>
      <vt:lpstr>Calibri</vt:lpstr>
      <vt:lpstr>Calibri Bold</vt:lpstr>
      <vt:lpstr>Calibri Bold Italic</vt:lpstr>
      <vt:lpstr>Calibri Italic</vt:lpstr>
      <vt:lpstr>Calibri Light</vt:lpstr>
      <vt:lpstr>Cambria Math</vt:lpstr>
      <vt:lpstr>Times New Roman</vt:lpstr>
      <vt:lpstr>Wingdings</vt:lpstr>
      <vt:lpstr>1_Office Theme</vt:lpstr>
      <vt:lpstr>118_Office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Al-Qawasmeh, Ahmad N.</dc:creator>
  <cp:lastModifiedBy>Holzwarth, Natalie</cp:lastModifiedBy>
  <cp:revision>65</cp:revision>
  <dcterms:created xsi:type="dcterms:W3CDTF">2017-02-18T15:57:51Z</dcterms:created>
  <dcterms:modified xsi:type="dcterms:W3CDTF">2017-03-13T22:43:47Z</dcterms:modified>
</cp:coreProperties>
</file>