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66" r:id="rId5"/>
    <p:sldId id="267" r:id="rId6"/>
    <p:sldId id="265" r:id="rId7"/>
    <p:sldId id="264" r:id="rId8"/>
    <p:sldId id="263" r:id="rId9"/>
    <p:sldId id="262" r:id="rId10"/>
    <p:sldId id="261" r:id="rId11"/>
    <p:sldId id="260" r:id="rId12"/>
    <p:sldId id="259" r:id="rId13"/>
    <p:sldId id="258" r:id="rId14"/>
    <p:sldId id="269" r:id="rId15"/>
    <p:sldId id="270"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FF"/>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79740" autoAdjust="0"/>
  </p:normalViewPr>
  <p:slideViewPr>
    <p:cSldViewPr snapToGrid="0">
      <p:cViewPr varScale="1">
        <p:scale>
          <a:sx n="59" d="100"/>
          <a:sy n="59" d="100"/>
        </p:scale>
        <p:origin x="53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D06D92B3-7A58-49F8-89F3-7BADC0C416B4}" type="datetimeFigureOut">
              <a:rPr lang="en-US" smtClean="0"/>
              <a:t>9/29/2021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8C628471-5E8F-41A7-B6A9-D1179EAC6B82}" type="slidenum">
              <a:rPr lang="en-US" smtClean="0"/>
              <a:t>‹#›</a:t>
            </a:fld>
            <a:endParaRPr lang="en-US"/>
          </a:p>
        </p:txBody>
      </p:sp>
    </p:spTree>
    <p:extLst>
      <p:ext uri="{BB962C8B-B14F-4D97-AF65-F5344CB8AC3E}">
        <p14:creationId xmlns:p14="http://schemas.microsoft.com/office/powerpoint/2010/main" val="352171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follows #A3-0255 in computationally investigating promising solid-state Li ion electrolytes reported in the recent literature.   This work is part of the Ph. D. thesis of Yan Li (graduating in Dec. 2021 from Wake Forest University, Department of Physics).</a:t>
            </a:r>
          </a:p>
        </p:txBody>
      </p:sp>
      <p:sp>
        <p:nvSpPr>
          <p:cNvPr id="4" name="Slide Number Placeholder 3"/>
          <p:cNvSpPr>
            <a:spLocks noGrp="1"/>
          </p:cNvSpPr>
          <p:nvPr>
            <p:ph type="sldNum" sz="quarter" idx="5"/>
          </p:nvPr>
        </p:nvSpPr>
        <p:spPr/>
        <p:txBody>
          <a:bodyPr/>
          <a:lstStyle/>
          <a:p>
            <a:fld id="{8C628471-5E8F-41A7-B6A9-D1179EAC6B82}" type="slidenum">
              <a:rPr lang="en-US" smtClean="0"/>
              <a:t>1</a:t>
            </a:fld>
            <a:endParaRPr lang="en-US"/>
          </a:p>
        </p:txBody>
      </p:sp>
    </p:spTree>
    <p:extLst>
      <p:ext uri="{BB962C8B-B14F-4D97-AF65-F5344CB8AC3E}">
        <p14:creationId xmlns:p14="http://schemas.microsoft.com/office/powerpoint/2010/main" val="379181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probability analysis are shown here in terms of  the colored </a:t>
            </a:r>
            <a:r>
              <a:rPr lang="en-US" dirty="0" err="1"/>
              <a:t>isosurfaces</a:t>
            </a:r>
            <a:r>
              <a:rPr lang="en-US" dirty="0"/>
              <a:t> of constant probability values superposed on the optimized structural diagrams.   The top row figures show the probability densities for Li, indicating very similar patterns for the three halides.   The results suggest that all of the Li ions contribute to ionic current and move in all three dimensions throughout the crystals.   The probability densities for the halides are shown in the bottom row, indicating limited motions confined within the void channels.</a:t>
            </a:r>
          </a:p>
        </p:txBody>
      </p:sp>
      <p:sp>
        <p:nvSpPr>
          <p:cNvPr id="4" name="Slide Number Placeholder 3"/>
          <p:cNvSpPr>
            <a:spLocks noGrp="1"/>
          </p:cNvSpPr>
          <p:nvPr>
            <p:ph type="sldNum" sz="quarter" idx="5"/>
          </p:nvPr>
        </p:nvSpPr>
        <p:spPr/>
        <p:txBody>
          <a:bodyPr/>
          <a:lstStyle/>
          <a:p>
            <a:fld id="{8C628471-5E8F-41A7-B6A9-D1179EAC6B82}" type="slidenum">
              <a:rPr lang="en-US" smtClean="0"/>
              <a:t>10</a:t>
            </a:fld>
            <a:endParaRPr lang="en-US"/>
          </a:p>
        </p:txBody>
      </p:sp>
    </p:spTree>
    <p:extLst>
      <p:ext uri="{BB962C8B-B14F-4D97-AF65-F5344CB8AC3E}">
        <p14:creationId xmlns:p14="http://schemas.microsoft.com/office/powerpoint/2010/main" val="345855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make a rough estimate of the ionic conductivity for Li by calculating the mean squared displacements within long molecular dynamics simulations.   Here we show MSD results for simulations of Li7.5B10S18Cl1.5 averaged over time intervals of up to 70 </a:t>
            </a:r>
            <a:r>
              <a:rPr lang="en-US" dirty="0" err="1"/>
              <a:t>pico</a:t>
            </a:r>
            <a:r>
              <a:rPr lang="en-US" dirty="0"/>
              <a:t> seconds for five different average temperatures from 400K to 800K.  </a:t>
            </a:r>
          </a:p>
        </p:txBody>
      </p:sp>
      <p:sp>
        <p:nvSpPr>
          <p:cNvPr id="4" name="Slide Number Placeholder 3"/>
          <p:cNvSpPr>
            <a:spLocks noGrp="1"/>
          </p:cNvSpPr>
          <p:nvPr>
            <p:ph type="sldNum" sz="quarter" idx="5"/>
          </p:nvPr>
        </p:nvSpPr>
        <p:spPr/>
        <p:txBody>
          <a:bodyPr/>
          <a:lstStyle/>
          <a:p>
            <a:fld id="{8C628471-5E8F-41A7-B6A9-D1179EAC6B82}" type="slidenum">
              <a:rPr lang="en-US" smtClean="0"/>
              <a:t>11</a:t>
            </a:fld>
            <a:endParaRPr lang="en-US"/>
          </a:p>
        </p:txBody>
      </p:sp>
    </p:spTree>
    <p:extLst>
      <p:ext uri="{BB962C8B-B14F-4D97-AF65-F5344CB8AC3E}">
        <p14:creationId xmlns:p14="http://schemas.microsoft.com/office/powerpoint/2010/main" val="388933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compare the Li ion conductivities estimated from the molecular dynamics results with the experimental results reported by </a:t>
            </a:r>
            <a:r>
              <a:rPr lang="en-US" dirty="0" err="1"/>
              <a:t>Kaup</a:t>
            </a:r>
            <a:r>
              <a:rPr lang="en-US" dirty="0"/>
              <a:t> et al.  While the general trend of the computational results, including the higher conductivity for the iodine material are consistent with experiment, the quantitative comparison shows a large discrepancy.  For example, measured room temperature </a:t>
            </a:r>
            <a:r>
              <a:rPr lang="en-US" dirty="0" err="1"/>
              <a:t>conductivies</a:t>
            </a:r>
            <a:r>
              <a:rPr lang="en-US" dirty="0"/>
              <a:t>  are found to be 1 mS/cm while the simulated results are &gt;10 times larger.  More </a:t>
            </a:r>
            <a:r>
              <a:rPr lang="en-US"/>
              <a:t>generally, the </a:t>
            </a:r>
            <a:r>
              <a:rPr lang="en-US" dirty="0"/>
              <a:t>simulation results calculated with a Haven ratio of 1, over estimate the conductivities by more than a factor of 10.   One possible reason for this discrepancy is that the Li ion motions are not independent as implied by the mean squared displacement estimate of the ionic diffusion.</a:t>
            </a:r>
          </a:p>
        </p:txBody>
      </p:sp>
      <p:sp>
        <p:nvSpPr>
          <p:cNvPr id="4" name="Slide Number Placeholder 3"/>
          <p:cNvSpPr>
            <a:spLocks noGrp="1"/>
          </p:cNvSpPr>
          <p:nvPr>
            <p:ph type="sldNum" sz="quarter" idx="5"/>
          </p:nvPr>
        </p:nvSpPr>
        <p:spPr/>
        <p:txBody>
          <a:bodyPr/>
          <a:lstStyle/>
          <a:p>
            <a:fld id="{8C628471-5E8F-41A7-B6A9-D1179EAC6B82}" type="slidenum">
              <a:rPr lang="en-US" smtClean="0"/>
              <a:t>12</a:t>
            </a:fld>
            <a:endParaRPr lang="en-US"/>
          </a:p>
        </p:txBody>
      </p:sp>
    </p:spTree>
    <p:extLst>
      <p:ext uri="{BB962C8B-B14F-4D97-AF65-F5344CB8AC3E}">
        <p14:creationId xmlns:p14="http://schemas.microsoft.com/office/powerpoint/2010/main" val="2120400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the Li ions travel throughout the crystal, there are many ways to analyze motion.   One convenient method is to use the equilibrium positions found for the optimized structures as a basis for the analysis as described.   In order to make the analysis more quantitative, the arrival time was indicated when the Li ion reached the shortest distance from its equilibrium site within a sphere of 1 Angstrom about that site.  Li ions were only assigned a site label whenever they were within one of the equilibrium spheres.</a:t>
            </a:r>
          </a:p>
        </p:txBody>
      </p:sp>
      <p:sp>
        <p:nvSpPr>
          <p:cNvPr id="4" name="Slide Number Placeholder 3"/>
          <p:cNvSpPr>
            <a:spLocks noGrp="1"/>
          </p:cNvSpPr>
          <p:nvPr>
            <p:ph type="sldNum" sz="quarter" idx="5"/>
          </p:nvPr>
        </p:nvSpPr>
        <p:spPr/>
        <p:txBody>
          <a:bodyPr/>
          <a:lstStyle/>
          <a:p>
            <a:fld id="{8C628471-5E8F-41A7-B6A9-D1179EAC6B82}" type="slidenum">
              <a:rPr lang="en-US" smtClean="0"/>
              <a:t>13</a:t>
            </a:fld>
            <a:endParaRPr lang="en-US"/>
          </a:p>
        </p:txBody>
      </p:sp>
    </p:spTree>
    <p:extLst>
      <p:ext uri="{BB962C8B-B14F-4D97-AF65-F5344CB8AC3E}">
        <p14:creationId xmlns:p14="http://schemas.microsoft.com/office/powerpoint/2010/main" val="40609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hopping analysis, it could be determined which of the 9 symmetry inequivalent Li sites within the optimized structure experience the most hopping events.       Here we find that sites #4 and #5 which are located within the large void channels seem to be the most active according to the simulation results at the 800 K simulation temperature.</a:t>
            </a:r>
          </a:p>
        </p:txBody>
      </p:sp>
      <p:sp>
        <p:nvSpPr>
          <p:cNvPr id="4" name="Slide Number Placeholder 3"/>
          <p:cNvSpPr>
            <a:spLocks noGrp="1"/>
          </p:cNvSpPr>
          <p:nvPr>
            <p:ph type="sldNum" sz="quarter" idx="5"/>
          </p:nvPr>
        </p:nvSpPr>
        <p:spPr/>
        <p:txBody>
          <a:bodyPr/>
          <a:lstStyle/>
          <a:p>
            <a:fld id="{8C628471-5E8F-41A7-B6A9-D1179EAC6B82}" type="slidenum">
              <a:rPr lang="en-US" smtClean="0"/>
              <a:t>14</a:t>
            </a:fld>
            <a:endParaRPr lang="en-US"/>
          </a:p>
        </p:txBody>
      </p:sp>
    </p:spTree>
    <p:extLst>
      <p:ext uri="{BB962C8B-B14F-4D97-AF65-F5344CB8AC3E}">
        <p14:creationId xmlns:p14="http://schemas.microsoft.com/office/powerpoint/2010/main" val="237465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Simulation results based on idealized optimized structures of the lithium </a:t>
            </a:r>
            <a:r>
              <a:rPr lang="en-US" dirty="0" err="1"/>
              <a:t>thioborate</a:t>
            </a:r>
            <a:r>
              <a:rPr lang="en-US" dirty="0"/>
              <a:t> halide materials developed by </a:t>
            </a:r>
            <a:r>
              <a:rPr lang="en-US" dirty="0" err="1"/>
              <a:t>Kaup</a:t>
            </a:r>
            <a:r>
              <a:rPr lang="en-US" dirty="0"/>
              <a:t> et al.  provide very encouraging evidence for high Li ion conductivity with promising prospects for use as solid state electrolytes in battery technology.   The work completed so far encourages further simulation studies to better understand the details of their ionic conductivity.</a:t>
            </a:r>
          </a:p>
        </p:txBody>
      </p:sp>
      <p:sp>
        <p:nvSpPr>
          <p:cNvPr id="4" name="Slide Number Placeholder 3"/>
          <p:cNvSpPr>
            <a:spLocks noGrp="1"/>
          </p:cNvSpPr>
          <p:nvPr>
            <p:ph type="sldNum" sz="quarter" idx="5"/>
          </p:nvPr>
        </p:nvSpPr>
        <p:spPr/>
        <p:txBody>
          <a:bodyPr/>
          <a:lstStyle/>
          <a:p>
            <a:fld id="{8C628471-5E8F-41A7-B6A9-D1179EAC6B82}" type="slidenum">
              <a:rPr lang="en-US" smtClean="0"/>
              <a:t>15</a:t>
            </a:fld>
            <a:endParaRPr lang="en-US"/>
          </a:p>
        </p:txBody>
      </p:sp>
    </p:spTree>
    <p:extLst>
      <p:ext uri="{BB962C8B-B14F-4D97-AF65-F5344CB8AC3E}">
        <p14:creationId xmlns:p14="http://schemas.microsoft.com/office/powerpoint/2010/main" val="31766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Kavish</a:t>
            </a:r>
            <a:r>
              <a:rPr lang="en-US" dirty="0"/>
              <a:t> </a:t>
            </a:r>
            <a:r>
              <a:rPr lang="en-US" dirty="0" err="1"/>
              <a:t>Kaup</a:t>
            </a:r>
            <a:r>
              <a:rPr lang="en-US" dirty="0"/>
              <a:t>, </a:t>
            </a:r>
            <a:r>
              <a:rPr lang="en-US" dirty="0" err="1"/>
              <a:t>Abdeljalil</a:t>
            </a:r>
            <a:r>
              <a:rPr lang="en-US" dirty="0"/>
              <a:t> </a:t>
            </a:r>
            <a:r>
              <a:rPr lang="en-US" dirty="0" err="1"/>
              <a:t>Assoud</a:t>
            </a:r>
            <a:r>
              <a:rPr lang="en-US" dirty="0"/>
              <a:t>, </a:t>
            </a:r>
            <a:r>
              <a:rPr lang="en-US" dirty="0" err="1"/>
              <a:t>Jue</a:t>
            </a:r>
            <a:r>
              <a:rPr lang="en-US" dirty="0"/>
              <a:t> Liu, and Linda F. </a:t>
            </a:r>
            <a:r>
              <a:rPr lang="en-US" dirty="0" err="1"/>
              <a:t>Nazar</a:t>
            </a:r>
            <a:r>
              <a:rPr lang="en-US" dirty="0"/>
              <a:t> from the University of Waterloo, ON, Canada and Oak Ridge National Laboratory, TN, USA, reported their findings in late 2020 on “Fast Li-Ion Conductivity in </a:t>
            </a:r>
            <a:r>
              <a:rPr lang="en-US" dirty="0" err="1"/>
              <a:t>Superadamantanoid</a:t>
            </a:r>
            <a:r>
              <a:rPr lang="en-US" dirty="0"/>
              <a:t> Lithium </a:t>
            </a:r>
            <a:r>
              <a:rPr lang="en-US" dirty="0" err="1"/>
              <a:t>Thioborate</a:t>
            </a:r>
            <a:r>
              <a:rPr lang="en-US" dirty="0"/>
              <a:t> Halides”, finding high ionic conductivities of up to 1.4 mS/cm at room temperature.    The so-called </a:t>
            </a:r>
            <a:r>
              <a:rPr lang="en-US" dirty="0" err="1"/>
              <a:t>supertetrahedral</a:t>
            </a:r>
            <a:r>
              <a:rPr lang="en-US" dirty="0"/>
              <a:t> lithium </a:t>
            </a:r>
            <a:r>
              <a:rPr lang="en-US" dirty="0" err="1"/>
              <a:t>thioborate</a:t>
            </a:r>
            <a:r>
              <a:rPr lang="en-US" dirty="0"/>
              <a:t> halide materials have some common features with other materials that we have been studying related to lithium </a:t>
            </a:r>
            <a:r>
              <a:rPr lang="en-US" dirty="0" err="1"/>
              <a:t>boracites</a:t>
            </a:r>
            <a:r>
              <a:rPr lang="en-US" dirty="0"/>
              <a:t> and we were intrigued.</a:t>
            </a:r>
          </a:p>
        </p:txBody>
      </p:sp>
      <p:sp>
        <p:nvSpPr>
          <p:cNvPr id="4" name="Slide Number Placeholder 3"/>
          <p:cNvSpPr>
            <a:spLocks noGrp="1"/>
          </p:cNvSpPr>
          <p:nvPr>
            <p:ph type="sldNum" sz="quarter" idx="5"/>
          </p:nvPr>
        </p:nvSpPr>
        <p:spPr/>
        <p:txBody>
          <a:bodyPr/>
          <a:lstStyle/>
          <a:p>
            <a:fld id="{8C628471-5E8F-41A7-B6A9-D1179EAC6B82}" type="slidenum">
              <a:rPr lang="en-US" smtClean="0"/>
              <a:t>2</a:t>
            </a:fld>
            <a:endParaRPr lang="en-US"/>
          </a:p>
        </p:txBody>
      </p:sp>
    </p:spTree>
    <p:extLst>
      <p:ext uri="{BB962C8B-B14F-4D97-AF65-F5344CB8AC3E}">
        <p14:creationId xmlns:p14="http://schemas.microsoft.com/office/powerpoint/2010/main" val="139698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list some similarities and differences of the two projects, from the viewpoint of computational materials physics simulations.</a:t>
            </a:r>
          </a:p>
        </p:txBody>
      </p:sp>
      <p:sp>
        <p:nvSpPr>
          <p:cNvPr id="4" name="Slide Number Placeholder 3"/>
          <p:cNvSpPr>
            <a:spLocks noGrp="1"/>
          </p:cNvSpPr>
          <p:nvPr>
            <p:ph type="sldNum" sz="quarter" idx="5"/>
          </p:nvPr>
        </p:nvSpPr>
        <p:spPr/>
        <p:txBody>
          <a:bodyPr/>
          <a:lstStyle/>
          <a:p>
            <a:fld id="{8C628471-5E8F-41A7-B6A9-D1179EAC6B82}" type="slidenum">
              <a:rPr lang="en-US" smtClean="0"/>
              <a:t>3</a:t>
            </a:fld>
            <a:endParaRPr lang="en-US"/>
          </a:p>
        </p:txBody>
      </p:sp>
    </p:spTree>
    <p:extLst>
      <p:ext uri="{BB962C8B-B14F-4D97-AF65-F5344CB8AC3E}">
        <p14:creationId xmlns:p14="http://schemas.microsoft.com/office/powerpoint/2010/main" val="242793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computational methods used in this work are the same as reported in A3-0255.    While the search for the optimized ground state structure was not exhaustive, it was systematic and reasonably comprehensive, based on the assumption of an ordered structure  with C2/c symmetry.    Starting from the analysis of </a:t>
            </a:r>
            <a:r>
              <a:rPr lang="en-US" dirty="0" err="1"/>
              <a:t>Kaup</a:t>
            </a:r>
            <a:r>
              <a:rPr lang="en-US" dirty="0"/>
              <a:t> et al. (2021)  for Li7.5B10S18Cl1.5, the fractional occupancies were adjusted.    In this case, it was necessary to find 4 additional optimized Li sites, so that a systematic search for sites of 4f or 2e symmetry within the primitive cell were investigated.     The computed optimized structure had an energy of at least 0.06 eV/primitive cell lower than the energies of the other candidate structures.     </a:t>
            </a:r>
          </a:p>
        </p:txBody>
      </p:sp>
      <p:sp>
        <p:nvSpPr>
          <p:cNvPr id="4" name="Slide Number Placeholder 3"/>
          <p:cNvSpPr>
            <a:spLocks noGrp="1"/>
          </p:cNvSpPr>
          <p:nvPr>
            <p:ph type="sldNum" sz="quarter" idx="5"/>
          </p:nvPr>
        </p:nvSpPr>
        <p:spPr/>
        <p:txBody>
          <a:bodyPr/>
          <a:lstStyle/>
          <a:p>
            <a:fld id="{8C628471-5E8F-41A7-B6A9-D1179EAC6B82}" type="slidenum">
              <a:rPr lang="en-US" smtClean="0"/>
              <a:t>4</a:t>
            </a:fld>
            <a:endParaRPr lang="en-US"/>
          </a:p>
        </p:txBody>
      </p:sp>
    </p:spTree>
    <p:extLst>
      <p:ext uri="{BB962C8B-B14F-4D97-AF65-F5344CB8AC3E}">
        <p14:creationId xmlns:p14="http://schemas.microsoft.com/office/powerpoint/2010/main" val="258631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visualization of the structure deduced from diffraction data (left) compared with the optimized structure of Li7.5B10S18Cl1.5 (right). </a:t>
            </a:r>
          </a:p>
        </p:txBody>
      </p:sp>
      <p:sp>
        <p:nvSpPr>
          <p:cNvPr id="4" name="Slide Number Placeholder 3"/>
          <p:cNvSpPr>
            <a:spLocks noGrp="1"/>
          </p:cNvSpPr>
          <p:nvPr>
            <p:ph type="sldNum" sz="quarter" idx="5"/>
          </p:nvPr>
        </p:nvSpPr>
        <p:spPr/>
        <p:txBody>
          <a:bodyPr/>
          <a:lstStyle/>
          <a:p>
            <a:fld id="{8C628471-5E8F-41A7-B6A9-D1179EAC6B82}" type="slidenum">
              <a:rPr lang="en-US" smtClean="0"/>
              <a:t>5</a:t>
            </a:fld>
            <a:endParaRPr lang="en-US"/>
          </a:p>
        </p:txBody>
      </p:sp>
    </p:spTree>
    <p:extLst>
      <p:ext uri="{BB962C8B-B14F-4D97-AF65-F5344CB8AC3E}">
        <p14:creationId xmlns:p14="http://schemas.microsoft.com/office/powerpoint/2010/main" val="425808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for the three different halides, comparing computationally optimized structures (top row) with the structures deduced by </a:t>
            </a:r>
            <a:r>
              <a:rPr lang="en-US" dirty="0" err="1"/>
              <a:t>Kaup</a:t>
            </a:r>
            <a:r>
              <a:rPr lang="en-US" dirty="0"/>
              <a:t> et al. (2021) (lower row).  In these figures, the Li and halide positions are indicated with colored balls while the </a:t>
            </a:r>
            <a:r>
              <a:rPr lang="en-US" dirty="0" err="1"/>
              <a:t>thioborate</a:t>
            </a:r>
            <a:r>
              <a:rPr lang="en-US" dirty="0"/>
              <a:t> structure is indicated with wireframes.</a:t>
            </a:r>
          </a:p>
        </p:txBody>
      </p:sp>
      <p:sp>
        <p:nvSpPr>
          <p:cNvPr id="4" name="Slide Number Placeholder 3"/>
          <p:cNvSpPr>
            <a:spLocks noGrp="1"/>
          </p:cNvSpPr>
          <p:nvPr>
            <p:ph type="sldNum" sz="quarter" idx="5"/>
          </p:nvPr>
        </p:nvSpPr>
        <p:spPr/>
        <p:txBody>
          <a:bodyPr/>
          <a:lstStyle/>
          <a:p>
            <a:fld id="{8C628471-5E8F-41A7-B6A9-D1179EAC6B82}" type="slidenum">
              <a:rPr lang="en-US" smtClean="0"/>
              <a:t>6</a:t>
            </a:fld>
            <a:endParaRPr lang="en-US"/>
          </a:p>
        </p:txBody>
      </p:sp>
    </p:spTree>
    <p:extLst>
      <p:ext uri="{BB962C8B-B14F-4D97-AF65-F5344CB8AC3E}">
        <p14:creationId xmlns:p14="http://schemas.microsoft.com/office/powerpoint/2010/main" val="222904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simulated and experimental lattice parameters.    Also shown are the pair distribution functions for these materials, comparing results deduced from the experimental neutron diffraction by </a:t>
            </a:r>
            <a:r>
              <a:rPr lang="en-US" dirty="0" err="1"/>
              <a:t>Kaup</a:t>
            </a:r>
            <a:r>
              <a:rPr lang="en-US" dirty="0"/>
              <a:t> et al.  with results  calculated from molecular dynamics simulations at &lt;T&gt;=400 K, averaged over 30 </a:t>
            </a:r>
            <a:r>
              <a:rPr lang="en-US" dirty="0" err="1"/>
              <a:t>pico</a:t>
            </a:r>
            <a:r>
              <a:rPr lang="en-US" dirty="0"/>
              <a:t> seconds of simulation time.    Interestingly, results for the three halides are very similar in both experiment and simulation., perhaps because the dominating effects are coming from the </a:t>
            </a:r>
            <a:r>
              <a:rPr lang="en-US" dirty="0" err="1"/>
              <a:t>thioborate</a:t>
            </a:r>
            <a:r>
              <a:rPr lang="en-US" dirty="0"/>
              <a:t> framework   The simulation results are shown to capture the main features of the experimental results.    </a:t>
            </a:r>
          </a:p>
        </p:txBody>
      </p:sp>
      <p:sp>
        <p:nvSpPr>
          <p:cNvPr id="4" name="Slide Number Placeholder 3"/>
          <p:cNvSpPr>
            <a:spLocks noGrp="1"/>
          </p:cNvSpPr>
          <p:nvPr>
            <p:ph type="sldNum" sz="quarter" idx="5"/>
          </p:nvPr>
        </p:nvSpPr>
        <p:spPr/>
        <p:txBody>
          <a:bodyPr/>
          <a:lstStyle/>
          <a:p>
            <a:fld id="{8C628471-5E8F-41A7-B6A9-D1179EAC6B82}" type="slidenum">
              <a:rPr lang="en-US" smtClean="0"/>
              <a:t>7</a:t>
            </a:fld>
            <a:endParaRPr lang="en-US"/>
          </a:p>
        </p:txBody>
      </p:sp>
    </p:spTree>
    <p:extLst>
      <p:ext uri="{BB962C8B-B14F-4D97-AF65-F5344CB8AC3E}">
        <p14:creationId xmlns:p14="http://schemas.microsoft.com/office/powerpoint/2010/main" val="25009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address the likely stability of the lithium </a:t>
            </a:r>
            <a:r>
              <a:rPr lang="en-US" dirty="0" err="1"/>
              <a:t>thioborate</a:t>
            </a:r>
            <a:r>
              <a:rPr lang="en-US" dirty="0"/>
              <a:t> halide materials, we considered various decomposition reactions, estimating the reaction energies from the electronic total energies of the optimized ground state structures for each of the materials.  The negative energy values of the results indicate that the lithium </a:t>
            </a:r>
            <a:r>
              <a:rPr lang="en-US" dirty="0" err="1"/>
              <a:t>thioborate</a:t>
            </a:r>
            <a:r>
              <a:rPr lang="en-US" dirty="0"/>
              <a:t> halide is energetically more stable than the sum of the given decomposition productions for these cases.    While this is not an exhaustive study, together with the fact that the lithium </a:t>
            </a:r>
            <a:r>
              <a:rPr lang="en-US" dirty="0" err="1"/>
              <a:t>thioborate</a:t>
            </a:r>
            <a:r>
              <a:rPr lang="en-US" dirty="0"/>
              <a:t> halide materials have been realized experimentally is encouraging.</a:t>
            </a:r>
          </a:p>
        </p:txBody>
      </p:sp>
      <p:sp>
        <p:nvSpPr>
          <p:cNvPr id="4" name="Slide Number Placeholder 3"/>
          <p:cNvSpPr>
            <a:spLocks noGrp="1"/>
          </p:cNvSpPr>
          <p:nvPr>
            <p:ph type="sldNum" sz="quarter" idx="5"/>
          </p:nvPr>
        </p:nvSpPr>
        <p:spPr/>
        <p:txBody>
          <a:bodyPr/>
          <a:lstStyle/>
          <a:p>
            <a:fld id="{8C628471-5E8F-41A7-B6A9-D1179EAC6B82}" type="slidenum">
              <a:rPr lang="en-US" smtClean="0"/>
              <a:t>8</a:t>
            </a:fld>
            <a:endParaRPr lang="en-US"/>
          </a:p>
        </p:txBody>
      </p:sp>
    </p:spTree>
    <p:extLst>
      <p:ext uri="{BB962C8B-B14F-4D97-AF65-F5344CB8AC3E}">
        <p14:creationId xmlns:p14="http://schemas.microsoft.com/office/powerpoint/2010/main" val="47153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assess the ion mobility for the lithium </a:t>
            </a:r>
            <a:r>
              <a:rPr lang="en-US" dirty="0" err="1"/>
              <a:t>thioborate</a:t>
            </a:r>
            <a:r>
              <a:rPr lang="en-US" dirty="0"/>
              <a:t> halides, the molecular dynamics simulation results can be analyzed, Here we adapted the ideas of He, Zhu, and Mo to determine a probability density within each position r of the conventional unit cell based on the time fraction an ion of type “u” visits that position.</a:t>
            </a:r>
          </a:p>
        </p:txBody>
      </p:sp>
      <p:sp>
        <p:nvSpPr>
          <p:cNvPr id="4" name="Slide Number Placeholder 3"/>
          <p:cNvSpPr>
            <a:spLocks noGrp="1"/>
          </p:cNvSpPr>
          <p:nvPr>
            <p:ph type="sldNum" sz="quarter" idx="5"/>
          </p:nvPr>
        </p:nvSpPr>
        <p:spPr/>
        <p:txBody>
          <a:bodyPr/>
          <a:lstStyle/>
          <a:p>
            <a:fld id="{8C628471-5E8F-41A7-B6A9-D1179EAC6B82}" type="slidenum">
              <a:rPr lang="en-US" smtClean="0"/>
              <a:t>9</a:t>
            </a:fld>
            <a:endParaRPr lang="en-US"/>
          </a:p>
        </p:txBody>
      </p:sp>
    </p:spTree>
    <p:extLst>
      <p:ext uri="{BB962C8B-B14F-4D97-AF65-F5344CB8AC3E}">
        <p14:creationId xmlns:p14="http://schemas.microsoft.com/office/powerpoint/2010/main" val="281457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00D6-C86F-4A5F-B6F7-24FF904A9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9AD59B-8E5D-4225-8ED2-F105B73AB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1AC53-4103-42BA-B6CD-355DF0FBF8C9}"/>
              </a:ext>
            </a:extLst>
          </p:cNvPr>
          <p:cNvSpPr>
            <a:spLocks noGrp="1"/>
          </p:cNvSpPr>
          <p:nvPr>
            <p:ph type="dt" sz="half" idx="10"/>
          </p:nvPr>
        </p:nvSpPr>
        <p:spPr/>
        <p:txBody>
          <a:bodyPr/>
          <a:lstStyle/>
          <a:p>
            <a:r>
              <a:rPr lang="en-US"/>
              <a:t>10/10/2021</a:t>
            </a:r>
          </a:p>
        </p:txBody>
      </p:sp>
      <p:sp>
        <p:nvSpPr>
          <p:cNvPr id="5" name="Footer Placeholder 4">
            <a:extLst>
              <a:ext uri="{FF2B5EF4-FFF2-40B4-BE49-F238E27FC236}">
                <a16:creationId xmlns:a16="http://schemas.microsoft.com/office/drawing/2014/main" id="{492FEA7E-9DC0-415A-A5BA-0F338D790C0C}"/>
              </a:ext>
            </a:extLst>
          </p:cNvPr>
          <p:cNvSpPr>
            <a:spLocks noGrp="1"/>
          </p:cNvSpPr>
          <p:nvPr>
            <p:ph type="ftr" sz="quarter" idx="11"/>
          </p:nvPr>
        </p:nvSpPr>
        <p:spPr/>
        <p:txBody>
          <a:bodyPr/>
          <a:lstStyle/>
          <a:p>
            <a:r>
              <a:rPr lang="en-US"/>
              <a:t>240th ECS Meeting --A3-0256</a:t>
            </a:r>
          </a:p>
        </p:txBody>
      </p:sp>
      <p:sp>
        <p:nvSpPr>
          <p:cNvPr id="6" name="Slide Number Placeholder 5">
            <a:extLst>
              <a:ext uri="{FF2B5EF4-FFF2-40B4-BE49-F238E27FC236}">
                <a16:creationId xmlns:a16="http://schemas.microsoft.com/office/drawing/2014/main" id="{577DE751-04D4-404D-920E-02DAC79B8813}"/>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331274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F6E3-B822-443B-B8CD-8B67320C0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3BF362-F0EB-46A8-9F66-358E043F1F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8A660-52AF-4B66-87AD-A7FEBE05F26D}"/>
              </a:ext>
            </a:extLst>
          </p:cNvPr>
          <p:cNvSpPr>
            <a:spLocks noGrp="1"/>
          </p:cNvSpPr>
          <p:nvPr>
            <p:ph type="dt" sz="half" idx="10"/>
          </p:nvPr>
        </p:nvSpPr>
        <p:spPr/>
        <p:txBody>
          <a:bodyPr/>
          <a:lstStyle/>
          <a:p>
            <a:r>
              <a:rPr lang="en-US"/>
              <a:t>10/10/2021</a:t>
            </a:r>
          </a:p>
        </p:txBody>
      </p:sp>
      <p:sp>
        <p:nvSpPr>
          <p:cNvPr id="5" name="Footer Placeholder 4">
            <a:extLst>
              <a:ext uri="{FF2B5EF4-FFF2-40B4-BE49-F238E27FC236}">
                <a16:creationId xmlns:a16="http://schemas.microsoft.com/office/drawing/2014/main" id="{6707EA22-7C43-4023-8B3E-76E5BFA36BE5}"/>
              </a:ext>
            </a:extLst>
          </p:cNvPr>
          <p:cNvSpPr>
            <a:spLocks noGrp="1"/>
          </p:cNvSpPr>
          <p:nvPr>
            <p:ph type="ftr" sz="quarter" idx="11"/>
          </p:nvPr>
        </p:nvSpPr>
        <p:spPr/>
        <p:txBody>
          <a:bodyPr/>
          <a:lstStyle/>
          <a:p>
            <a:r>
              <a:rPr lang="en-US"/>
              <a:t>240th ECS Meeting --A3-0256</a:t>
            </a:r>
          </a:p>
        </p:txBody>
      </p:sp>
      <p:sp>
        <p:nvSpPr>
          <p:cNvPr id="6" name="Slide Number Placeholder 5">
            <a:extLst>
              <a:ext uri="{FF2B5EF4-FFF2-40B4-BE49-F238E27FC236}">
                <a16:creationId xmlns:a16="http://schemas.microsoft.com/office/drawing/2014/main" id="{261B3119-7FAA-4E12-9110-95EC92850D7D}"/>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269816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59A00F-2A87-4BA2-BD9A-D824DE8FB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F252A-CE77-4FB0-BBDA-76FEBA9D24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9BEA2-6B6E-41B0-9E95-8DDE367043D9}"/>
              </a:ext>
            </a:extLst>
          </p:cNvPr>
          <p:cNvSpPr>
            <a:spLocks noGrp="1"/>
          </p:cNvSpPr>
          <p:nvPr>
            <p:ph type="dt" sz="half" idx="10"/>
          </p:nvPr>
        </p:nvSpPr>
        <p:spPr/>
        <p:txBody>
          <a:bodyPr/>
          <a:lstStyle/>
          <a:p>
            <a:r>
              <a:rPr lang="en-US"/>
              <a:t>10/10/2021</a:t>
            </a:r>
          </a:p>
        </p:txBody>
      </p:sp>
      <p:sp>
        <p:nvSpPr>
          <p:cNvPr id="5" name="Footer Placeholder 4">
            <a:extLst>
              <a:ext uri="{FF2B5EF4-FFF2-40B4-BE49-F238E27FC236}">
                <a16:creationId xmlns:a16="http://schemas.microsoft.com/office/drawing/2014/main" id="{1CAFE031-5038-43C3-B704-87CF506DC857}"/>
              </a:ext>
            </a:extLst>
          </p:cNvPr>
          <p:cNvSpPr>
            <a:spLocks noGrp="1"/>
          </p:cNvSpPr>
          <p:nvPr>
            <p:ph type="ftr" sz="quarter" idx="11"/>
          </p:nvPr>
        </p:nvSpPr>
        <p:spPr/>
        <p:txBody>
          <a:bodyPr/>
          <a:lstStyle/>
          <a:p>
            <a:r>
              <a:rPr lang="en-US"/>
              <a:t>240th ECS Meeting --A3-0256</a:t>
            </a:r>
          </a:p>
        </p:txBody>
      </p:sp>
      <p:sp>
        <p:nvSpPr>
          <p:cNvPr id="6" name="Slide Number Placeholder 5">
            <a:extLst>
              <a:ext uri="{FF2B5EF4-FFF2-40B4-BE49-F238E27FC236}">
                <a16:creationId xmlns:a16="http://schemas.microsoft.com/office/drawing/2014/main" id="{D3008550-79F8-415C-A017-B1172C2274A8}"/>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349235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BDCC-83C2-43FB-96CA-E2913FD65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DCA16-D4DD-4DF9-A999-46362275E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36FC0-4BD4-4B36-9E1B-628CA18DFBC7}"/>
              </a:ext>
            </a:extLst>
          </p:cNvPr>
          <p:cNvSpPr>
            <a:spLocks noGrp="1"/>
          </p:cNvSpPr>
          <p:nvPr>
            <p:ph type="dt" sz="half" idx="10"/>
          </p:nvPr>
        </p:nvSpPr>
        <p:spPr/>
        <p:txBody>
          <a:bodyPr/>
          <a:lstStyle/>
          <a:p>
            <a:r>
              <a:rPr lang="en-US"/>
              <a:t>10/10/2021</a:t>
            </a:r>
          </a:p>
        </p:txBody>
      </p:sp>
      <p:sp>
        <p:nvSpPr>
          <p:cNvPr id="5" name="Footer Placeholder 4">
            <a:extLst>
              <a:ext uri="{FF2B5EF4-FFF2-40B4-BE49-F238E27FC236}">
                <a16:creationId xmlns:a16="http://schemas.microsoft.com/office/drawing/2014/main" id="{6C3C2791-5D22-4FE0-866E-DAF7C025EA94}"/>
              </a:ext>
            </a:extLst>
          </p:cNvPr>
          <p:cNvSpPr>
            <a:spLocks noGrp="1"/>
          </p:cNvSpPr>
          <p:nvPr>
            <p:ph type="ftr" sz="quarter" idx="11"/>
          </p:nvPr>
        </p:nvSpPr>
        <p:spPr/>
        <p:txBody>
          <a:bodyPr/>
          <a:lstStyle/>
          <a:p>
            <a:r>
              <a:rPr lang="en-US"/>
              <a:t>240th ECS Meeting --A3-0256</a:t>
            </a:r>
          </a:p>
        </p:txBody>
      </p:sp>
      <p:sp>
        <p:nvSpPr>
          <p:cNvPr id="6" name="Slide Number Placeholder 5">
            <a:extLst>
              <a:ext uri="{FF2B5EF4-FFF2-40B4-BE49-F238E27FC236}">
                <a16:creationId xmlns:a16="http://schemas.microsoft.com/office/drawing/2014/main" id="{85EB4C2A-94A5-4541-AB98-508C0E30A700}"/>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50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7F9E-0297-48DD-BCBA-21408D729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A9AC98-85EC-448F-BF93-36881DEAB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46F84-37A9-429B-BD2C-8E3A5646A8A7}"/>
              </a:ext>
            </a:extLst>
          </p:cNvPr>
          <p:cNvSpPr>
            <a:spLocks noGrp="1"/>
          </p:cNvSpPr>
          <p:nvPr>
            <p:ph type="dt" sz="half" idx="10"/>
          </p:nvPr>
        </p:nvSpPr>
        <p:spPr/>
        <p:txBody>
          <a:bodyPr/>
          <a:lstStyle/>
          <a:p>
            <a:r>
              <a:rPr lang="en-US"/>
              <a:t>10/10/2021</a:t>
            </a:r>
          </a:p>
        </p:txBody>
      </p:sp>
      <p:sp>
        <p:nvSpPr>
          <p:cNvPr id="5" name="Footer Placeholder 4">
            <a:extLst>
              <a:ext uri="{FF2B5EF4-FFF2-40B4-BE49-F238E27FC236}">
                <a16:creationId xmlns:a16="http://schemas.microsoft.com/office/drawing/2014/main" id="{4FE11164-1032-4515-87C2-3A9D394BA5C1}"/>
              </a:ext>
            </a:extLst>
          </p:cNvPr>
          <p:cNvSpPr>
            <a:spLocks noGrp="1"/>
          </p:cNvSpPr>
          <p:nvPr>
            <p:ph type="ftr" sz="quarter" idx="11"/>
          </p:nvPr>
        </p:nvSpPr>
        <p:spPr/>
        <p:txBody>
          <a:bodyPr/>
          <a:lstStyle/>
          <a:p>
            <a:r>
              <a:rPr lang="en-US"/>
              <a:t>240th ECS Meeting --A3-0256</a:t>
            </a:r>
          </a:p>
        </p:txBody>
      </p:sp>
      <p:sp>
        <p:nvSpPr>
          <p:cNvPr id="6" name="Slide Number Placeholder 5">
            <a:extLst>
              <a:ext uri="{FF2B5EF4-FFF2-40B4-BE49-F238E27FC236}">
                <a16:creationId xmlns:a16="http://schemas.microsoft.com/office/drawing/2014/main" id="{85076072-B293-4B41-AA94-EF30EFCA393B}"/>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195757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A1D9-5FA4-491D-BAD6-8260EB759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D503D-022F-4ACA-8959-09C889D6FA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F459C1-92BF-448D-8A3E-2BE35E5D8D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7E0124-7A92-4F8A-AFC3-E7F881B02098}"/>
              </a:ext>
            </a:extLst>
          </p:cNvPr>
          <p:cNvSpPr>
            <a:spLocks noGrp="1"/>
          </p:cNvSpPr>
          <p:nvPr>
            <p:ph type="dt" sz="half" idx="10"/>
          </p:nvPr>
        </p:nvSpPr>
        <p:spPr/>
        <p:txBody>
          <a:bodyPr/>
          <a:lstStyle/>
          <a:p>
            <a:r>
              <a:rPr lang="en-US"/>
              <a:t>10/10/2021</a:t>
            </a:r>
          </a:p>
        </p:txBody>
      </p:sp>
      <p:sp>
        <p:nvSpPr>
          <p:cNvPr id="6" name="Footer Placeholder 5">
            <a:extLst>
              <a:ext uri="{FF2B5EF4-FFF2-40B4-BE49-F238E27FC236}">
                <a16:creationId xmlns:a16="http://schemas.microsoft.com/office/drawing/2014/main" id="{ED8A7217-F0EA-4799-944C-FC14B01E900A}"/>
              </a:ext>
            </a:extLst>
          </p:cNvPr>
          <p:cNvSpPr>
            <a:spLocks noGrp="1"/>
          </p:cNvSpPr>
          <p:nvPr>
            <p:ph type="ftr" sz="quarter" idx="11"/>
          </p:nvPr>
        </p:nvSpPr>
        <p:spPr/>
        <p:txBody>
          <a:bodyPr/>
          <a:lstStyle/>
          <a:p>
            <a:r>
              <a:rPr lang="en-US"/>
              <a:t>240th ECS Meeting --A3-0256</a:t>
            </a:r>
          </a:p>
        </p:txBody>
      </p:sp>
      <p:sp>
        <p:nvSpPr>
          <p:cNvPr id="7" name="Slide Number Placeholder 6">
            <a:extLst>
              <a:ext uri="{FF2B5EF4-FFF2-40B4-BE49-F238E27FC236}">
                <a16:creationId xmlns:a16="http://schemas.microsoft.com/office/drawing/2014/main" id="{AB5BC492-6403-43C6-A5F5-3F1C38AB3C8B}"/>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158722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AFAD-16C3-41EC-9652-F4B2628310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BA6E-390D-4317-91CA-24950EAD1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ECC3F-5128-42BB-854E-D93D2E268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6CDDD8-2CA1-4AE3-B9FD-93C48630A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45A278-5A18-4DF5-A2BC-8B2604A489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CD9B6D-CEB1-4C78-952C-393E01492C0D}"/>
              </a:ext>
            </a:extLst>
          </p:cNvPr>
          <p:cNvSpPr>
            <a:spLocks noGrp="1"/>
          </p:cNvSpPr>
          <p:nvPr>
            <p:ph type="dt" sz="half" idx="10"/>
          </p:nvPr>
        </p:nvSpPr>
        <p:spPr/>
        <p:txBody>
          <a:bodyPr/>
          <a:lstStyle/>
          <a:p>
            <a:r>
              <a:rPr lang="en-US"/>
              <a:t>10/10/2021</a:t>
            </a:r>
          </a:p>
        </p:txBody>
      </p:sp>
      <p:sp>
        <p:nvSpPr>
          <p:cNvPr id="8" name="Footer Placeholder 7">
            <a:extLst>
              <a:ext uri="{FF2B5EF4-FFF2-40B4-BE49-F238E27FC236}">
                <a16:creationId xmlns:a16="http://schemas.microsoft.com/office/drawing/2014/main" id="{C55F8EED-2623-4164-9E54-1CB6A6948D4D}"/>
              </a:ext>
            </a:extLst>
          </p:cNvPr>
          <p:cNvSpPr>
            <a:spLocks noGrp="1"/>
          </p:cNvSpPr>
          <p:nvPr>
            <p:ph type="ftr" sz="quarter" idx="11"/>
          </p:nvPr>
        </p:nvSpPr>
        <p:spPr/>
        <p:txBody>
          <a:bodyPr/>
          <a:lstStyle/>
          <a:p>
            <a:r>
              <a:rPr lang="en-US"/>
              <a:t>240th ECS Meeting --A3-0256</a:t>
            </a:r>
          </a:p>
        </p:txBody>
      </p:sp>
      <p:sp>
        <p:nvSpPr>
          <p:cNvPr id="9" name="Slide Number Placeholder 8">
            <a:extLst>
              <a:ext uri="{FF2B5EF4-FFF2-40B4-BE49-F238E27FC236}">
                <a16:creationId xmlns:a16="http://schemas.microsoft.com/office/drawing/2014/main" id="{97EB2E27-965F-417C-925F-94359CC2D894}"/>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359625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299B-F617-4EFA-9A84-01A7EAC2C1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7339B4-D3B9-4E26-824C-FD02B80DB3A6}"/>
              </a:ext>
            </a:extLst>
          </p:cNvPr>
          <p:cNvSpPr>
            <a:spLocks noGrp="1"/>
          </p:cNvSpPr>
          <p:nvPr>
            <p:ph type="dt" sz="half" idx="10"/>
          </p:nvPr>
        </p:nvSpPr>
        <p:spPr/>
        <p:txBody>
          <a:bodyPr/>
          <a:lstStyle/>
          <a:p>
            <a:r>
              <a:rPr lang="en-US"/>
              <a:t>10/10/2021</a:t>
            </a:r>
          </a:p>
        </p:txBody>
      </p:sp>
      <p:sp>
        <p:nvSpPr>
          <p:cNvPr id="4" name="Footer Placeholder 3">
            <a:extLst>
              <a:ext uri="{FF2B5EF4-FFF2-40B4-BE49-F238E27FC236}">
                <a16:creationId xmlns:a16="http://schemas.microsoft.com/office/drawing/2014/main" id="{273CE823-9D8C-4B76-9E95-60612E99A74D}"/>
              </a:ext>
            </a:extLst>
          </p:cNvPr>
          <p:cNvSpPr>
            <a:spLocks noGrp="1"/>
          </p:cNvSpPr>
          <p:nvPr>
            <p:ph type="ftr" sz="quarter" idx="11"/>
          </p:nvPr>
        </p:nvSpPr>
        <p:spPr/>
        <p:txBody>
          <a:bodyPr/>
          <a:lstStyle/>
          <a:p>
            <a:r>
              <a:rPr lang="en-US"/>
              <a:t>240th ECS Meeting --A3-0256</a:t>
            </a:r>
          </a:p>
        </p:txBody>
      </p:sp>
      <p:sp>
        <p:nvSpPr>
          <p:cNvPr id="5" name="Slide Number Placeholder 4">
            <a:extLst>
              <a:ext uri="{FF2B5EF4-FFF2-40B4-BE49-F238E27FC236}">
                <a16:creationId xmlns:a16="http://schemas.microsoft.com/office/drawing/2014/main" id="{9663C9E3-9509-48D9-B0C7-93D0730D4496}"/>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46399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012A5-D376-4934-A26B-FDB33B6D7EDA}"/>
              </a:ext>
            </a:extLst>
          </p:cNvPr>
          <p:cNvSpPr>
            <a:spLocks noGrp="1"/>
          </p:cNvSpPr>
          <p:nvPr>
            <p:ph type="dt" sz="half" idx="10"/>
          </p:nvPr>
        </p:nvSpPr>
        <p:spPr/>
        <p:txBody>
          <a:bodyPr/>
          <a:lstStyle/>
          <a:p>
            <a:r>
              <a:rPr lang="en-US"/>
              <a:t>10/10/2021</a:t>
            </a:r>
          </a:p>
        </p:txBody>
      </p:sp>
      <p:sp>
        <p:nvSpPr>
          <p:cNvPr id="3" name="Footer Placeholder 2">
            <a:extLst>
              <a:ext uri="{FF2B5EF4-FFF2-40B4-BE49-F238E27FC236}">
                <a16:creationId xmlns:a16="http://schemas.microsoft.com/office/drawing/2014/main" id="{4BA1B193-6D58-42B9-8C18-D8B0EB3F960E}"/>
              </a:ext>
            </a:extLst>
          </p:cNvPr>
          <p:cNvSpPr>
            <a:spLocks noGrp="1"/>
          </p:cNvSpPr>
          <p:nvPr>
            <p:ph type="ftr" sz="quarter" idx="11"/>
          </p:nvPr>
        </p:nvSpPr>
        <p:spPr/>
        <p:txBody>
          <a:bodyPr/>
          <a:lstStyle/>
          <a:p>
            <a:r>
              <a:rPr lang="en-US"/>
              <a:t>240th ECS Meeting --A3-0256</a:t>
            </a:r>
          </a:p>
        </p:txBody>
      </p:sp>
      <p:sp>
        <p:nvSpPr>
          <p:cNvPr id="4" name="Slide Number Placeholder 3">
            <a:extLst>
              <a:ext uri="{FF2B5EF4-FFF2-40B4-BE49-F238E27FC236}">
                <a16:creationId xmlns:a16="http://schemas.microsoft.com/office/drawing/2014/main" id="{54475AFD-F249-409A-947A-3901FA4C78A8}"/>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339451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F80D-1CB2-4CA3-BA90-796819B3F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3B5D78-B34F-49F4-9250-DBF427FEB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FC8884-0BEA-4FEB-A2A2-D03B5E571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4EDA6-3329-4046-A849-389D909C8E1C}"/>
              </a:ext>
            </a:extLst>
          </p:cNvPr>
          <p:cNvSpPr>
            <a:spLocks noGrp="1"/>
          </p:cNvSpPr>
          <p:nvPr>
            <p:ph type="dt" sz="half" idx="10"/>
          </p:nvPr>
        </p:nvSpPr>
        <p:spPr/>
        <p:txBody>
          <a:bodyPr/>
          <a:lstStyle/>
          <a:p>
            <a:r>
              <a:rPr lang="en-US"/>
              <a:t>10/10/2021</a:t>
            </a:r>
          </a:p>
        </p:txBody>
      </p:sp>
      <p:sp>
        <p:nvSpPr>
          <p:cNvPr id="6" name="Footer Placeholder 5">
            <a:extLst>
              <a:ext uri="{FF2B5EF4-FFF2-40B4-BE49-F238E27FC236}">
                <a16:creationId xmlns:a16="http://schemas.microsoft.com/office/drawing/2014/main" id="{EF97D331-E3BB-4328-8148-61ADD23B48F4}"/>
              </a:ext>
            </a:extLst>
          </p:cNvPr>
          <p:cNvSpPr>
            <a:spLocks noGrp="1"/>
          </p:cNvSpPr>
          <p:nvPr>
            <p:ph type="ftr" sz="quarter" idx="11"/>
          </p:nvPr>
        </p:nvSpPr>
        <p:spPr/>
        <p:txBody>
          <a:bodyPr/>
          <a:lstStyle/>
          <a:p>
            <a:r>
              <a:rPr lang="en-US"/>
              <a:t>240th ECS Meeting --A3-0256</a:t>
            </a:r>
          </a:p>
        </p:txBody>
      </p:sp>
      <p:sp>
        <p:nvSpPr>
          <p:cNvPr id="7" name="Slide Number Placeholder 6">
            <a:extLst>
              <a:ext uri="{FF2B5EF4-FFF2-40B4-BE49-F238E27FC236}">
                <a16:creationId xmlns:a16="http://schemas.microsoft.com/office/drawing/2014/main" id="{BCF41AD3-43C4-4896-A022-A3FA65215684}"/>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24251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C6C9-C3B8-4956-A466-FC33915D2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F3D01A-3471-4B8C-AEEF-7702A4067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E63929-1972-4406-BA73-48C26289A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C742B-1FB2-42DF-8D41-B299FE1F3B96}"/>
              </a:ext>
            </a:extLst>
          </p:cNvPr>
          <p:cNvSpPr>
            <a:spLocks noGrp="1"/>
          </p:cNvSpPr>
          <p:nvPr>
            <p:ph type="dt" sz="half" idx="10"/>
          </p:nvPr>
        </p:nvSpPr>
        <p:spPr/>
        <p:txBody>
          <a:bodyPr/>
          <a:lstStyle/>
          <a:p>
            <a:r>
              <a:rPr lang="en-US"/>
              <a:t>10/10/2021</a:t>
            </a:r>
          </a:p>
        </p:txBody>
      </p:sp>
      <p:sp>
        <p:nvSpPr>
          <p:cNvPr id="6" name="Footer Placeholder 5">
            <a:extLst>
              <a:ext uri="{FF2B5EF4-FFF2-40B4-BE49-F238E27FC236}">
                <a16:creationId xmlns:a16="http://schemas.microsoft.com/office/drawing/2014/main" id="{D325C44E-B6FE-4ABA-B60B-1C22D2889457}"/>
              </a:ext>
            </a:extLst>
          </p:cNvPr>
          <p:cNvSpPr>
            <a:spLocks noGrp="1"/>
          </p:cNvSpPr>
          <p:nvPr>
            <p:ph type="ftr" sz="quarter" idx="11"/>
          </p:nvPr>
        </p:nvSpPr>
        <p:spPr/>
        <p:txBody>
          <a:bodyPr/>
          <a:lstStyle/>
          <a:p>
            <a:r>
              <a:rPr lang="en-US"/>
              <a:t>240th ECS Meeting --A3-0256</a:t>
            </a:r>
          </a:p>
        </p:txBody>
      </p:sp>
      <p:sp>
        <p:nvSpPr>
          <p:cNvPr id="7" name="Slide Number Placeholder 6">
            <a:extLst>
              <a:ext uri="{FF2B5EF4-FFF2-40B4-BE49-F238E27FC236}">
                <a16:creationId xmlns:a16="http://schemas.microsoft.com/office/drawing/2014/main" id="{DB4B198C-1EC2-42F2-ACF9-3790BBC4AE4C}"/>
              </a:ext>
            </a:extLst>
          </p:cNvPr>
          <p:cNvSpPr>
            <a:spLocks noGrp="1"/>
          </p:cNvSpPr>
          <p:nvPr>
            <p:ph type="sldNum" sz="quarter" idx="12"/>
          </p:nvPr>
        </p:nvSpPr>
        <p:spPr/>
        <p:txBody>
          <a:bodyPr/>
          <a:lstStyle/>
          <a:p>
            <a:fld id="{803D8704-484D-4A91-AEBC-2A51258DF348}" type="slidenum">
              <a:rPr lang="en-US" smtClean="0"/>
              <a:t>‹#›</a:t>
            </a:fld>
            <a:endParaRPr lang="en-US"/>
          </a:p>
        </p:txBody>
      </p:sp>
    </p:spTree>
    <p:extLst>
      <p:ext uri="{BB962C8B-B14F-4D97-AF65-F5344CB8AC3E}">
        <p14:creationId xmlns:p14="http://schemas.microsoft.com/office/powerpoint/2010/main" val="208265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40C0C5-FFA6-46F9-B2F7-28860630C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9F6DAD-3B85-4DB6-B693-B703A4B1F8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42EC8-8E96-40A2-ADD2-5F5DCF59B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10/10/2021</a:t>
            </a:r>
          </a:p>
        </p:txBody>
      </p:sp>
      <p:sp>
        <p:nvSpPr>
          <p:cNvPr id="5" name="Footer Placeholder 4">
            <a:extLst>
              <a:ext uri="{FF2B5EF4-FFF2-40B4-BE49-F238E27FC236}">
                <a16:creationId xmlns:a16="http://schemas.microsoft.com/office/drawing/2014/main" id="{C397B514-0C22-4776-8771-EA3ED8956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240th ECS Meeting --A3-0256</a:t>
            </a:r>
          </a:p>
        </p:txBody>
      </p:sp>
      <p:sp>
        <p:nvSpPr>
          <p:cNvPr id="6" name="Slide Number Placeholder 5">
            <a:extLst>
              <a:ext uri="{FF2B5EF4-FFF2-40B4-BE49-F238E27FC236}">
                <a16:creationId xmlns:a16="http://schemas.microsoft.com/office/drawing/2014/main" id="{06D399B9-5BD1-4081-BF6D-82396061C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D8704-484D-4A91-AEBC-2A51258DF348}" type="slidenum">
              <a:rPr lang="en-US" smtClean="0"/>
              <a:t>‹#›</a:t>
            </a:fld>
            <a:endParaRPr lang="en-US"/>
          </a:p>
        </p:txBody>
      </p:sp>
    </p:spTree>
    <p:extLst>
      <p:ext uri="{BB962C8B-B14F-4D97-AF65-F5344CB8AC3E}">
        <p14:creationId xmlns:p14="http://schemas.microsoft.com/office/powerpoint/2010/main" val="142472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1</a:t>
            </a:fld>
            <a:endParaRPr lang="en-US" sz="1400" b="1" dirty="0"/>
          </a:p>
        </p:txBody>
      </p:sp>
      <p:sp>
        <p:nvSpPr>
          <p:cNvPr id="8" name="TextBox 7">
            <a:extLst>
              <a:ext uri="{FF2B5EF4-FFF2-40B4-BE49-F238E27FC236}">
                <a16:creationId xmlns:a16="http://schemas.microsoft.com/office/drawing/2014/main" id="{70483C31-1E1E-4656-8AF2-0334ED82558D}"/>
              </a:ext>
            </a:extLst>
          </p:cNvPr>
          <p:cNvSpPr txBox="1"/>
          <p:nvPr/>
        </p:nvSpPr>
        <p:spPr>
          <a:xfrm>
            <a:off x="612371" y="827694"/>
            <a:ext cx="9369829" cy="353943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First Principles Simulations to Understand the Structural and Electrolyte Properties of Idealized 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X</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(X = Cl, Br, I) </a:t>
            </a:r>
          </a:p>
          <a:p>
            <a:pPr algn="ctr"/>
            <a:r>
              <a:rPr lang="en-US" sz="2400" b="1" dirty="0">
                <a:latin typeface="Arial" panose="020B0604020202020204" pitchFamily="34" charset="0"/>
                <a:cs typeface="Arial" panose="020B0604020202020204" pitchFamily="34" charset="0"/>
              </a:rPr>
              <a:t>-- Li Superionic Conductors Recently Identified</a:t>
            </a:r>
          </a:p>
          <a:p>
            <a:pPr algn="ctr"/>
            <a:r>
              <a:rPr lang="en-US" sz="2400" b="1" dirty="0">
                <a:latin typeface="Arial" panose="020B0604020202020204" pitchFamily="34" charset="0"/>
                <a:cs typeface="Arial" panose="020B0604020202020204" pitchFamily="34" charset="0"/>
              </a:rPr>
              <a:t> in the Experimental Literature</a:t>
            </a:r>
          </a:p>
          <a:p>
            <a:pPr algn="ctr"/>
            <a:endParaRPr lang="en-US" sz="8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Yan Li and </a:t>
            </a:r>
            <a:r>
              <a:rPr lang="en-US" sz="2400" b="1" u="sng" dirty="0">
                <a:latin typeface="Arial" panose="020B0604020202020204" pitchFamily="34" charset="0"/>
                <a:cs typeface="Arial" panose="020B0604020202020204" pitchFamily="34" charset="0"/>
              </a:rPr>
              <a:t>N. A. W. Holzwarth, </a:t>
            </a:r>
            <a:r>
              <a:rPr lang="en-US" sz="2400" b="1" dirty="0">
                <a:latin typeface="Arial" panose="020B0604020202020204" pitchFamily="34" charset="0"/>
                <a:cs typeface="Arial" panose="020B0604020202020204" pitchFamily="34" charset="0"/>
              </a:rPr>
              <a:t>Wake Forest University, Winston-Salem, NC, USA</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Acknowledgments: NSF DMR-1940324, WFU DEAC cluster</a:t>
            </a:r>
          </a:p>
          <a:p>
            <a:pPr algn="ctr"/>
            <a:endParaRPr lang="en-US" sz="2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B898005-E475-450D-9C2E-C3CE762555AA}"/>
              </a:ext>
            </a:extLst>
          </p:cNvPr>
          <p:cNvSpPr txBox="1"/>
          <p:nvPr/>
        </p:nvSpPr>
        <p:spPr>
          <a:xfrm>
            <a:off x="1409218" y="4091314"/>
            <a:ext cx="10782782" cy="1938992"/>
          </a:xfrm>
          <a:prstGeom prst="rect">
            <a:avLst/>
          </a:prstGeom>
          <a:noFill/>
        </p:spPr>
        <p:txBody>
          <a:bodyPr wrap="square" rtlCol="0">
            <a:spAutoFit/>
          </a:bodyPr>
          <a:lstStyle/>
          <a:p>
            <a:pPr marL="342900" indent="-342900" algn="l">
              <a:buFont typeface="Wingdings" panose="05000000000000000000" pitchFamily="2" charset="2"/>
              <a:buChar char="Ø"/>
            </a:pPr>
            <a:r>
              <a:rPr lang="en-US" sz="2400" b="1" dirty="0">
                <a:latin typeface="Arial" panose="020B0604020202020204" pitchFamily="34" charset="0"/>
                <a:cs typeface="Arial" panose="020B0604020202020204" pitchFamily="34" charset="0"/>
              </a:rPr>
              <a:t>Motivation and background information</a:t>
            </a:r>
          </a:p>
          <a:p>
            <a:pPr marL="342900" indent="-342900" algn="l">
              <a:buFont typeface="Wingdings" panose="05000000000000000000" pitchFamily="2" charset="2"/>
              <a:buChar char="Ø"/>
            </a:pPr>
            <a:r>
              <a:rPr lang="en-US" sz="2400" b="1" dirty="0">
                <a:latin typeface="Arial" panose="020B0604020202020204" pitchFamily="34" charset="0"/>
                <a:cs typeface="Arial" panose="020B0604020202020204" pitchFamily="34" charset="0"/>
              </a:rPr>
              <a:t>Structural model in comparison with experimental results</a:t>
            </a:r>
          </a:p>
          <a:p>
            <a:pPr marL="342900" indent="-342900" algn="l">
              <a:buFont typeface="Wingdings" panose="05000000000000000000" pitchFamily="2" charset="2"/>
              <a:buChar char="Ø"/>
            </a:pPr>
            <a:r>
              <a:rPr lang="en-US" sz="2400" b="1" dirty="0">
                <a:latin typeface="Arial" panose="020B0604020202020204" pitchFamily="34" charset="0"/>
                <a:cs typeface="Arial" panose="020B0604020202020204" pitchFamily="34" charset="0"/>
              </a:rPr>
              <a:t>Stability considerations</a:t>
            </a:r>
          </a:p>
          <a:p>
            <a:pPr marL="342900" indent="-342900" algn="l">
              <a:buFont typeface="Wingdings" panose="05000000000000000000" pitchFamily="2" charset="2"/>
              <a:buChar char="Ø"/>
            </a:pPr>
            <a:r>
              <a:rPr lang="en-US" sz="2400" b="1" dirty="0">
                <a:latin typeface="Arial" panose="020B0604020202020204" pitchFamily="34" charset="0"/>
                <a:cs typeface="Arial" panose="020B0604020202020204" pitchFamily="34" charset="0"/>
              </a:rPr>
              <a:t>Molecular dynamics simulation results on Li and X conductivity</a:t>
            </a:r>
          </a:p>
          <a:p>
            <a:pPr marL="342900" indent="-342900" algn="l">
              <a:buFont typeface="Wingdings" panose="05000000000000000000" pitchFamily="2" charset="2"/>
              <a:buChar char="Ø"/>
            </a:pPr>
            <a:r>
              <a:rPr lang="en-US" sz="2400" b="1" dirty="0">
                <a:latin typeface="Arial" panose="020B0604020202020204" pitchFamily="34" charset="0"/>
                <a:cs typeface="Arial" panose="020B0604020202020204" pitchFamily="34" charset="0"/>
              </a:rPr>
              <a:t>Outlook</a:t>
            </a:r>
          </a:p>
        </p:txBody>
      </p:sp>
    </p:spTree>
    <p:extLst>
      <p:ext uri="{BB962C8B-B14F-4D97-AF65-F5344CB8AC3E}">
        <p14:creationId xmlns:p14="http://schemas.microsoft.com/office/powerpoint/2010/main" val="78658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10</a:t>
            </a:fld>
            <a:endParaRPr lang="en-US" sz="1400" b="1" dirty="0"/>
          </a:p>
        </p:txBody>
      </p:sp>
      <p:pic>
        <p:nvPicPr>
          <p:cNvPr id="23" name="Picture 22">
            <a:extLst>
              <a:ext uri="{FF2B5EF4-FFF2-40B4-BE49-F238E27FC236}">
                <a16:creationId xmlns:a16="http://schemas.microsoft.com/office/drawing/2014/main" id="{3EE4CB04-BB53-4410-A42C-84003C0C3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440" y="3944810"/>
            <a:ext cx="3080924" cy="2470714"/>
          </a:xfrm>
          <a:prstGeom prst="rect">
            <a:avLst/>
          </a:prstGeom>
        </p:spPr>
      </p:pic>
      <p:pic>
        <p:nvPicPr>
          <p:cNvPr id="24" name="Picture 23">
            <a:extLst>
              <a:ext uri="{FF2B5EF4-FFF2-40B4-BE49-F238E27FC236}">
                <a16:creationId xmlns:a16="http://schemas.microsoft.com/office/drawing/2014/main" id="{8CE15DC0-5D39-4CCE-AED4-9DD8007BF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1668" y="1300386"/>
            <a:ext cx="3132132" cy="2402438"/>
          </a:xfrm>
          <a:prstGeom prst="rect">
            <a:avLst/>
          </a:prstGeom>
        </p:spPr>
      </p:pic>
      <p:pic>
        <p:nvPicPr>
          <p:cNvPr id="25" name="Picture 24">
            <a:extLst>
              <a:ext uri="{FF2B5EF4-FFF2-40B4-BE49-F238E27FC236}">
                <a16:creationId xmlns:a16="http://schemas.microsoft.com/office/drawing/2014/main" id="{4B3CC7F5-08AB-4195-A25A-C770C06135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1668" y="3976814"/>
            <a:ext cx="3132132" cy="2406705"/>
          </a:xfrm>
          <a:prstGeom prst="rect">
            <a:avLst/>
          </a:prstGeom>
        </p:spPr>
      </p:pic>
      <p:pic>
        <p:nvPicPr>
          <p:cNvPr id="26" name="Picture 25">
            <a:extLst>
              <a:ext uri="{FF2B5EF4-FFF2-40B4-BE49-F238E27FC236}">
                <a16:creationId xmlns:a16="http://schemas.microsoft.com/office/drawing/2014/main" id="{A1B237DC-5CA6-45BF-B052-B6F51445CE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5440" y="1248529"/>
            <a:ext cx="3080924" cy="2470714"/>
          </a:xfrm>
          <a:prstGeom prst="rect">
            <a:avLst/>
          </a:prstGeom>
        </p:spPr>
      </p:pic>
      <p:pic>
        <p:nvPicPr>
          <p:cNvPr id="27" name="Picture 26">
            <a:extLst>
              <a:ext uri="{FF2B5EF4-FFF2-40B4-BE49-F238E27FC236}">
                <a16:creationId xmlns:a16="http://schemas.microsoft.com/office/drawing/2014/main" id="{B94180CC-4C99-4084-B3B7-82AA089658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7386" y="1294537"/>
            <a:ext cx="3038252" cy="2470714"/>
          </a:xfrm>
          <a:prstGeom prst="rect">
            <a:avLst/>
          </a:prstGeom>
        </p:spPr>
      </p:pic>
      <p:pic>
        <p:nvPicPr>
          <p:cNvPr id="28" name="Picture 27">
            <a:extLst>
              <a:ext uri="{FF2B5EF4-FFF2-40B4-BE49-F238E27FC236}">
                <a16:creationId xmlns:a16="http://schemas.microsoft.com/office/drawing/2014/main" id="{E42E0947-9DA2-4F4A-8EBE-286683FD73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3993" y="3975302"/>
            <a:ext cx="3038252" cy="2470714"/>
          </a:xfrm>
          <a:prstGeom prst="rect">
            <a:avLst/>
          </a:prstGeom>
        </p:spPr>
      </p:pic>
      <p:sp>
        <p:nvSpPr>
          <p:cNvPr id="29" name="TextBox 28">
            <a:extLst>
              <a:ext uri="{FF2B5EF4-FFF2-40B4-BE49-F238E27FC236}">
                <a16:creationId xmlns:a16="http://schemas.microsoft.com/office/drawing/2014/main" id="{3B27EA74-9801-47E9-879A-73512FEE0993}"/>
              </a:ext>
            </a:extLst>
          </p:cNvPr>
          <p:cNvSpPr txBox="1"/>
          <p:nvPr/>
        </p:nvSpPr>
        <p:spPr>
          <a:xfrm>
            <a:off x="250755" y="76366"/>
            <a:ext cx="9277557" cy="830997"/>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Isosurface</a:t>
            </a:r>
            <a:r>
              <a:rPr lang="en-US" sz="2400" b="1" dirty="0">
                <a:latin typeface="Arial" panose="020B0604020202020204" pitchFamily="34" charset="0"/>
                <a:cs typeface="Arial" panose="020B0604020202020204" pitchFamily="34" charset="0"/>
              </a:rPr>
              <a:t> plots of </a:t>
            </a:r>
            <a:r>
              <a:rPr lang="en-US" sz="2400" b="1" i="1" dirty="0">
                <a:latin typeface="Arial" panose="020B0604020202020204" pitchFamily="34" charset="0"/>
                <a:cs typeface="Arial" panose="020B0604020202020204" pitchFamily="34" charset="0"/>
              </a:rPr>
              <a:t>P</a:t>
            </a:r>
            <a:r>
              <a:rPr lang="en-US" sz="2400" b="1" i="1" baseline="30000" dirty="0">
                <a:latin typeface="Arial" panose="020B0604020202020204" pitchFamily="34" charset="0"/>
                <a:cs typeface="Arial" panose="020B0604020202020204" pitchFamily="34" charset="0"/>
              </a:rPr>
              <a:t>u</a:t>
            </a:r>
            <a:r>
              <a:rPr lang="en-US" sz="2400" b="1" i="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r</a:t>
            </a:r>
            <a:r>
              <a:rPr lang="en-US" sz="2400" b="1" i="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0.04 Å</a:t>
            </a:r>
            <a:r>
              <a:rPr lang="en-US" sz="2400"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for </a:t>
            </a:r>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X</a:t>
            </a:r>
            <a:r>
              <a:rPr lang="en-US" sz="2400" b="1" baseline="-25000" dirty="0">
                <a:latin typeface="Arial" panose="020B0604020202020204" pitchFamily="34" charset="0"/>
                <a:cs typeface="Arial" panose="020B0604020202020204" pitchFamily="34" charset="0"/>
              </a:rPr>
              <a:t>1.5</a:t>
            </a:r>
            <a:r>
              <a:rPr lang="en-US" sz="2400" b="1" baseline="300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(X=</a:t>
            </a:r>
            <a:r>
              <a:rPr lang="en-US" sz="2400" b="1" dirty="0">
                <a:solidFill>
                  <a:srgbClr val="00B050"/>
                </a:solidFill>
                <a:latin typeface="Arial" panose="020B0604020202020204" pitchFamily="34" charset="0"/>
                <a:cs typeface="Arial" panose="020B0604020202020204" pitchFamily="34" charset="0"/>
              </a:rPr>
              <a:t>Cl</a:t>
            </a:r>
            <a:r>
              <a:rPr lang="en-US" sz="2400" b="1" dirty="0">
                <a:latin typeface="Arial" panose="020B0604020202020204" pitchFamily="34" charset="0"/>
                <a:cs typeface="Arial" panose="020B0604020202020204" pitchFamily="34" charset="0"/>
              </a:rPr>
              <a:t>, </a:t>
            </a:r>
            <a:r>
              <a:rPr lang="en-US" sz="2400" b="1" dirty="0">
                <a:solidFill>
                  <a:schemeClr val="accent2">
                    <a:lumMod val="75000"/>
                  </a:schemeClr>
                </a:solidFill>
                <a:latin typeface="Arial" panose="020B0604020202020204" pitchFamily="34" charset="0"/>
                <a:cs typeface="Arial" panose="020B0604020202020204" pitchFamily="34" charset="0"/>
              </a:rPr>
              <a:t>Br</a:t>
            </a:r>
            <a:r>
              <a:rPr lang="en-US" sz="2400" b="1" dirty="0">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visualized along the c-axis from MD simulations at ~800 K</a:t>
            </a:r>
          </a:p>
        </p:txBody>
      </p:sp>
      <p:sp>
        <p:nvSpPr>
          <p:cNvPr id="34" name="TextBox 33">
            <a:extLst>
              <a:ext uri="{FF2B5EF4-FFF2-40B4-BE49-F238E27FC236}">
                <a16:creationId xmlns:a16="http://schemas.microsoft.com/office/drawing/2014/main" id="{AD69292E-E42F-4259-9550-4D3B092F0208}"/>
              </a:ext>
            </a:extLst>
          </p:cNvPr>
          <p:cNvSpPr txBox="1"/>
          <p:nvPr/>
        </p:nvSpPr>
        <p:spPr>
          <a:xfrm>
            <a:off x="250756" y="2039940"/>
            <a:ext cx="907484" cy="461665"/>
          </a:xfrm>
          <a:prstGeom prst="rect">
            <a:avLst/>
          </a:prstGeom>
          <a:noFill/>
        </p:spPr>
        <p:txBody>
          <a:bodyPr wrap="square" rtlCol="0">
            <a:spAutoFit/>
          </a:bodyPr>
          <a:lstStyle/>
          <a:p>
            <a:pPr algn="l"/>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=Li</a:t>
            </a:r>
          </a:p>
        </p:txBody>
      </p:sp>
      <p:sp>
        <p:nvSpPr>
          <p:cNvPr id="35" name="TextBox 34">
            <a:extLst>
              <a:ext uri="{FF2B5EF4-FFF2-40B4-BE49-F238E27FC236}">
                <a16:creationId xmlns:a16="http://schemas.microsoft.com/office/drawing/2014/main" id="{3DB4A22C-6326-492B-BF84-8D12B3FB224F}"/>
              </a:ext>
            </a:extLst>
          </p:cNvPr>
          <p:cNvSpPr txBox="1"/>
          <p:nvPr/>
        </p:nvSpPr>
        <p:spPr>
          <a:xfrm>
            <a:off x="281236" y="4676460"/>
            <a:ext cx="907484" cy="461665"/>
          </a:xfrm>
          <a:prstGeom prst="rect">
            <a:avLst/>
          </a:prstGeom>
          <a:noFill/>
        </p:spPr>
        <p:txBody>
          <a:bodyPr wrap="square" rtlCol="0">
            <a:spAutoFit/>
          </a:bodyPr>
          <a:lstStyle/>
          <a:p>
            <a:pPr algn="l"/>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=X</a:t>
            </a:r>
          </a:p>
        </p:txBody>
      </p:sp>
      <p:sp>
        <p:nvSpPr>
          <p:cNvPr id="18" name="TextBox 17">
            <a:extLst>
              <a:ext uri="{FF2B5EF4-FFF2-40B4-BE49-F238E27FC236}">
                <a16:creationId xmlns:a16="http://schemas.microsoft.com/office/drawing/2014/main" id="{5D64EF9C-6D6F-4001-BC1F-68B8656C3DB4}"/>
              </a:ext>
            </a:extLst>
          </p:cNvPr>
          <p:cNvSpPr txBox="1"/>
          <p:nvPr/>
        </p:nvSpPr>
        <p:spPr>
          <a:xfrm>
            <a:off x="1785362" y="809849"/>
            <a:ext cx="2340522"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a:t>
            </a:r>
            <a:endParaRPr lang="en-US" sz="2400" b="1" dirty="0">
              <a:solidFill>
                <a:srgbClr val="00B05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B4E9FB8-6DED-4955-A60E-EA57FEFA725E}"/>
              </a:ext>
            </a:extLst>
          </p:cNvPr>
          <p:cNvSpPr txBox="1"/>
          <p:nvPr/>
        </p:nvSpPr>
        <p:spPr>
          <a:xfrm>
            <a:off x="5184744" y="907363"/>
            <a:ext cx="2340522"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chemeClr val="accent2">
                    <a:lumMod val="75000"/>
                  </a:schemeClr>
                </a:solidFill>
                <a:latin typeface="Arial" panose="020B0604020202020204" pitchFamily="34" charset="0"/>
                <a:cs typeface="Arial" panose="020B0604020202020204" pitchFamily="34" charset="0"/>
              </a:rPr>
              <a:t>Br</a:t>
            </a:r>
            <a:r>
              <a:rPr lang="en-US" sz="2400" b="1" baseline="-25000" dirty="0">
                <a:solidFill>
                  <a:schemeClr val="accent2">
                    <a:lumMod val="75000"/>
                  </a:schemeClr>
                </a:solidFill>
                <a:latin typeface="Arial" panose="020B0604020202020204" pitchFamily="34" charset="0"/>
                <a:cs typeface="Arial" panose="020B0604020202020204" pitchFamily="34" charset="0"/>
              </a:rPr>
              <a:t>1.5</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2EDD1EF-0ECE-4DB5-82EB-09F9C3F946CD}"/>
              </a:ext>
            </a:extLst>
          </p:cNvPr>
          <p:cNvSpPr txBox="1"/>
          <p:nvPr/>
        </p:nvSpPr>
        <p:spPr>
          <a:xfrm>
            <a:off x="8583736" y="862857"/>
            <a:ext cx="2340522"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7030A0"/>
                </a:solidFill>
                <a:latin typeface="Arial" panose="020B0604020202020204" pitchFamily="34" charset="0"/>
                <a:cs typeface="Arial" panose="020B0604020202020204" pitchFamily="34" charset="0"/>
              </a:rPr>
              <a:t>I</a:t>
            </a:r>
            <a:r>
              <a:rPr lang="en-US" sz="2400" b="1" baseline="-25000" dirty="0">
                <a:solidFill>
                  <a:srgbClr val="7030A0"/>
                </a:solidFill>
                <a:latin typeface="Arial" panose="020B0604020202020204" pitchFamily="34" charset="0"/>
                <a:cs typeface="Arial" panose="020B0604020202020204" pitchFamily="34" charset="0"/>
              </a:rPr>
              <a:t>1.5</a:t>
            </a:r>
            <a:endParaRPr lang="en-US"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15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DC1AC7-CC9D-4B11-BAD6-49FEABF8C500}"/>
              </a:ext>
            </a:extLst>
          </p:cNvPr>
          <p:cNvPicPr>
            <a:picLocks noChangeAspect="1"/>
          </p:cNvPicPr>
          <p:nvPr/>
        </p:nvPicPr>
        <p:blipFill rotWithShape="1">
          <a:blip r:embed="rId4">
            <a:extLst>
              <a:ext uri="{28A0092B-C50C-407E-A947-70E740481C1C}">
                <a14:useLocalDpi xmlns:a14="http://schemas.microsoft.com/office/drawing/2010/main" val="0"/>
              </a:ext>
            </a:extLst>
          </a:blip>
          <a:srcRect l="2319" t="11606" r="27244" b="3885"/>
          <a:stretch/>
        </p:blipFill>
        <p:spPr>
          <a:xfrm>
            <a:off x="5106297" y="1919631"/>
            <a:ext cx="7084807" cy="4636546"/>
          </a:xfrm>
          <a:prstGeom prst="rect">
            <a:avLst/>
          </a:prstGeom>
        </p:spPr>
      </p:pic>
      <p:graphicFrame>
        <p:nvGraphicFramePr>
          <p:cNvPr id="3" name="Object 2">
            <a:extLst>
              <a:ext uri="{FF2B5EF4-FFF2-40B4-BE49-F238E27FC236}">
                <a16:creationId xmlns:a16="http://schemas.microsoft.com/office/drawing/2014/main" id="{4EE9C15D-5571-47BC-9724-CD9CD9074401}"/>
              </a:ext>
            </a:extLst>
          </p:cNvPr>
          <p:cNvGraphicFramePr>
            <a:graphicFrameLocks noChangeAspect="1"/>
          </p:cNvGraphicFramePr>
          <p:nvPr>
            <p:extLst>
              <p:ext uri="{D42A27DB-BD31-4B8C-83A1-F6EECF244321}">
                <p14:modId xmlns:p14="http://schemas.microsoft.com/office/powerpoint/2010/main" val="941205932"/>
              </p:ext>
            </p:extLst>
          </p:nvPr>
        </p:nvGraphicFramePr>
        <p:xfrm>
          <a:off x="131659" y="849275"/>
          <a:ext cx="5073650" cy="5449887"/>
        </p:xfrm>
        <a:graphic>
          <a:graphicData uri="http://schemas.openxmlformats.org/presentationml/2006/ole">
            <mc:AlternateContent xmlns:mc="http://schemas.openxmlformats.org/markup-compatibility/2006">
              <mc:Choice xmlns:v="urn:schemas-microsoft-com:vml" Requires="v">
                <p:oleObj spid="_x0000_s2134" name="Equation" r:id="rId5" imgW="3060360" imgH="3288960" progId="Equation.DSMT4">
                  <p:embed/>
                </p:oleObj>
              </mc:Choice>
              <mc:Fallback>
                <p:oleObj name="Equation" r:id="rId5" imgW="3060360" imgH="3288960" progId="Equation.DSMT4">
                  <p:embed/>
                  <p:pic>
                    <p:nvPicPr>
                      <p:cNvPr id="0" name=""/>
                      <p:cNvPicPr/>
                      <p:nvPr/>
                    </p:nvPicPr>
                    <p:blipFill>
                      <a:blip r:embed="rId6"/>
                      <a:stretch>
                        <a:fillRect/>
                      </a:stretch>
                    </p:blipFill>
                    <p:spPr>
                      <a:xfrm>
                        <a:off x="131659" y="849275"/>
                        <a:ext cx="5073650" cy="5449887"/>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11</a:t>
            </a:fld>
            <a:endParaRPr lang="en-US" sz="1400" b="1" dirty="0"/>
          </a:p>
        </p:txBody>
      </p:sp>
      <p:sp>
        <p:nvSpPr>
          <p:cNvPr id="2" name="TextBox 1">
            <a:extLst>
              <a:ext uri="{FF2B5EF4-FFF2-40B4-BE49-F238E27FC236}">
                <a16:creationId xmlns:a16="http://schemas.microsoft.com/office/drawing/2014/main" id="{E0D92678-29A9-4806-A61B-2E924BC42775}"/>
              </a:ext>
            </a:extLst>
          </p:cNvPr>
          <p:cNvSpPr txBox="1"/>
          <p:nvPr/>
        </p:nvSpPr>
        <p:spPr>
          <a:xfrm>
            <a:off x="0" y="43632"/>
            <a:ext cx="8998750"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Mean squared displacements of Li ions from MD simulations</a:t>
            </a:r>
          </a:p>
        </p:txBody>
      </p:sp>
      <p:sp>
        <p:nvSpPr>
          <p:cNvPr id="10" name="TextBox 9">
            <a:extLst>
              <a:ext uri="{FF2B5EF4-FFF2-40B4-BE49-F238E27FC236}">
                <a16:creationId xmlns:a16="http://schemas.microsoft.com/office/drawing/2014/main" id="{EA398B4A-1CBA-4D0E-BC6B-F69FC2F2309C}"/>
              </a:ext>
            </a:extLst>
          </p:cNvPr>
          <p:cNvSpPr txBox="1"/>
          <p:nvPr/>
        </p:nvSpPr>
        <p:spPr>
          <a:xfrm>
            <a:off x="6096000" y="2373169"/>
            <a:ext cx="4216998" cy="830997"/>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p>
          <a:p>
            <a:pPr algn="l"/>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83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C15AF-951A-46EB-A4E8-9125D9368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623" y="1002499"/>
            <a:ext cx="7319377" cy="5855501"/>
          </a:xfrm>
          <a:prstGeom prst="rect">
            <a:avLst/>
          </a:prstGeom>
        </p:spPr>
      </p:pic>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12</a:t>
            </a:fld>
            <a:endParaRPr lang="en-US" sz="1400" b="1" dirty="0"/>
          </a:p>
        </p:txBody>
      </p:sp>
      <p:sp>
        <p:nvSpPr>
          <p:cNvPr id="8" name="TextBox 7">
            <a:extLst>
              <a:ext uri="{FF2B5EF4-FFF2-40B4-BE49-F238E27FC236}">
                <a16:creationId xmlns:a16="http://schemas.microsoft.com/office/drawing/2014/main" id="{9B4F4B1A-B623-425F-97C1-F5976074FF0C}"/>
              </a:ext>
            </a:extLst>
          </p:cNvPr>
          <p:cNvSpPr txBox="1"/>
          <p:nvPr/>
        </p:nvSpPr>
        <p:spPr>
          <a:xfrm>
            <a:off x="9168104" y="4869006"/>
            <a:ext cx="1403894" cy="1015663"/>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Exp.</a:t>
            </a:r>
          </a:p>
          <a:p>
            <a:pPr algn="l"/>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Kaup</a:t>
            </a:r>
            <a:r>
              <a:rPr lang="en-US" b="1" dirty="0">
                <a:latin typeface="Arial" panose="020B0604020202020204" pitchFamily="34" charset="0"/>
                <a:cs typeface="Arial" panose="020B0604020202020204" pitchFamily="34" charset="0"/>
              </a:rPr>
              <a:t> et al. 2021)</a:t>
            </a:r>
          </a:p>
        </p:txBody>
      </p:sp>
      <p:sp>
        <p:nvSpPr>
          <p:cNvPr id="9" name="TextBox 8">
            <a:extLst>
              <a:ext uri="{FF2B5EF4-FFF2-40B4-BE49-F238E27FC236}">
                <a16:creationId xmlns:a16="http://schemas.microsoft.com/office/drawing/2014/main" id="{6255CAD8-91B4-4C50-B344-4BE21EA02507}"/>
              </a:ext>
            </a:extLst>
          </p:cNvPr>
          <p:cNvSpPr txBox="1"/>
          <p:nvPr/>
        </p:nvSpPr>
        <p:spPr>
          <a:xfrm>
            <a:off x="7150215" y="1946062"/>
            <a:ext cx="3467583"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MD simulations</a:t>
            </a:r>
          </a:p>
        </p:txBody>
      </p:sp>
      <p:sp>
        <p:nvSpPr>
          <p:cNvPr id="10" name="TextBox 9">
            <a:extLst>
              <a:ext uri="{FF2B5EF4-FFF2-40B4-BE49-F238E27FC236}">
                <a16:creationId xmlns:a16="http://schemas.microsoft.com/office/drawing/2014/main" id="{6641BCF0-A95C-4196-860A-B0921433B510}"/>
              </a:ext>
            </a:extLst>
          </p:cNvPr>
          <p:cNvSpPr txBox="1"/>
          <p:nvPr/>
        </p:nvSpPr>
        <p:spPr>
          <a:xfrm>
            <a:off x="142911" y="104383"/>
            <a:ext cx="8788997" cy="1200329"/>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Preliminary results for Li ion conductivity from MD simulations in comparison with experimental conductivity measurements</a:t>
            </a:r>
          </a:p>
        </p:txBody>
      </p:sp>
      <p:graphicFrame>
        <p:nvGraphicFramePr>
          <p:cNvPr id="11" name="Object 10">
            <a:extLst>
              <a:ext uri="{FF2B5EF4-FFF2-40B4-BE49-F238E27FC236}">
                <a16:creationId xmlns:a16="http://schemas.microsoft.com/office/drawing/2014/main" id="{6B4F7D3E-7B5D-45B7-8EEF-F6163437D3EE}"/>
              </a:ext>
            </a:extLst>
          </p:cNvPr>
          <p:cNvGraphicFramePr>
            <a:graphicFrameLocks noChangeAspect="1"/>
          </p:cNvGraphicFramePr>
          <p:nvPr>
            <p:extLst>
              <p:ext uri="{D42A27DB-BD31-4B8C-83A1-F6EECF244321}">
                <p14:modId xmlns:p14="http://schemas.microsoft.com/office/powerpoint/2010/main" val="382626927"/>
              </p:ext>
            </p:extLst>
          </p:nvPr>
        </p:nvGraphicFramePr>
        <p:xfrm>
          <a:off x="291839" y="1687278"/>
          <a:ext cx="3102828" cy="2603053"/>
        </p:xfrm>
        <a:graphic>
          <a:graphicData uri="http://schemas.openxmlformats.org/presentationml/2006/ole">
            <mc:AlternateContent xmlns:mc="http://schemas.openxmlformats.org/markup-compatibility/2006">
              <mc:Choice xmlns:v="urn:schemas-microsoft-com:vml" Requires="v">
                <p:oleObj spid="_x0000_s3154" name="Equation" r:id="rId6" imgW="1422360" imgH="1193760" progId="Equation.DSMT4">
                  <p:embed/>
                </p:oleObj>
              </mc:Choice>
              <mc:Fallback>
                <p:oleObj name="Equation" r:id="rId6" imgW="1422360" imgH="1193760" progId="Equation.DSMT4">
                  <p:embed/>
                  <p:pic>
                    <p:nvPicPr>
                      <p:cNvPr id="3" name="Object 2">
                        <a:extLst>
                          <a:ext uri="{FF2B5EF4-FFF2-40B4-BE49-F238E27FC236}">
                            <a16:creationId xmlns:a16="http://schemas.microsoft.com/office/drawing/2014/main" id="{4EE9C15D-5571-47BC-9724-CD9CD9074401}"/>
                          </a:ext>
                        </a:extLst>
                      </p:cNvPr>
                      <p:cNvPicPr/>
                      <p:nvPr/>
                    </p:nvPicPr>
                    <p:blipFill>
                      <a:blip r:embed="rId7"/>
                      <a:stretch>
                        <a:fillRect/>
                      </a:stretch>
                    </p:blipFill>
                    <p:spPr>
                      <a:xfrm>
                        <a:off x="291839" y="1687278"/>
                        <a:ext cx="3102828" cy="2603053"/>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86A2B0CF-33C0-4605-8999-7E8FED736D33}"/>
              </a:ext>
            </a:extLst>
          </p:cNvPr>
          <p:cNvSpPr/>
          <p:nvPr/>
        </p:nvSpPr>
        <p:spPr>
          <a:xfrm>
            <a:off x="6096001" y="4169927"/>
            <a:ext cx="1403894" cy="154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6F184D5-9AC9-47D6-998D-38A6D1AD4E2B}"/>
              </a:ext>
            </a:extLst>
          </p:cNvPr>
          <p:cNvSpPr txBox="1"/>
          <p:nvPr/>
        </p:nvSpPr>
        <p:spPr>
          <a:xfrm>
            <a:off x="8532311" y="3930249"/>
            <a:ext cx="1733812" cy="369332"/>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Li</a:t>
            </a:r>
            <a:r>
              <a:rPr lang="en-US" b="1" baseline="-25000" dirty="0">
                <a:solidFill>
                  <a:srgbClr val="0000FF"/>
                </a:solidFill>
                <a:latin typeface="Arial" panose="020B0604020202020204" pitchFamily="34" charset="0"/>
                <a:cs typeface="Arial" panose="020B0604020202020204" pitchFamily="34" charset="0"/>
              </a:rPr>
              <a:t>7.5</a:t>
            </a:r>
            <a:r>
              <a:rPr lang="en-US" b="1" dirty="0">
                <a:latin typeface="Arial" panose="020B0604020202020204" pitchFamily="34" charset="0"/>
                <a:cs typeface="Arial" panose="020B0604020202020204" pitchFamily="34" charset="0"/>
              </a:rPr>
              <a:t>B</a:t>
            </a:r>
            <a:r>
              <a:rPr lang="en-US" b="1" baseline="-25000" dirty="0">
                <a:latin typeface="Arial" panose="020B0604020202020204" pitchFamily="34" charset="0"/>
                <a:cs typeface="Arial" panose="020B0604020202020204" pitchFamily="34" charset="0"/>
              </a:rPr>
              <a:t>10</a:t>
            </a:r>
            <a:r>
              <a:rPr lang="en-US" b="1" dirty="0">
                <a:solidFill>
                  <a:srgbClr val="FF9900"/>
                </a:solidFill>
                <a:latin typeface="Arial" panose="020B0604020202020204" pitchFamily="34" charset="0"/>
                <a:cs typeface="Arial" panose="020B0604020202020204" pitchFamily="34" charset="0"/>
              </a:rPr>
              <a:t>S</a:t>
            </a:r>
            <a:r>
              <a:rPr lang="en-US" b="1" baseline="-25000" dirty="0">
                <a:solidFill>
                  <a:srgbClr val="FF9900"/>
                </a:solidFill>
                <a:latin typeface="Arial" panose="020B0604020202020204" pitchFamily="34" charset="0"/>
                <a:cs typeface="Arial" panose="020B0604020202020204" pitchFamily="34" charset="0"/>
              </a:rPr>
              <a:t>18</a:t>
            </a:r>
            <a:r>
              <a:rPr lang="en-US" b="1" dirty="0">
                <a:solidFill>
                  <a:srgbClr val="00B050"/>
                </a:solidFill>
                <a:latin typeface="Arial" panose="020B0604020202020204" pitchFamily="34" charset="0"/>
                <a:cs typeface="Arial" panose="020B0604020202020204" pitchFamily="34" charset="0"/>
              </a:rPr>
              <a:t>Cl</a:t>
            </a:r>
            <a:r>
              <a:rPr lang="en-US" b="1" baseline="-25000" dirty="0">
                <a:solidFill>
                  <a:srgbClr val="00B050"/>
                </a:solidFill>
                <a:latin typeface="Arial" panose="020B0604020202020204" pitchFamily="34" charset="0"/>
                <a:cs typeface="Arial" panose="020B0604020202020204" pitchFamily="34" charset="0"/>
              </a:rPr>
              <a:t>1.5</a:t>
            </a:r>
            <a:endParaRPr lang="en-US" b="1" dirty="0">
              <a:solidFill>
                <a:srgbClr val="00B05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62C0EEA-260D-4608-A6C4-53ECC5B6418E}"/>
              </a:ext>
            </a:extLst>
          </p:cNvPr>
          <p:cNvSpPr txBox="1"/>
          <p:nvPr/>
        </p:nvSpPr>
        <p:spPr>
          <a:xfrm>
            <a:off x="145073" y="1304712"/>
            <a:ext cx="4129453"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From MD simulations --</a:t>
            </a:r>
          </a:p>
        </p:txBody>
      </p:sp>
      <p:sp>
        <p:nvSpPr>
          <p:cNvPr id="16" name="TextBox 15">
            <a:extLst>
              <a:ext uri="{FF2B5EF4-FFF2-40B4-BE49-F238E27FC236}">
                <a16:creationId xmlns:a16="http://schemas.microsoft.com/office/drawing/2014/main" id="{C9C50668-6A4B-4F51-BA0A-806CBF15C1F2}"/>
              </a:ext>
            </a:extLst>
          </p:cNvPr>
          <p:cNvSpPr txBox="1"/>
          <p:nvPr/>
        </p:nvSpPr>
        <p:spPr>
          <a:xfrm>
            <a:off x="6797948" y="3424392"/>
            <a:ext cx="2307536" cy="369332"/>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Li</a:t>
            </a:r>
            <a:r>
              <a:rPr lang="en-US" b="1" baseline="-25000" dirty="0">
                <a:solidFill>
                  <a:srgbClr val="0000FF"/>
                </a:solidFill>
                <a:latin typeface="Arial" panose="020B0604020202020204" pitchFamily="34" charset="0"/>
                <a:cs typeface="Arial" panose="020B0604020202020204" pitchFamily="34" charset="0"/>
              </a:rPr>
              <a:t>7.5</a:t>
            </a:r>
            <a:r>
              <a:rPr lang="en-US" b="1" dirty="0">
                <a:latin typeface="Arial" panose="020B0604020202020204" pitchFamily="34" charset="0"/>
                <a:cs typeface="Arial" panose="020B0604020202020204" pitchFamily="34" charset="0"/>
              </a:rPr>
              <a:t>B</a:t>
            </a:r>
            <a:r>
              <a:rPr lang="en-US" b="1" baseline="-25000" dirty="0">
                <a:latin typeface="Arial" panose="020B0604020202020204" pitchFamily="34" charset="0"/>
                <a:cs typeface="Arial" panose="020B0604020202020204" pitchFamily="34" charset="0"/>
              </a:rPr>
              <a:t>10</a:t>
            </a:r>
            <a:r>
              <a:rPr lang="en-US" b="1" dirty="0">
                <a:solidFill>
                  <a:srgbClr val="FF9900"/>
                </a:solidFill>
                <a:latin typeface="Arial" panose="020B0604020202020204" pitchFamily="34" charset="0"/>
                <a:cs typeface="Arial" panose="020B0604020202020204" pitchFamily="34" charset="0"/>
              </a:rPr>
              <a:t>S</a:t>
            </a:r>
            <a:r>
              <a:rPr lang="en-US" b="1" baseline="-25000" dirty="0">
                <a:solidFill>
                  <a:srgbClr val="FF9900"/>
                </a:solidFill>
                <a:latin typeface="Arial" panose="020B0604020202020204" pitchFamily="34" charset="0"/>
                <a:cs typeface="Arial" panose="020B0604020202020204" pitchFamily="34" charset="0"/>
              </a:rPr>
              <a:t>18</a:t>
            </a:r>
            <a:r>
              <a:rPr lang="en-US" b="1" dirty="0">
                <a:solidFill>
                  <a:schemeClr val="accent2">
                    <a:lumMod val="75000"/>
                  </a:schemeClr>
                </a:solidFill>
                <a:latin typeface="Arial" panose="020B0604020202020204" pitchFamily="34" charset="0"/>
                <a:cs typeface="Arial" panose="020B0604020202020204" pitchFamily="34" charset="0"/>
              </a:rPr>
              <a:t>Br</a:t>
            </a:r>
            <a:r>
              <a:rPr lang="en-US" b="1" baseline="-25000" dirty="0">
                <a:solidFill>
                  <a:schemeClr val="accent2">
                    <a:lumMod val="75000"/>
                  </a:schemeClr>
                </a:solidFill>
                <a:latin typeface="Arial" panose="020B0604020202020204" pitchFamily="34" charset="0"/>
                <a:cs typeface="Arial" panose="020B0604020202020204" pitchFamily="34" charset="0"/>
              </a:rPr>
              <a:t>1.5</a:t>
            </a:r>
            <a:endParaRPr lang="en-US" b="1" dirty="0">
              <a:solidFill>
                <a:schemeClr val="accent2">
                  <a:lumMod val="7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643314A-4699-4169-BBFA-B346E8318E5F}"/>
              </a:ext>
            </a:extLst>
          </p:cNvPr>
          <p:cNvSpPr txBox="1"/>
          <p:nvPr/>
        </p:nvSpPr>
        <p:spPr>
          <a:xfrm>
            <a:off x="8576358" y="2720044"/>
            <a:ext cx="1615754" cy="369332"/>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Li</a:t>
            </a:r>
            <a:r>
              <a:rPr lang="en-US" b="1" baseline="-25000" dirty="0">
                <a:solidFill>
                  <a:srgbClr val="0000FF"/>
                </a:solidFill>
                <a:latin typeface="Arial" panose="020B0604020202020204" pitchFamily="34" charset="0"/>
                <a:cs typeface="Arial" panose="020B0604020202020204" pitchFamily="34" charset="0"/>
              </a:rPr>
              <a:t>7.5</a:t>
            </a:r>
            <a:r>
              <a:rPr lang="en-US" b="1" dirty="0">
                <a:latin typeface="Arial" panose="020B0604020202020204" pitchFamily="34" charset="0"/>
                <a:cs typeface="Arial" panose="020B0604020202020204" pitchFamily="34" charset="0"/>
              </a:rPr>
              <a:t>B</a:t>
            </a:r>
            <a:r>
              <a:rPr lang="en-US" b="1" baseline="-25000" dirty="0">
                <a:latin typeface="Arial" panose="020B0604020202020204" pitchFamily="34" charset="0"/>
                <a:cs typeface="Arial" panose="020B0604020202020204" pitchFamily="34" charset="0"/>
              </a:rPr>
              <a:t>10</a:t>
            </a:r>
            <a:r>
              <a:rPr lang="en-US" b="1" dirty="0">
                <a:solidFill>
                  <a:srgbClr val="FF9900"/>
                </a:solidFill>
                <a:latin typeface="Arial" panose="020B0604020202020204" pitchFamily="34" charset="0"/>
                <a:cs typeface="Arial" panose="020B0604020202020204" pitchFamily="34" charset="0"/>
              </a:rPr>
              <a:t>S</a:t>
            </a:r>
            <a:r>
              <a:rPr lang="en-US" b="1" baseline="-25000" dirty="0">
                <a:solidFill>
                  <a:srgbClr val="FF9900"/>
                </a:solidFill>
                <a:latin typeface="Arial" panose="020B0604020202020204" pitchFamily="34" charset="0"/>
                <a:cs typeface="Arial" panose="020B0604020202020204" pitchFamily="34" charset="0"/>
              </a:rPr>
              <a:t>18</a:t>
            </a:r>
            <a:r>
              <a:rPr lang="en-US" b="1" dirty="0">
                <a:solidFill>
                  <a:srgbClr val="7030A0"/>
                </a:solidFill>
                <a:latin typeface="Arial" panose="020B0604020202020204" pitchFamily="34" charset="0"/>
                <a:cs typeface="Arial" panose="020B0604020202020204" pitchFamily="34" charset="0"/>
              </a:rPr>
              <a:t>I</a:t>
            </a:r>
            <a:r>
              <a:rPr lang="en-US" b="1" baseline="-25000" dirty="0">
                <a:solidFill>
                  <a:srgbClr val="7030A0"/>
                </a:solidFill>
                <a:latin typeface="Arial" panose="020B0604020202020204" pitchFamily="34" charset="0"/>
                <a:cs typeface="Arial" panose="020B0604020202020204" pitchFamily="34" charset="0"/>
              </a:rPr>
              <a:t>1.5</a:t>
            </a:r>
          </a:p>
        </p:txBody>
      </p:sp>
      <p:sp>
        <p:nvSpPr>
          <p:cNvPr id="2" name="Arrow: Right 1">
            <a:extLst>
              <a:ext uri="{FF2B5EF4-FFF2-40B4-BE49-F238E27FC236}">
                <a16:creationId xmlns:a16="http://schemas.microsoft.com/office/drawing/2014/main" id="{D17F40F5-E071-4002-8E87-36985EF5EEBB}"/>
              </a:ext>
            </a:extLst>
          </p:cNvPr>
          <p:cNvSpPr/>
          <p:nvPr/>
        </p:nvSpPr>
        <p:spPr>
          <a:xfrm>
            <a:off x="8350624" y="3429000"/>
            <a:ext cx="1062317" cy="186170"/>
          </a:xfrm>
          <a:prstGeom prst="rightArrow">
            <a:avLst/>
          </a:prstGeom>
          <a:solidFill>
            <a:schemeClr val="accent2">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7">
            <a:extLst>
              <a:ext uri="{FF2B5EF4-FFF2-40B4-BE49-F238E27FC236}">
                <a16:creationId xmlns:a16="http://schemas.microsoft.com/office/drawing/2014/main" id="{3C4AC934-C679-4660-A60C-D1BAA83CEBCE}"/>
              </a:ext>
            </a:extLst>
          </p:cNvPr>
          <p:cNvGraphicFramePr>
            <a:graphicFrameLocks noGrp="1"/>
          </p:cNvGraphicFramePr>
          <p:nvPr>
            <p:extLst>
              <p:ext uri="{D42A27DB-BD31-4B8C-83A1-F6EECF244321}">
                <p14:modId xmlns:p14="http://schemas.microsoft.com/office/powerpoint/2010/main" val="3650381966"/>
              </p:ext>
            </p:extLst>
          </p:nvPr>
        </p:nvGraphicFramePr>
        <p:xfrm>
          <a:off x="482602" y="4859279"/>
          <a:ext cx="4114800" cy="15849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025259121"/>
                    </a:ext>
                  </a:extLst>
                </a:gridCol>
                <a:gridCol w="1371600">
                  <a:extLst>
                    <a:ext uri="{9D8B030D-6E8A-4147-A177-3AD203B41FA5}">
                      <a16:colId xmlns:a16="http://schemas.microsoft.com/office/drawing/2014/main" val="3158475399"/>
                    </a:ext>
                  </a:extLst>
                </a:gridCol>
                <a:gridCol w="1371600">
                  <a:extLst>
                    <a:ext uri="{9D8B030D-6E8A-4147-A177-3AD203B41FA5}">
                      <a16:colId xmlns:a16="http://schemas.microsoft.com/office/drawing/2014/main" val="520323117"/>
                    </a:ext>
                  </a:extLst>
                </a:gridCol>
              </a:tblGrid>
              <a:tr h="370840">
                <a:tc>
                  <a:txBody>
                    <a:bodyPr/>
                    <a:lstStyle/>
                    <a:p>
                      <a:pPr algn="ctr"/>
                      <a:r>
                        <a:rPr lang="en-US" sz="2000" dirty="0">
                          <a:solidFill>
                            <a:schemeClr val="tx1"/>
                          </a:solidFill>
                        </a:rPr>
                        <a:t>halide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Cal (eV)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Exp (eV)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0666131"/>
                  </a:ext>
                </a:extLst>
              </a:tr>
              <a:tr h="370840">
                <a:tc>
                  <a:txBody>
                    <a:bodyPr/>
                    <a:lstStyle/>
                    <a:p>
                      <a:pPr algn="ctr"/>
                      <a:r>
                        <a:rPr lang="en-US" sz="2000" b="1" dirty="0">
                          <a:solidFill>
                            <a:schemeClr val="tx1"/>
                          </a:solidFill>
                        </a:rPr>
                        <a:t>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169152"/>
                  </a:ext>
                </a:extLst>
              </a:tr>
              <a:tr h="370840">
                <a:tc>
                  <a:txBody>
                    <a:bodyPr/>
                    <a:lstStyle/>
                    <a:p>
                      <a:pPr algn="ctr"/>
                      <a:r>
                        <a:rPr lang="en-US" sz="2000" b="1" dirty="0">
                          <a:solidFill>
                            <a:schemeClr val="tx1"/>
                          </a:solidFill>
                        </a:rPr>
                        <a:t>Br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498234"/>
                  </a:ext>
                </a:extLst>
              </a:tr>
              <a:tr h="370840">
                <a:tc>
                  <a:txBody>
                    <a:bodyPr/>
                    <a:lstStyle/>
                    <a:p>
                      <a:pPr algn="ctr"/>
                      <a:r>
                        <a:rPr lang="en-US" sz="2000"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rPr>
                        <a:t>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086855"/>
                  </a:ext>
                </a:extLst>
              </a:tr>
            </a:tbl>
          </a:graphicData>
        </a:graphic>
      </p:graphicFrame>
      <p:sp>
        <p:nvSpPr>
          <p:cNvPr id="19" name="TextBox 18">
            <a:extLst>
              <a:ext uri="{FF2B5EF4-FFF2-40B4-BE49-F238E27FC236}">
                <a16:creationId xmlns:a16="http://schemas.microsoft.com/office/drawing/2014/main" id="{FC0327AB-0E44-4484-BF9C-39EAD695176F}"/>
              </a:ext>
            </a:extLst>
          </p:cNvPr>
          <p:cNvSpPr txBox="1"/>
          <p:nvPr/>
        </p:nvSpPr>
        <p:spPr>
          <a:xfrm>
            <a:off x="838200" y="4334440"/>
            <a:ext cx="3916270"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Activation energies </a:t>
            </a:r>
            <a:r>
              <a:rPr lang="en-US" sz="2400" b="1" dirty="0" err="1">
                <a:latin typeface="Arial" panose="020B0604020202020204" pitchFamily="34" charset="0"/>
                <a:cs typeface="Arial" panose="020B0604020202020204" pitchFamily="34" charset="0"/>
              </a:rPr>
              <a:t>E</a:t>
            </a:r>
            <a:r>
              <a:rPr lang="en-US" sz="2400" b="1" baseline="-25000" dirty="0" err="1">
                <a:latin typeface="Arial" panose="020B0604020202020204" pitchFamily="34" charset="0"/>
                <a:cs typeface="Arial" panose="020B0604020202020204" pitchFamily="34" charset="0"/>
              </a:rPr>
              <a:t>a</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1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13</a:t>
            </a:fld>
            <a:endParaRPr lang="en-US" sz="1400" b="1" dirty="0"/>
          </a:p>
        </p:txBody>
      </p:sp>
      <p:pic>
        <p:nvPicPr>
          <p:cNvPr id="3" name="Picture 2">
            <a:extLst>
              <a:ext uri="{FF2B5EF4-FFF2-40B4-BE49-F238E27FC236}">
                <a16:creationId xmlns:a16="http://schemas.microsoft.com/office/drawing/2014/main" id="{DC8678CC-A5CB-48C4-A1C3-FDF5E27DE1A6}"/>
              </a:ext>
            </a:extLst>
          </p:cNvPr>
          <p:cNvPicPr>
            <a:picLocks noChangeAspect="1"/>
          </p:cNvPicPr>
          <p:nvPr/>
        </p:nvPicPr>
        <p:blipFill rotWithShape="1">
          <a:blip r:embed="rId4">
            <a:extLst>
              <a:ext uri="{28A0092B-C50C-407E-A947-70E740481C1C}">
                <a14:useLocalDpi xmlns:a14="http://schemas.microsoft.com/office/drawing/2010/main" val="0"/>
              </a:ext>
            </a:extLst>
          </a:blip>
          <a:srcRect l="1652" t="16871" r="4000" b="11292"/>
          <a:stretch/>
        </p:blipFill>
        <p:spPr>
          <a:xfrm>
            <a:off x="5506488" y="1852948"/>
            <a:ext cx="6685512" cy="4581333"/>
          </a:xfrm>
          <a:prstGeom prst="rect">
            <a:avLst/>
          </a:prstGeom>
        </p:spPr>
      </p:pic>
      <p:sp>
        <p:nvSpPr>
          <p:cNvPr id="2" name="TextBox 1">
            <a:extLst>
              <a:ext uri="{FF2B5EF4-FFF2-40B4-BE49-F238E27FC236}">
                <a16:creationId xmlns:a16="http://schemas.microsoft.com/office/drawing/2014/main" id="{E222A8FD-222F-44D4-8E09-A6C5C25215A5}"/>
              </a:ext>
            </a:extLst>
          </p:cNvPr>
          <p:cNvSpPr txBox="1"/>
          <p:nvPr/>
        </p:nvSpPr>
        <p:spPr>
          <a:xfrm>
            <a:off x="-1" y="173297"/>
            <a:ext cx="5401195" cy="5509200"/>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Assessment of Li ion correlations</a:t>
            </a:r>
          </a:p>
          <a:p>
            <a:pPr algn="l"/>
            <a:r>
              <a:rPr lang="en-US" sz="2400" b="1" dirty="0">
                <a:latin typeface="Arial" panose="020B0604020202020204" pitchFamily="34" charset="0"/>
                <a:cs typeface="Arial" panose="020B0604020202020204" pitchFamily="34" charset="0"/>
              </a:rPr>
              <a:t>from MD simulation trajectories at 800 K</a:t>
            </a:r>
          </a:p>
          <a:p>
            <a:pPr algn="l"/>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100 time intervals of 0.5 </a:t>
            </a:r>
            <a:r>
              <a:rPr lang="en-US" sz="2000" b="1" dirty="0" err="1">
                <a:latin typeface="Arial" panose="020B0604020202020204" pitchFamily="34" charset="0"/>
                <a:cs typeface="Arial" panose="020B0604020202020204" pitchFamily="34" charset="0"/>
              </a:rPr>
              <a:t>ps</a:t>
            </a:r>
            <a:r>
              <a:rPr lang="en-US" sz="2000" b="1" dirty="0">
                <a:latin typeface="Arial" panose="020B0604020202020204" pitchFamily="34" charset="0"/>
                <a:cs typeface="Arial" panose="020B0604020202020204" pitchFamily="34" charset="0"/>
              </a:rPr>
              <a:t> each were analyzed in terms of the number of hopping events that occurred.   Each hopping event was assessed on the basis of the equilibrium sites of the optimized lattice. A hopping event was tabulated at each arrival time of an ion at a new site.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Here we see that the percentage of time intervals experiencing 0 or 1 hops is less than the intervals experiencing 2 or more hops.    This suggests concerted motion within a 0.5 </a:t>
            </a:r>
            <a:r>
              <a:rPr lang="en-US" sz="2000" b="1" dirty="0" err="1">
                <a:latin typeface="Arial" panose="020B0604020202020204" pitchFamily="34" charset="0"/>
                <a:cs typeface="Arial" panose="020B0604020202020204" pitchFamily="34" charset="0"/>
              </a:rPr>
              <a:t>ps</a:t>
            </a:r>
            <a:r>
              <a:rPr lang="en-US" sz="2000" b="1" dirty="0">
                <a:latin typeface="Arial" panose="020B0604020202020204" pitchFamily="34" charset="0"/>
                <a:cs typeface="Arial" panose="020B0604020202020204" pitchFamily="34" charset="0"/>
              </a:rPr>
              <a:t> time frame.</a:t>
            </a:r>
          </a:p>
        </p:txBody>
      </p:sp>
      <p:sp>
        <p:nvSpPr>
          <p:cNvPr id="8" name="TextBox 7">
            <a:extLst>
              <a:ext uri="{FF2B5EF4-FFF2-40B4-BE49-F238E27FC236}">
                <a16:creationId xmlns:a16="http://schemas.microsoft.com/office/drawing/2014/main" id="{D7055349-595B-4A33-837A-6FF1B75246D9}"/>
              </a:ext>
            </a:extLst>
          </p:cNvPr>
          <p:cNvSpPr txBox="1"/>
          <p:nvPr/>
        </p:nvSpPr>
        <p:spPr>
          <a:xfrm>
            <a:off x="5985165" y="1150255"/>
            <a:ext cx="6101542"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Histogram of numbers of Li ion hops within 0.5 </a:t>
            </a:r>
            <a:r>
              <a:rPr lang="en-US" sz="2400" b="1" dirty="0" err="1">
                <a:latin typeface="Arial" panose="020B0604020202020204" pitchFamily="34" charset="0"/>
                <a:cs typeface="Arial" panose="020B0604020202020204" pitchFamily="34" charset="0"/>
              </a:rPr>
              <a:t>ps</a:t>
            </a:r>
            <a:r>
              <a:rPr lang="en-US" sz="2400" b="1" dirty="0">
                <a:latin typeface="Arial" panose="020B0604020202020204" pitchFamily="34" charset="0"/>
                <a:cs typeface="Arial" panose="020B0604020202020204" pitchFamily="34" charset="0"/>
              </a:rPr>
              <a:t> time intervals</a:t>
            </a:r>
          </a:p>
        </p:txBody>
      </p:sp>
    </p:spTree>
    <p:extLst>
      <p:ext uri="{BB962C8B-B14F-4D97-AF65-F5344CB8AC3E}">
        <p14:creationId xmlns:p14="http://schemas.microsoft.com/office/powerpoint/2010/main" val="103168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14</a:t>
            </a:fld>
            <a:endParaRPr lang="en-US" sz="1400" b="1" dirty="0"/>
          </a:p>
        </p:txBody>
      </p:sp>
      <p:pic>
        <p:nvPicPr>
          <p:cNvPr id="10" name="Picture 9">
            <a:extLst>
              <a:ext uri="{FF2B5EF4-FFF2-40B4-BE49-F238E27FC236}">
                <a16:creationId xmlns:a16="http://schemas.microsoft.com/office/drawing/2014/main" id="{7EFA6175-58A6-4DC7-9EEA-37CC45071611}"/>
              </a:ext>
            </a:extLst>
          </p:cNvPr>
          <p:cNvPicPr>
            <a:picLocks noChangeAspect="1"/>
          </p:cNvPicPr>
          <p:nvPr/>
        </p:nvPicPr>
        <p:blipFill rotWithShape="1">
          <a:blip r:embed="rId4">
            <a:extLst>
              <a:ext uri="{28A0092B-C50C-407E-A947-70E740481C1C}">
                <a14:useLocalDpi xmlns:a14="http://schemas.microsoft.com/office/drawing/2010/main" val="0"/>
              </a:ext>
            </a:extLst>
          </a:blip>
          <a:srcRect l="22347" t="7002" r="25919" b="1814"/>
          <a:stretch/>
        </p:blipFill>
        <p:spPr>
          <a:xfrm>
            <a:off x="6388328" y="1385814"/>
            <a:ext cx="5561075" cy="4086371"/>
          </a:xfrm>
          <a:prstGeom prst="rect">
            <a:avLst/>
          </a:prstGeom>
        </p:spPr>
      </p:pic>
      <p:sp>
        <p:nvSpPr>
          <p:cNvPr id="11" name="TextBox 10">
            <a:extLst>
              <a:ext uri="{FF2B5EF4-FFF2-40B4-BE49-F238E27FC236}">
                <a16:creationId xmlns:a16="http://schemas.microsoft.com/office/drawing/2014/main" id="{F06A9ED3-C377-4470-825D-A1D6575B2201}"/>
              </a:ext>
            </a:extLst>
          </p:cNvPr>
          <p:cNvSpPr txBox="1"/>
          <p:nvPr/>
        </p:nvSpPr>
        <p:spPr>
          <a:xfrm>
            <a:off x="9060533" y="5207545"/>
            <a:ext cx="921667" cy="369332"/>
          </a:xfrm>
          <a:prstGeom prst="rect">
            <a:avLst/>
          </a:prstGeom>
          <a:noFill/>
        </p:spPr>
        <p:txBody>
          <a:bodyPr wrap="square" rtlCol="0">
            <a:spAutoFit/>
          </a:bodyPr>
          <a:lstStyle/>
          <a:p>
            <a:pPr algn="l"/>
            <a:r>
              <a:rPr lang="en-US" b="1" dirty="0">
                <a:latin typeface="Arial" panose="020B0604020202020204" pitchFamily="34" charset="0"/>
                <a:cs typeface="Arial" panose="020B0604020202020204" pitchFamily="34" charset="0"/>
              </a:rPr>
              <a:t>Li #5</a:t>
            </a:r>
          </a:p>
        </p:txBody>
      </p:sp>
      <p:sp>
        <p:nvSpPr>
          <p:cNvPr id="12" name="TextBox 11">
            <a:extLst>
              <a:ext uri="{FF2B5EF4-FFF2-40B4-BE49-F238E27FC236}">
                <a16:creationId xmlns:a16="http://schemas.microsoft.com/office/drawing/2014/main" id="{76B751B4-BFF5-4023-9BFD-EB6C6713DBE8}"/>
              </a:ext>
            </a:extLst>
          </p:cNvPr>
          <p:cNvSpPr txBox="1"/>
          <p:nvPr/>
        </p:nvSpPr>
        <p:spPr>
          <a:xfrm>
            <a:off x="8117138" y="5207545"/>
            <a:ext cx="708212" cy="369332"/>
          </a:xfrm>
          <a:prstGeom prst="rect">
            <a:avLst/>
          </a:prstGeom>
          <a:noFill/>
        </p:spPr>
        <p:txBody>
          <a:bodyPr wrap="square" rtlCol="0">
            <a:spAutoFit/>
          </a:bodyPr>
          <a:lstStyle/>
          <a:p>
            <a:pPr algn="l"/>
            <a:r>
              <a:rPr lang="en-US" b="1" dirty="0">
                <a:latin typeface="Arial" panose="020B0604020202020204" pitchFamily="34" charset="0"/>
                <a:cs typeface="Arial" panose="020B0604020202020204" pitchFamily="34" charset="0"/>
              </a:rPr>
              <a:t>Li #4</a:t>
            </a:r>
          </a:p>
        </p:txBody>
      </p:sp>
      <p:sp>
        <p:nvSpPr>
          <p:cNvPr id="13" name="Arrow: Up 12">
            <a:extLst>
              <a:ext uri="{FF2B5EF4-FFF2-40B4-BE49-F238E27FC236}">
                <a16:creationId xmlns:a16="http://schemas.microsoft.com/office/drawing/2014/main" id="{3E9C07A7-C420-4C46-9D95-8D7C9B565980}"/>
              </a:ext>
            </a:extLst>
          </p:cNvPr>
          <p:cNvSpPr/>
          <p:nvPr/>
        </p:nvSpPr>
        <p:spPr>
          <a:xfrm>
            <a:off x="8401566" y="4948458"/>
            <a:ext cx="139356" cy="369332"/>
          </a:xfrm>
          <a:prstGeom prst="upArrow">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D9B6FCC3-C480-410D-8F8A-8654EAC3E07F}"/>
              </a:ext>
            </a:extLst>
          </p:cNvPr>
          <p:cNvSpPr/>
          <p:nvPr/>
        </p:nvSpPr>
        <p:spPr>
          <a:xfrm>
            <a:off x="9213903" y="4798746"/>
            <a:ext cx="116944" cy="519043"/>
          </a:xfrm>
          <a:prstGeom prst="upArrow">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4B2E51-2E63-4A8C-9EA2-3FBDA83875AA}"/>
              </a:ext>
            </a:extLst>
          </p:cNvPr>
          <p:cNvSpPr txBox="1"/>
          <p:nvPr/>
        </p:nvSpPr>
        <p:spPr>
          <a:xfrm>
            <a:off x="7597588" y="5623237"/>
            <a:ext cx="411480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Visualization of active Li sites for 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Cl</a:t>
            </a:r>
            <a:r>
              <a:rPr lang="en-US" sz="2400" b="1" baseline="-25000" dirty="0">
                <a:latin typeface="Arial" panose="020B0604020202020204" pitchFamily="34" charset="0"/>
                <a:cs typeface="Arial" panose="020B0604020202020204" pitchFamily="34" charset="0"/>
              </a:rPr>
              <a:t>1.5</a:t>
            </a:r>
            <a:endParaRPr lang="en-US" sz="24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317942D-B6E9-4B76-9713-7A4D04FF217A}"/>
              </a:ext>
            </a:extLst>
          </p:cNvPr>
          <p:cNvPicPr>
            <a:picLocks noChangeAspect="1"/>
          </p:cNvPicPr>
          <p:nvPr/>
        </p:nvPicPr>
        <p:blipFill rotWithShape="1">
          <a:blip r:embed="rId5">
            <a:extLst>
              <a:ext uri="{28A0092B-C50C-407E-A947-70E740481C1C}">
                <a14:useLocalDpi xmlns:a14="http://schemas.microsoft.com/office/drawing/2010/main" val="0"/>
              </a:ext>
            </a:extLst>
          </a:blip>
          <a:srcRect l="1827" t="17004" r="3042" b="7315"/>
          <a:stretch/>
        </p:blipFill>
        <p:spPr>
          <a:xfrm>
            <a:off x="203880" y="1385814"/>
            <a:ext cx="6238097" cy="4466408"/>
          </a:xfrm>
          <a:prstGeom prst="rect">
            <a:avLst/>
          </a:prstGeom>
        </p:spPr>
      </p:pic>
      <p:sp>
        <p:nvSpPr>
          <p:cNvPr id="2" name="TextBox 1">
            <a:extLst>
              <a:ext uri="{FF2B5EF4-FFF2-40B4-BE49-F238E27FC236}">
                <a16:creationId xmlns:a16="http://schemas.microsoft.com/office/drawing/2014/main" id="{1667DEF3-9B17-43DE-A948-65E01259300E}"/>
              </a:ext>
            </a:extLst>
          </p:cNvPr>
          <p:cNvSpPr txBox="1"/>
          <p:nvPr/>
        </p:nvSpPr>
        <p:spPr>
          <a:xfrm>
            <a:off x="0" y="80793"/>
            <a:ext cx="8621470"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Further assessment of Li ion correlations from MD simulation trajectories at 800 K  -- finding the most active sites --</a:t>
            </a:r>
          </a:p>
          <a:p>
            <a:pPr algn="l"/>
            <a:endParaRPr lang="en-US" sz="2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5796B23-0817-4BFB-86D1-FBD4AE452077}"/>
              </a:ext>
            </a:extLst>
          </p:cNvPr>
          <p:cNvSpPr txBox="1"/>
          <p:nvPr/>
        </p:nvSpPr>
        <p:spPr>
          <a:xfrm>
            <a:off x="2524448" y="1650453"/>
            <a:ext cx="708212" cy="369332"/>
          </a:xfrm>
          <a:prstGeom prst="rect">
            <a:avLst/>
          </a:prstGeom>
          <a:noFill/>
        </p:spPr>
        <p:txBody>
          <a:bodyPr wrap="square" rtlCol="0">
            <a:spAutoFit/>
          </a:bodyPr>
          <a:lstStyle/>
          <a:p>
            <a:pPr algn="l"/>
            <a:r>
              <a:rPr lang="en-US" b="1" dirty="0">
                <a:latin typeface="Arial" panose="020B0604020202020204" pitchFamily="34" charset="0"/>
                <a:cs typeface="Arial" panose="020B0604020202020204" pitchFamily="34" charset="0"/>
              </a:rPr>
              <a:t>Li #4</a:t>
            </a:r>
          </a:p>
        </p:txBody>
      </p:sp>
      <p:sp>
        <p:nvSpPr>
          <p:cNvPr id="17" name="TextBox 16">
            <a:extLst>
              <a:ext uri="{FF2B5EF4-FFF2-40B4-BE49-F238E27FC236}">
                <a16:creationId xmlns:a16="http://schemas.microsoft.com/office/drawing/2014/main" id="{258CE7EF-0DA9-4554-B874-CFFBCDF6F4D0}"/>
              </a:ext>
            </a:extLst>
          </p:cNvPr>
          <p:cNvSpPr txBox="1"/>
          <p:nvPr/>
        </p:nvSpPr>
        <p:spPr>
          <a:xfrm>
            <a:off x="3327513" y="1552710"/>
            <a:ext cx="921667" cy="369332"/>
          </a:xfrm>
          <a:prstGeom prst="rect">
            <a:avLst/>
          </a:prstGeom>
          <a:noFill/>
        </p:spPr>
        <p:txBody>
          <a:bodyPr wrap="square" rtlCol="0">
            <a:spAutoFit/>
          </a:bodyPr>
          <a:lstStyle/>
          <a:p>
            <a:pPr algn="l"/>
            <a:r>
              <a:rPr lang="en-US" b="1" dirty="0">
                <a:latin typeface="Arial" panose="020B0604020202020204" pitchFamily="34" charset="0"/>
                <a:cs typeface="Arial" panose="020B0604020202020204" pitchFamily="34" charset="0"/>
              </a:rPr>
              <a:t>Li #5</a:t>
            </a:r>
          </a:p>
        </p:txBody>
      </p:sp>
    </p:spTree>
    <p:extLst>
      <p:ext uri="{BB962C8B-B14F-4D97-AF65-F5344CB8AC3E}">
        <p14:creationId xmlns:p14="http://schemas.microsoft.com/office/powerpoint/2010/main" val="159996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15</a:t>
            </a:fld>
            <a:endParaRPr lang="en-US" sz="1400" b="1" dirty="0"/>
          </a:p>
        </p:txBody>
      </p:sp>
      <p:sp>
        <p:nvSpPr>
          <p:cNvPr id="2" name="TextBox 1">
            <a:extLst>
              <a:ext uri="{FF2B5EF4-FFF2-40B4-BE49-F238E27FC236}">
                <a16:creationId xmlns:a16="http://schemas.microsoft.com/office/drawing/2014/main" id="{2AA5421C-FBC9-486F-B266-4DDB6DC831EF}"/>
              </a:ext>
            </a:extLst>
          </p:cNvPr>
          <p:cNvSpPr txBox="1"/>
          <p:nvPr/>
        </p:nvSpPr>
        <p:spPr>
          <a:xfrm>
            <a:off x="451820" y="570155"/>
            <a:ext cx="11317045" cy="4154984"/>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Conclusions</a:t>
            </a:r>
          </a:p>
          <a:p>
            <a:pPr algn="l"/>
            <a:r>
              <a:rPr lang="en-US" sz="2400" b="1"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Computationally determined plausible idealized structures for the 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X</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(X = Cl, Br, I) materials developed by </a:t>
            </a:r>
            <a:r>
              <a:rPr lang="en-US" sz="2400" b="1" dirty="0" err="1">
                <a:latin typeface="Arial" panose="020B0604020202020204" pitchFamily="34" charset="0"/>
                <a:cs typeface="Arial" panose="020B0604020202020204" pitchFamily="34" charset="0"/>
              </a:rPr>
              <a:t>Kaup</a:t>
            </a:r>
            <a:r>
              <a:rPr lang="en-US" sz="2400" b="1" dirty="0">
                <a:latin typeface="Arial" panose="020B0604020202020204" pitchFamily="34" charset="0"/>
                <a:cs typeface="Arial" panose="020B0604020202020204" pitchFamily="34" charset="0"/>
              </a:rPr>
              <a:t> et al. (2021), consistent with published X-ray and neutron diffraction analyses</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Computed equilibrium total energies suggest chemical stability against decomposition</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MD simulations show remarkable 3-dimensional Li ion mobility within the 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 framework at temperatures close to 400 K and higher.</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Preliminary analysis of detailed MD trajectories suggests concerted mechanisms for the Li ion motions primarily within the void cavities.</a:t>
            </a:r>
          </a:p>
        </p:txBody>
      </p:sp>
    </p:spTree>
    <p:extLst>
      <p:ext uri="{BB962C8B-B14F-4D97-AF65-F5344CB8AC3E}">
        <p14:creationId xmlns:p14="http://schemas.microsoft.com/office/powerpoint/2010/main" val="329331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E89B6A7-B19C-4064-BA86-9070B98C4A41}"/>
              </a:ext>
            </a:extLst>
          </p:cNvPr>
          <p:cNvPicPr>
            <a:picLocks noChangeAspect="1"/>
          </p:cNvPicPr>
          <p:nvPr/>
        </p:nvPicPr>
        <p:blipFill rotWithShape="1">
          <a:blip r:embed="rId3">
            <a:extLst>
              <a:ext uri="{28A0092B-C50C-407E-A947-70E740481C1C}">
                <a14:useLocalDpi xmlns:a14="http://schemas.microsoft.com/office/drawing/2010/main" val="0"/>
              </a:ext>
            </a:extLst>
          </a:blip>
          <a:srcRect l="10802" t="3044" r="20667" b="7314"/>
          <a:stretch/>
        </p:blipFill>
        <p:spPr>
          <a:xfrm>
            <a:off x="7650095" y="1744282"/>
            <a:ext cx="4438236" cy="4507671"/>
          </a:xfrm>
          <a:prstGeom prst="rect">
            <a:avLst/>
          </a:prstGeom>
        </p:spPr>
      </p:pic>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2</a:t>
            </a:fld>
            <a:endParaRPr lang="en-US" sz="1400" b="1" dirty="0"/>
          </a:p>
        </p:txBody>
      </p:sp>
      <p:cxnSp>
        <p:nvCxnSpPr>
          <p:cNvPr id="13" name="Straight Arrow Connector 12">
            <a:extLst>
              <a:ext uri="{FF2B5EF4-FFF2-40B4-BE49-F238E27FC236}">
                <a16:creationId xmlns:a16="http://schemas.microsoft.com/office/drawing/2014/main" id="{617E629A-C910-447F-B013-428A8C7ED09F}"/>
              </a:ext>
            </a:extLst>
          </p:cNvPr>
          <p:cNvCxnSpPr>
            <a:cxnSpLocks/>
          </p:cNvCxnSpPr>
          <p:nvPr/>
        </p:nvCxnSpPr>
        <p:spPr>
          <a:xfrm>
            <a:off x="450574" y="6352781"/>
            <a:ext cx="5443330" cy="3117"/>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BDED579-34C0-4F12-BC18-9B3D6A908B9F}"/>
              </a:ext>
            </a:extLst>
          </p:cNvPr>
          <p:cNvSpPr txBox="1"/>
          <p:nvPr/>
        </p:nvSpPr>
        <p:spPr>
          <a:xfrm>
            <a:off x="2265168" y="6356291"/>
            <a:ext cx="227894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b</a:t>
            </a:r>
            <a:r>
              <a:rPr lang="en-US" sz="2400" b="1" dirty="0">
                <a:latin typeface="Arial" panose="020B0604020202020204" pitchFamily="34" charset="0"/>
                <a:cs typeface="Arial" panose="020B0604020202020204" pitchFamily="34" charset="0"/>
              </a:rPr>
              <a:t>=21.2 Å&gt;</a:t>
            </a:r>
            <a:r>
              <a:rPr lang="en-US" sz="2400" b="1" i="1"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&gt;</a:t>
            </a:r>
            <a:r>
              <a:rPr lang="en-US" sz="2400" b="1" i="1" dirty="0">
                <a:latin typeface="Arial" panose="020B0604020202020204" pitchFamily="34" charset="0"/>
                <a:cs typeface="Arial" panose="020B0604020202020204" pitchFamily="34" charset="0"/>
              </a:rPr>
              <a:t>c</a:t>
            </a:r>
          </a:p>
        </p:txBody>
      </p:sp>
      <p:cxnSp>
        <p:nvCxnSpPr>
          <p:cNvPr id="16" name="Straight Arrow Connector 15">
            <a:extLst>
              <a:ext uri="{FF2B5EF4-FFF2-40B4-BE49-F238E27FC236}">
                <a16:creationId xmlns:a16="http://schemas.microsoft.com/office/drawing/2014/main" id="{37FE99E0-43BF-4459-BA54-8537086B9702}"/>
              </a:ext>
            </a:extLst>
          </p:cNvPr>
          <p:cNvCxnSpPr>
            <a:cxnSpLocks/>
          </p:cNvCxnSpPr>
          <p:nvPr/>
        </p:nvCxnSpPr>
        <p:spPr>
          <a:xfrm>
            <a:off x="8118968" y="6306845"/>
            <a:ext cx="3500490" cy="1518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E65DEAA-7BDE-4BD0-AFC3-42415B5AA3C5}"/>
              </a:ext>
            </a:extLst>
          </p:cNvPr>
          <p:cNvSpPr txBox="1"/>
          <p:nvPr/>
        </p:nvSpPr>
        <p:spPr>
          <a:xfrm>
            <a:off x="9532058" y="6356291"/>
            <a:ext cx="227894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a=b=c</a:t>
            </a:r>
            <a:r>
              <a:rPr lang="en-US" sz="2400" b="1" dirty="0">
                <a:latin typeface="Arial" panose="020B0604020202020204" pitchFamily="34" charset="0"/>
                <a:cs typeface="Arial" panose="020B0604020202020204" pitchFamily="34" charset="0"/>
              </a:rPr>
              <a:t>=14.9 Å</a:t>
            </a:r>
          </a:p>
        </p:txBody>
      </p:sp>
      <p:sp>
        <p:nvSpPr>
          <p:cNvPr id="20" name="TextBox 19">
            <a:extLst>
              <a:ext uri="{FF2B5EF4-FFF2-40B4-BE49-F238E27FC236}">
                <a16:creationId xmlns:a16="http://schemas.microsoft.com/office/drawing/2014/main" id="{BF80BF92-CF90-438B-9414-7ED843DBE226}"/>
              </a:ext>
            </a:extLst>
          </p:cNvPr>
          <p:cNvSpPr txBox="1"/>
          <p:nvPr/>
        </p:nvSpPr>
        <p:spPr>
          <a:xfrm>
            <a:off x="7691623" y="913059"/>
            <a:ext cx="4396409" cy="830997"/>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Modified </a:t>
            </a:r>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4</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7</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12</a:t>
            </a:r>
            <a:r>
              <a:rPr lang="en-US" sz="2400" b="1" dirty="0">
                <a:solidFill>
                  <a:srgbClr val="00B050"/>
                </a:solidFill>
                <a:latin typeface="Arial" panose="020B0604020202020204" pitchFamily="34" charset="0"/>
                <a:cs typeface="Arial" panose="020B0604020202020204" pitchFamily="34" charset="0"/>
              </a:rPr>
              <a:t>Cl</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boracite</a:t>
            </a:r>
            <a:r>
              <a:rPr lang="en-US" sz="2400" b="1" dirty="0">
                <a:latin typeface="Arial" panose="020B0604020202020204" pitchFamily="34" charset="0"/>
                <a:cs typeface="Arial" panose="020B0604020202020204" pitchFamily="34" charset="0"/>
              </a:rPr>
              <a:t> </a:t>
            </a:r>
          </a:p>
          <a:p>
            <a:pPr algn="l"/>
            <a:r>
              <a:rPr lang="en-US" sz="2400" b="1" dirty="0">
                <a:latin typeface="Arial" panose="020B0604020202020204" pitchFamily="34" charset="0"/>
                <a:cs typeface="Arial" panose="020B0604020202020204" pitchFamily="34" charset="0"/>
              </a:rPr>
              <a:t>(discussed in talk A3-0255)</a:t>
            </a:r>
          </a:p>
        </p:txBody>
      </p:sp>
      <p:sp>
        <p:nvSpPr>
          <p:cNvPr id="21" name="TextBox 20">
            <a:extLst>
              <a:ext uri="{FF2B5EF4-FFF2-40B4-BE49-F238E27FC236}">
                <a16:creationId xmlns:a16="http://schemas.microsoft.com/office/drawing/2014/main" id="{D6158092-2DA9-450E-A655-8E5E41A674E0}"/>
              </a:ext>
            </a:extLst>
          </p:cNvPr>
          <p:cNvSpPr txBox="1"/>
          <p:nvPr/>
        </p:nvSpPr>
        <p:spPr>
          <a:xfrm>
            <a:off x="124509" y="70881"/>
            <a:ext cx="6554587" cy="1477328"/>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New fast Li ion electrolytes -- </a:t>
            </a:r>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p>
          <a:p>
            <a:pPr algn="l"/>
            <a:r>
              <a:rPr lang="en-US" sz="2400" b="1" dirty="0">
                <a:latin typeface="Arial" panose="020B0604020202020204" pitchFamily="34" charset="0"/>
                <a:cs typeface="Arial" panose="020B0604020202020204" pitchFamily="34" charset="0"/>
              </a:rPr>
              <a:t>developed in 2020 by </a:t>
            </a:r>
            <a:r>
              <a:rPr lang="en-US" sz="2400" b="1" dirty="0" err="1">
                <a:latin typeface="Arial" panose="020B0604020202020204" pitchFamily="34" charset="0"/>
                <a:cs typeface="Arial" panose="020B0604020202020204" pitchFamily="34" charset="0"/>
              </a:rPr>
              <a:t>Kaup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Assoud</a:t>
            </a:r>
            <a:r>
              <a:rPr lang="en-US" sz="2400" b="1" dirty="0">
                <a:latin typeface="Arial" panose="020B0604020202020204" pitchFamily="34" charset="0"/>
                <a:cs typeface="Arial" panose="020B0604020202020204" pitchFamily="34" charset="0"/>
              </a:rPr>
              <a:t>, Liu, &amp; </a:t>
            </a:r>
            <a:r>
              <a:rPr lang="en-US" sz="2400" b="1" dirty="0" err="1">
                <a:latin typeface="Arial" panose="020B0604020202020204" pitchFamily="34" charset="0"/>
                <a:cs typeface="Arial" panose="020B0604020202020204" pitchFamily="34" charset="0"/>
              </a:rPr>
              <a:t>Nazar</a:t>
            </a:r>
            <a:r>
              <a:rPr lang="en-US" sz="2400" b="1" dirty="0">
                <a:latin typeface="Arial" panose="020B0604020202020204" pitchFamily="34" charset="0"/>
                <a:cs typeface="Arial" panose="020B0604020202020204" pitchFamily="34" charset="0"/>
              </a:rPr>
              <a:t>, U. Waterloo and ORNL </a:t>
            </a:r>
          </a:p>
          <a:p>
            <a:r>
              <a:rPr lang="de-DE" b="1" i="1" dirty="0"/>
              <a:t>Angew. Chem. Int. Ed. </a:t>
            </a:r>
            <a:r>
              <a:rPr lang="de-DE" dirty="0"/>
              <a:t>2021, </a:t>
            </a:r>
            <a:r>
              <a:rPr lang="de-DE" b="1" dirty="0"/>
              <a:t>60</a:t>
            </a:r>
            <a:r>
              <a:rPr lang="de-DE" dirty="0"/>
              <a:t>, 6975–6980</a:t>
            </a:r>
            <a:endParaRPr lang="en-US" sz="2400" b="1"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E25822B-6831-4F5F-8E55-47F05DA71437}"/>
              </a:ext>
            </a:extLst>
          </p:cNvPr>
          <p:cNvPicPr>
            <a:picLocks noChangeAspect="1"/>
          </p:cNvPicPr>
          <p:nvPr/>
        </p:nvPicPr>
        <p:blipFill rotWithShape="1">
          <a:blip r:embed="rId5">
            <a:extLst>
              <a:ext uri="{28A0092B-C50C-407E-A947-70E740481C1C}">
                <a14:useLocalDpi xmlns:a14="http://schemas.microsoft.com/office/drawing/2010/main" val="0"/>
              </a:ext>
            </a:extLst>
          </a:blip>
          <a:srcRect l="5738" t="663" r="5701" b="12049"/>
          <a:stretch/>
        </p:blipFill>
        <p:spPr>
          <a:xfrm>
            <a:off x="127159" y="1552071"/>
            <a:ext cx="6168189" cy="4720449"/>
          </a:xfrm>
          <a:prstGeom prst="rect">
            <a:avLst/>
          </a:prstGeom>
        </p:spPr>
      </p:pic>
    </p:spTree>
    <p:extLst>
      <p:ext uri="{BB962C8B-B14F-4D97-AF65-F5344CB8AC3E}">
        <p14:creationId xmlns:p14="http://schemas.microsoft.com/office/powerpoint/2010/main" val="150414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3</a:t>
            </a:fld>
            <a:endParaRPr lang="en-US" sz="1400" b="1" dirty="0"/>
          </a:p>
        </p:txBody>
      </p:sp>
      <p:sp>
        <p:nvSpPr>
          <p:cNvPr id="2" name="TextBox 1">
            <a:extLst>
              <a:ext uri="{FF2B5EF4-FFF2-40B4-BE49-F238E27FC236}">
                <a16:creationId xmlns:a16="http://schemas.microsoft.com/office/drawing/2014/main" id="{40DDEEEE-3500-4BB5-943E-6A05EA949A1F}"/>
              </a:ext>
            </a:extLst>
          </p:cNvPr>
          <p:cNvSpPr txBox="1"/>
          <p:nvPr/>
        </p:nvSpPr>
        <p:spPr>
          <a:xfrm>
            <a:off x="70943" y="55582"/>
            <a:ext cx="8806069"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Comparison of the two projects</a:t>
            </a:r>
          </a:p>
        </p:txBody>
      </p:sp>
      <p:pic>
        <p:nvPicPr>
          <p:cNvPr id="8" name="Picture 7">
            <a:extLst>
              <a:ext uri="{FF2B5EF4-FFF2-40B4-BE49-F238E27FC236}">
                <a16:creationId xmlns:a16="http://schemas.microsoft.com/office/drawing/2014/main" id="{9CE59367-E04A-462A-B36F-77802FFD2841}"/>
              </a:ext>
            </a:extLst>
          </p:cNvPr>
          <p:cNvPicPr>
            <a:picLocks noChangeAspect="1"/>
          </p:cNvPicPr>
          <p:nvPr/>
        </p:nvPicPr>
        <p:blipFill rotWithShape="1">
          <a:blip r:embed="rId4">
            <a:extLst>
              <a:ext uri="{28A0092B-C50C-407E-A947-70E740481C1C}">
                <a14:useLocalDpi xmlns:a14="http://schemas.microsoft.com/office/drawing/2010/main" val="0"/>
              </a:ext>
            </a:extLst>
          </a:blip>
          <a:srcRect l="5738" t="663" r="5701" b="12049"/>
          <a:stretch/>
        </p:blipFill>
        <p:spPr>
          <a:xfrm>
            <a:off x="224643" y="1899467"/>
            <a:ext cx="3055321" cy="2338204"/>
          </a:xfrm>
          <a:prstGeom prst="rect">
            <a:avLst/>
          </a:prstGeom>
        </p:spPr>
      </p:pic>
      <p:sp>
        <p:nvSpPr>
          <p:cNvPr id="9" name="TextBox 8">
            <a:extLst>
              <a:ext uri="{FF2B5EF4-FFF2-40B4-BE49-F238E27FC236}">
                <a16:creationId xmlns:a16="http://schemas.microsoft.com/office/drawing/2014/main" id="{364E6D7B-0E89-4795-872E-9B067700FC8E}"/>
              </a:ext>
            </a:extLst>
          </p:cNvPr>
          <p:cNvSpPr txBox="1"/>
          <p:nvPr/>
        </p:nvSpPr>
        <p:spPr>
          <a:xfrm>
            <a:off x="3502352" y="2388596"/>
            <a:ext cx="2226894" cy="461665"/>
          </a:xfrm>
          <a:prstGeom prst="rect">
            <a:avLst/>
          </a:prstGeom>
          <a:noFill/>
        </p:spPr>
        <p:txBody>
          <a:bodyPr wrap="square" rtlCol="0">
            <a:spAutoFit/>
          </a:bodyPr>
          <a:lstStyle/>
          <a:p>
            <a:pPr algn="l"/>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426A690A-280B-49F0-8942-F1306904F2C0}"/>
              </a:ext>
            </a:extLst>
          </p:cNvPr>
          <p:cNvPicPr>
            <a:picLocks noChangeAspect="1"/>
          </p:cNvPicPr>
          <p:nvPr/>
        </p:nvPicPr>
        <p:blipFill rotWithShape="1">
          <a:blip r:embed="rId5">
            <a:extLst>
              <a:ext uri="{28A0092B-C50C-407E-A947-70E740481C1C}">
                <a14:useLocalDpi xmlns:a14="http://schemas.microsoft.com/office/drawing/2010/main" val="0"/>
              </a:ext>
            </a:extLst>
          </a:blip>
          <a:srcRect l="10802" t="3044" r="20667" b="7314"/>
          <a:stretch/>
        </p:blipFill>
        <p:spPr>
          <a:xfrm>
            <a:off x="6462755" y="1802794"/>
            <a:ext cx="2510791" cy="2550071"/>
          </a:xfrm>
          <a:prstGeom prst="rect">
            <a:avLst/>
          </a:prstGeom>
        </p:spPr>
      </p:pic>
      <p:sp>
        <p:nvSpPr>
          <p:cNvPr id="11" name="TextBox 10">
            <a:extLst>
              <a:ext uri="{FF2B5EF4-FFF2-40B4-BE49-F238E27FC236}">
                <a16:creationId xmlns:a16="http://schemas.microsoft.com/office/drawing/2014/main" id="{E50383AB-7523-46B3-BE65-26ABDB0FDB3E}"/>
              </a:ext>
            </a:extLst>
          </p:cNvPr>
          <p:cNvSpPr txBox="1"/>
          <p:nvPr/>
        </p:nvSpPr>
        <p:spPr>
          <a:xfrm>
            <a:off x="9546283" y="2554195"/>
            <a:ext cx="1634505" cy="461665"/>
          </a:xfrm>
          <a:prstGeom prst="rect">
            <a:avLst/>
          </a:prstGeom>
          <a:noFill/>
        </p:spPr>
        <p:txBody>
          <a:bodyPr wrap="square" rtlCol="0">
            <a:spAutoFit/>
          </a:bodyPr>
          <a:lstStyle/>
          <a:p>
            <a:pPr algn="l"/>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4</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7</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12</a:t>
            </a:r>
            <a:r>
              <a:rPr lang="en-US" sz="2400" b="1" dirty="0">
                <a:solidFill>
                  <a:srgbClr val="00B050"/>
                </a:solidFill>
                <a:latin typeface="Arial" panose="020B0604020202020204" pitchFamily="34" charset="0"/>
                <a:cs typeface="Arial" panose="020B0604020202020204" pitchFamily="34" charset="0"/>
              </a:rPr>
              <a:t>Cl</a:t>
            </a:r>
            <a:endParaRPr lang="en-US" sz="24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3FB6678-621D-42AF-BB79-4D6CB34C09AB}"/>
              </a:ext>
            </a:extLst>
          </p:cNvPr>
          <p:cNvSpPr txBox="1"/>
          <p:nvPr/>
        </p:nvSpPr>
        <p:spPr>
          <a:xfrm>
            <a:off x="74281" y="4389766"/>
            <a:ext cx="5329646" cy="1754326"/>
          </a:xfrm>
          <a:prstGeom prst="rect">
            <a:avLst/>
          </a:prstGeom>
          <a:noFill/>
        </p:spPr>
        <p:txBody>
          <a:bodyPr wrap="square" rtlCol="0">
            <a:spAutoFit/>
          </a:body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Experimentally realized; chemically stable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Framework based on B</a:t>
            </a:r>
            <a:r>
              <a:rPr lang="en-US" b="1" dirty="0">
                <a:solidFill>
                  <a:srgbClr val="FF9900"/>
                </a:solidFill>
                <a:latin typeface="Arial" panose="020B0604020202020204" pitchFamily="34" charset="0"/>
                <a:cs typeface="Arial" panose="020B0604020202020204" pitchFamily="34" charset="0"/>
              </a:rPr>
              <a:t>S</a:t>
            </a:r>
            <a:r>
              <a:rPr lang="en-US" b="1" baseline="-25000" dirty="0">
                <a:solidFill>
                  <a:srgbClr val="FF9900"/>
                </a:solidFill>
                <a:latin typeface="Arial" panose="020B0604020202020204" pitchFamily="34" charset="0"/>
                <a:cs typeface="Arial" panose="020B0604020202020204" pitchFamily="34" charset="0"/>
              </a:rPr>
              <a:t>4 </a:t>
            </a:r>
            <a:r>
              <a:rPr lang="en-US" b="1" dirty="0">
                <a:latin typeface="Arial" panose="020B0604020202020204" pitchFamily="34" charset="0"/>
                <a:cs typeface="Arial" panose="020B0604020202020204" pitchFamily="34" charset="0"/>
              </a:rPr>
              <a:t>tetrahedra</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Low symmetry structure (monoclinic)</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Large voids without obvious structure</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148 ions in MD simulation cell (primitive C2/c lattice)</a:t>
            </a:r>
          </a:p>
        </p:txBody>
      </p:sp>
      <p:sp>
        <p:nvSpPr>
          <p:cNvPr id="13" name="TextBox 12">
            <a:extLst>
              <a:ext uri="{FF2B5EF4-FFF2-40B4-BE49-F238E27FC236}">
                <a16:creationId xmlns:a16="http://schemas.microsoft.com/office/drawing/2014/main" id="{D66A61F3-B4E5-4FCE-82A4-B758039EBF74}"/>
              </a:ext>
            </a:extLst>
          </p:cNvPr>
          <p:cNvSpPr txBox="1"/>
          <p:nvPr/>
        </p:nvSpPr>
        <p:spPr>
          <a:xfrm>
            <a:off x="617882" y="412440"/>
            <a:ext cx="7535518" cy="1877437"/>
          </a:xfrm>
          <a:prstGeom prst="rect">
            <a:avLst/>
          </a:prstGeom>
          <a:noFill/>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Similarities</a:t>
            </a:r>
            <a:r>
              <a:rPr lang="en-US" sz="2400" b="1"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Same elemental constituents</a:t>
            </a:r>
          </a:p>
          <a:p>
            <a:pPr marL="800100" lvl="1" indent="-342900">
              <a:buFont typeface="Arial" panose="020B0604020202020204" pitchFamily="34" charset="0"/>
              <a:buChar char="•"/>
            </a:pPr>
            <a:r>
              <a:rPr lang="en-US" sz="2000" b="1" dirty="0" err="1">
                <a:latin typeface="Arial" panose="020B0604020202020204" pitchFamily="34" charset="0"/>
                <a:cs typeface="Arial" panose="020B0604020202020204" pitchFamily="34" charset="0"/>
              </a:rPr>
              <a:t>B</a:t>
            </a:r>
            <a:r>
              <a:rPr lang="en-US" sz="2000" b="1" dirty="0" err="1">
                <a:solidFill>
                  <a:srgbClr val="FF9900"/>
                </a:solidFill>
                <a:latin typeface="Arial" panose="020B0604020202020204" pitchFamily="34" charset="0"/>
                <a:cs typeface="Arial" panose="020B0604020202020204" pitchFamily="34" charset="0"/>
              </a:rPr>
              <a:t>S</a:t>
            </a:r>
            <a:r>
              <a:rPr lang="en-US" sz="2000" b="1" baseline="-25000" dirty="0" err="1">
                <a:solidFill>
                  <a:srgbClr val="FF9900"/>
                </a:solidFill>
                <a:latin typeface="Arial" panose="020B0604020202020204" pitchFamily="34" charset="0"/>
                <a:cs typeface="Arial" panose="020B0604020202020204" pitchFamily="34" charset="0"/>
              </a:rPr>
              <a:t>x</a:t>
            </a:r>
            <a:r>
              <a:rPr lang="en-US" sz="2000" b="1" dirty="0">
                <a:solidFill>
                  <a:srgbClr val="FF99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framework + large voids for </a:t>
            </a:r>
            <a:r>
              <a:rPr lang="en-US" sz="2000" b="1" dirty="0">
                <a:solidFill>
                  <a:srgbClr val="0000FF"/>
                </a:solidFill>
                <a:latin typeface="Arial" panose="020B0604020202020204" pitchFamily="34" charset="0"/>
                <a:cs typeface="Arial" panose="020B0604020202020204" pitchFamily="34" charset="0"/>
              </a:rPr>
              <a:t>Li</a:t>
            </a:r>
            <a:r>
              <a:rPr lang="en-US" sz="2000" b="1" dirty="0">
                <a:latin typeface="Arial" panose="020B0604020202020204" pitchFamily="34" charset="0"/>
                <a:cs typeface="Arial" panose="020B0604020202020204" pitchFamily="34" charset="0"/>
              </a:rPr>
              <a:t> and </a:t>
            </a:r>
            <a:r>
              <a:rPr lang="en-US" sz="2000" b="1" dirty="0">
                <a:solidFill>
                  <a:srgbClr val="00B050"/>
                </a:solidFill>
                <a:latin typeface="Arial" panose="020B0604020202020204" pitchFamily="34" charset="0"/>
                <a:cs typeface="Arial" panose="020B0604020202020204" pitchFamily="34" charset="0"/>
              </a:rPr>
              <a:t>Cl</a:t>
            </a: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Favorable Li ion conductivity</a:t>
            </a:r>
          </a:p>
          <a:p>
            <a:pPr algn="l"/>
            <a:endParaRPr lang="en-US" sz="800" b="1" dirty="0">
              <a:latin typeface="Arial" panose="020B0604020202020204" pitchFamily="34" charset="0"/>
              <a:cs typeface="Arial" panose="020B0604020202020204" pitchFamily="34" charset="0"/>
            </a:endParaRPr>
          </a:p>
          <a:p>
            <a:pPr algn="l"/>
            <a:r>
              <a:rPr lang="en-US" sz="2000" b="1" dirty="0">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71A06FC-FB5F-40C5-93AB-A0A76CB0142B}"/>
              </a:ext>
            </a:extLst>
          </p:cNvPr>
          <p:cNvSpPr txBox="1"/>
          <p:nvPr/>
        </p:nvSpPr>
        <p:spPr>
          <a:xfrm>
            <a:off x="5420861" y="4392909"/>
            <a:ext cx="6770146" cy="1754326"/>
          </a:xfrm>
          <a:prstGeom prst="rect">
            <a:avLst/>
          </a:prstGeom>
          <a:noFill/>
        </p:spPr>
        <p:txBody>
          <a:bodyPr wrap="square" rtlCol="0">
            <a:spAutoFit/>
          </a:body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Not (yet) experimentally realized; chemical reactivity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Framework based on B</a:t>
            </a:r>
            <a:r>
              <a:rPr lang="en-US" b="1" dirty="0">
                <a:solidFill>
                  <a:srgbClr val="FF9900"/>
                </a:solidFill>
                <a:latin typeface="Arial" panose="020B0604020202020204" pitchFamily="34" charset="0"/>
                <a:cs typeface="Arial" panose="020B0604020202020204" pitchFamily="34" charset="0"/>
              </a:rPr>
              <a:t>S</a:t>
            </a:r>
            <a:r>
              <a:rPr lang="en-US" b="1" baseline="-25000" dirty="0">
                <a:solidFill>
                  <a:srgbClr val="FF9900"/>
                </a:solidFill>
                <a:latin typeface="Arial" panose="020B0604020202020204" pitchFamily="34" charset="0"/>
                <a:cs typeface="Arial" panose="020B0604020202020204" pitchFamily="34" charset="0"/>
              </a:rPr>
              <a:t>4 </a:t>
            </a:r>
            <a:r>
              <a:rPr lang="en-US" b="1" dirty="0">
                <a:latin typeface="Arial" panose="020B0604020202020204" pitchFamily="34" charset="0"/>
                <a:cs typeface="Arial" panose="020B0604020202020204" pitchFamily="34" charset="0"/>
              </a:rPr>
              <a:t>+ B</a:t>
            </a:r>
            <a:r>
              <a:rPr lang="en-US" b="1" dirty="0">
                <a:solidFill>
                  <a:srgbClr val="FF9900"/>
                </a:solidFill>
                <a:latin typeface="Arial" panose="020B0604020202020204" pitchFamily="34" charset="0"/>
                <a:cs typeface="Arial" panose="020B0604020202020204" pitchFamily="34" charset="0"/>
              </a:rPr>
              <a:t>S</a:t>
            </a:r>
            <a:r>
              <a:rPr lang="en-US" b="1" baseline="-25000" dirty="0">
                <a:solidFill>
                  <a:srgbClr val="FF9900"/>
                </a:solidFill>
                <a:latin typeface="Arial" panose="020B0604020202020204" pitchFamily="34" charset="0"/>
                <a:cs typeface="Arial" panose="020B0604020202020204" pitchFamily="34" charset="0"/>
              </a:rPr>
              <a:t>3</a:t>
            </a:r>
            <a:r>
              <a:rPr lang="en-US" b="1" dirty="0">
                <a:solidFill>
                  <a:srgbClr val="FF99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units</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Based on ordered rhombohedral structure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Structured voids</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196 ions in MD simulation cell (similar to conventional </a:t>
            </a:r>
            <a:r>
              <a:rPr lang="en-US" b="1" dirty="0" err="1">
                <a:latin typeface="Arial" panose="020B0604020202020204" pitchFamily="34" charset="0"/>
                <a:cs typeface="Arial" panose="020B0604020202020204" pitchFamily="34" charset="0"/>
              </a:rPr>
              <a:t>fcc</a:t>
            </a:r>
            <a:r>
              <a:rPr lang="en-US" b="1" dirty="0">
                <a:latin typeface="Arial" panose="020B0604020202020204" pitchFamily="34" charset="0"/>
                <a:cs typeface="Arial" panose="020B0604020202020204" pitchFamily="34" charset="0"/>
              </a:rPr>
              <a:t> lattice)</a:t>
            </a:r>
          </a:p>
        </p:txBody>
      </p:sp>
      <p:sp>
        <p:nvSpPr>
          <p:cNvPr id="15" name="TextBox 14">
            <a:extLst>
              <a:ext uri="{FF2B5EF4-FFF2-40B4-BE49-F238E27FC236}">
                <a16:creationId xmlns:a16="http://schemas.microsoft.com/office/drawing/2014/main" id="{65521064-1427-46A5-800C-971FF7E37B9B}"/>
              </a:ext>
            </a:extLst>
          </p:cNvPr>
          <p:cNvSpPr txBox="1"/>
          <p:nvPr/>
        </p:nvSpPr>
        <p:spPr>
          <a:xfrm>
            <a:off x="4100110" y="3972607"/>
            <a:ext cx="2764522"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Differences:</a:t>
            </a:r>
            <a:endParaRPr lang="en-US" sz="24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40078AB-9A13-483A-BB50-1C6B3E011FBC}"/>
              </a:ext>
            </a:extLst>
          </p:cNvPr>
          <p:cNvSpPr txBox="1"/>
          <p:nvPr/>
        </p:nvSpPr>
        <p:spPr>
          <a:xfrm>
            <a:off x="3321455" y="2866500"/>
            <a:ext cx="2858191" cy="646331"/>
          </a:xfrm>
          <a:prstGeom prst="rect">
            <a:avLst/>
          </a:prstGeom>
          <a:noFill/>
        </p:spPr>
        <p:txBody>
          <a:bodyPr wrap="square" rtlCol="0">
            <a:spAutoFit/>
          </a:bodyPr>
          <a:lstStyle/>
          <a:p>
            <a:pPr algn="l"/>
            <a:r>
              <a:rPr lang="en-US" b="1" dirty="0" err="1">
                <a:latin typeface="Arial" panose="020B0604020202020204" pitchFamily="34" charset="0"/>
                <a:cs typeface="Arial" panose="020B0604020202020204" pitchFamily="34" charset="0"/>
              </a:rPr>
              <a:t>Supertetrahedral</a:t>
            </a:r>
            <a:r>
              <a:rPr lang="en-US" b="1" dirty="0">
                <a:latin typeface="Arial" panose="020B0604020202020204" pitchFamily="34" charset="0"/>
                <a:cs typeface="Arial" panose="020B0604020202020204" pitchFamily="34" charset="0"/>
              </a:rPr>
              <a:t> lithium </a:t>
            </a:r>
            <a:r>
              <a:rPr lang="en-US" b="1" dirty="0" err="1">
                <a:latin typeface="Arial" panose="020B0604020202020204" pitchFamily="34" charset="0"/>
                <a:cs typeface="Arial" panose="020B0604020202020204" pitchFamily="34" charset="0"/>
              </a:rPr>
              <a:t>thioborate</a:t>
            </a:r>
            <a:r>
              <a:rPr lang="en-US" b="1" dirty="0">
                <a:latin typeface="Arial" panose="020B0604020202020204" pitchFamily="34" charset="0"/>
                <a:cs typeface="Arial" panose="020B0604020202020204" pitchFamily="34" charset="0"/>
              </a:rPr>
              <a:t> halide</a:t>
            </a:r>
          </a:p>
        </p:txBody>
      </p:sp>
      <p:sp>
        <p:nvSpPr>
          <p:cNvPr id="16" name="TextBox 15">
            <a:extLst>
              <a:ext uri="{FF2B5EF4-FFF2-40B4-BE49-F238E27FC236}">
                <a16:creationId xmlns:a16="http://schemas.microsoft.com/office/drawing/2014/main" id="{355AC0E9-E834-432C-B04A-9983FDCDBBB4}"/>
              </a:ext>
            </a:extLst>
          </p:cNvPr>
          <p:cNvSpPr txBox="1"/>
          <p:nvPr/>
        </p:nvSpPr>
        <p:spPr>
          <a:xfrm>
            <a:off x="9352578" y="3123788"/>
            <a:ext cx="2510791" cy="369332"/>
          </a:xfrm>
          <a:prstGeom prst="rect">
            <a:avLst/>
          </a:prstGeom>
          <a:noFill/>
        </p:spPr>
        <p:txBody>
          <a:bodyPr wrap="square" rtlCol="0">
            <a:spAutoFit/>
          </a:bodyPr>
          <a:lstStyle/>
          <a:p>
            <a:pPr algn="l"/>
            <a:r>
              <a:rPr lang="en-US" b="1" dirty="0">
                <a:latin typeface="Arial" panose="020B0604020202020204" pitchFamily="34" charset="0"/>
                <a:cs typeface="Arial" panose="020B0604020202020204" pitchFamily="34" charset="0"/>
              </a:rPr>
              <a:t>Lithium </a:t>
            </a:r>
            <a:r>
              <a:rPr lang="en-US" b="1" dirty="0" err="1">
                <a:latin typeface="Arial" panose="020B0604020202020204" pitchFamily="34" charset="0"/>
                <a:cs typeface="Arial" panose="020B0604020202020204" pitchFamily="34" charset="0"/>
              </a:rPr>
              <a:t>thioboracite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50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4</a:t>
            </a:fld>
            <a:endParaRPr lang="en-US" sz="1400" b="1" dirty="0"/>
          </a:p>
        </p:txBody>
      </p:sp>
      <p:sp>
        <p:nvSpPr>
          <p:cNvPr id="2" name="TextBox 1">
            <a:extLst>
              <a:ext uri="{FF2B5EF4-FFF2-40B4-BE49-F238E27FC236}">
                <a16:creationId xmlns:a16="http://schemas.microsoft.com/office/drawing/2014/main" id="{E3BE4759-1B4A-479B-8555-10A3C8815303}"/>
              </a:ext>
            </a:extLst>
          </p:cNvPr>
          <p:cNvSpPr txBox="1"/>
          <p:nvPr/>
        </p:nvSpPr>
        <p:spPr>
          <a:xfrm>
            <a:off x="-1" y="313509"/>
            <a:ext cx="11939451" cy="2308324"/>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Computational methods </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Detailed in talk A3-0255 -- based on density functional theory (DFT), using the Quantum Espresso code</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Scalar relativistic effects were included in the PAW datasets for iodine ions</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All simulations were performed using 148 ion primitive cell of the C2/c lattice.   Results are reported in the conventional cell setting (296 ions/cell)</a:t>
            </a:r>
          </a:p>
        </p:txBody>
      </p:sp>
      <p:sp>
        <p:nvSpPr>
          <p:cNvPr id="3" name="TextBox 2">
            <a:extLst>
              <a:ext uri="{FF2B5EF4-FFF2-40B4-BE49-F238E27FC236}">
                <a16:creationId xmlns:a16="http://schemas.microsoft.com/office/drawing/2014/main" id="{32B1250D-3643-4548-B2B5-9341CF85ECCD}"/>
              </a:ext>
            </a:extLst>
          </p:cNvPr>
          <p:cNvSpPr txBox="1"/>
          <p:nvPr/>
        </p:nvSpPr>
        <p:spPr>
          <a:xfrm>
            <a:off x="204651" y="2897340"/>
            <a:ext cx="11782697" cy="34163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Determination of the idealized structures of </a:t>
            </a:r>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X</a:t>
            </a:r>
            <a:r>
              <a:rPr lang="en-US" sz="2400" b="1" baseline="-25000" dirty="0">
                <a:solidFill>
                  <a:srgbClr val="00B050"/>
                </a:solidFill>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(X=Cl, Br, I)</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For various reasons (including synthesis details and high ionic conductivity at room temperature), the structural analysis by </a:t>
            </a:r>
            <a:r>
              <a:rPr lang="en-US" sz="2400" b="1" dirty="0" err="1">
                <a:latin typeface="Arial" panose="020B0604020202020204" pitchFamily="34" charset="0"/>
                <a:cs typeface="Arial" panose="020B0604020202020204" pitchFamily="34" charset="0"/>
              </a:rPr>
              <a:t>Kaup</a:t>
            </a:r>
            <a:r>
              <a:rPr lang="en-US" sz="2400" b="1" dirty="0">
                <a:latin typeface="Arial" panose="020B0604020202020204" pitchFamily="34" charset="0"/>
                <a:cs typeface="Arial" panose="020B0604020202020204" pitchFamily="34" charset="0"/>
              </a:rPr>
              <a:t> et al. (</a:t>
            </a:r>
            <a:r>
              <a:rPr lang="de-DE" sz="2400" b="1" i="1" dirty="0">
                <a:latin typeface="Arial" panose="020B0604020202020204" pitchFamily="34" charset="0"/>
                <a:cs typeface="Arial" panose="020B0604020202020204" pitchFamily="34" charset="0"/>
              </a:rPr>
              <a:t>Angew. Chem. Int. Ed. </a:t>
            </a:r>
            <a:r>
              <a:rPr lang="de-DE" sz="2400" dirty="0">
                <a:latin typeface="Arial" panose="020B0604020202020204" pitchFamily="34" charset="0"/>
                <a:cs typeface="Arial" panose="020B0604020202020204" pitchFamily="34" charset="0"/>
              </a:rPr>
              <a:t>2021, </a:t>
            </a:r>
            <a:r>
              <a:rPr lang="de-DE" sz="2400" b="1" dirty="0">
                <a:latin typeface="Arial" panose="020B0604020202020204" pitchFamily="34" charset="0"/>
                <a:cs typeface="Arial" panose="020B0604020202020204" pitchFamily="34" charset="0"/>
              </a:rPr>
              <a:t>60</a:t>
            </a:r>
            <a:r>
              <a:rPr lang="de-DE" sz="2400" dirty="0">
                <a:latin typeface="Arial" panose="020B0604020202020204" pitchFamily="34" charset="0"/>
                <a:cs typeface="Arial" panose="020B0604020202020204" pitchFamily="34" charset="0"/>
              </a:rPr>
              <a:t>, 6975–6980)  </a:t>
            </a:r>
            <a:r>
              <a:rPr lang="de-DE" sz="2400" b="1" dirty="0">
                <a:latin typeface="Arial" panose="020B0604020202020204" pitchFamily="34" charset="0"/>
                <a:cs typeface="Arial" panose="020B0604020202020204" pitchFamily="34" charset="0"/>
              </a:rPr>
              <a:t>finds disorder on the </a:t>
            </a:r>
            <a:r>
              <a:rPr lang="de-DE" sz="2400" b="1" dirty="0">
                <a:solidFill>
                  <a:srgbClr val="0000FF"/>
                </a:solidFill>
                <a:latin typeface="Arial" panose="020B0604020202020204" pitchFamily="34" charset="0"/>
                <a:cs typeface="Arial" panose="020B0604020202020204" pitchFamily="34" charset="0"/>
              </a:rPr>
              <a:t>Li</a:t>
            </a:r>
            <a:r>
              <a:rPr lang="de-DE" sz="2400" b="1" dirty="0">
                <a:latin typeface="Arial" panose="020B0604020202020204" pitchFamily="34" charset="0"/>
                <a:cs typeface="Arial" panose="020B0604020202020204" pitchFamily="34" charset="0"/>
              </a:rPr>
              <a:t> and </a:t>
            </a:r>
            <a:r>
              <a:rPr lang="de-DE" sz="2400" b="1" dirty="0">
                <a:solidFill>
                  <a:srgbClr val="00B050"/>
                </a:solidFill>
                <a:latin typeface="Arial" panose="020B0604020202020204" pitchFamily="34" charset="0"/>
                <a:cs typeface="Arial" panose="020B0604020202020204" pitchFamily="34" charset="0"/>
              </a:rPr>
              <a:t>X</a:t>
            </a:r>
            <a:r>
              <a:rPr lang="de-DE" sz="2400" b="1" dirty="0">
                <a:latin typeface="Arial" panose="020B0604020202020204" pitchFamily="34" charset="0"/>
                <a:cs typeface="Arial" panose="020B0604020202020204" pitchFamily="34" charset="0"/>
              </a:rPr>
              <a:t> sites.   From the reported structural data, and systematic search methods, we found optimized ordered structural models consistent with the </a:t>
            </a:r>
            <a:r>
              <a:rPr lang="de-DE" sz="2400" b="1" i="1" dirty="0">
                <a:latin typeface="Arial" panose="020B0604020202020204" pitchFamily="34" charset="0"/>
                <a:cs typeface="Arial" panose="020B0604020202020204" pitchFamily="34" charset="0"/>
              </a:rPr>
              <a:t>C2/c,</a:t>
            </a:r>
            <a:r>
              <a:rPr lang="de-DE" sz="2400" b="1" dirty="0">
                <a:latin typeface="Arial" panose="020B0604020202020204" pitchFamily="34" charset="0"/>
                <a:cs typeface="Arial" panose="020B0604020202020204" pitchFamily="34" charset="0"/>
              </a:rPr>
              <a:t> space group #15 symmetry.  The optimization was carried out for </a:t>
            </a:r>
            <a:r>
              <a:rPr lang="de-DE" sz="2400" b="1" dirty="0">
                <a:solidFill>
                  <a:srgbClr val="00B050"/>
                </a:solidFill>
                <a:latin typeface="Arial" panose="020B0604020202020204" pitchFamily="34" charset="0"/>
                <a:cs typeface="Arial" panose="020B0604020202020204" pitchFamily="34" charset="0"/>
              </a:rPr>
              <a:t>Cl</a:t>
            </a:r>
            <a:r>
              <a:rPr lang="de-DE" sz="2400" b="1" dirty="0">
                <a:latin typeface="Arial" panose="020B0604020202020204" pitchFamily="34" charset="0"/>
                <a:cs typeface="Arial" panose="020B0604020202020204" pitchFamily="34" charset="0"/>
              </a:rPr>
              <a:t> first; optimizations for </a:t>
            </a:r>
            <a:r>
              <a:rPr lang="de-DE" sz="2400" b="1" dirty="0">
                <a:solidFill>
                  <a:schemeClr val="accent2">
                    <a:lumMod val="75000"/>
                  </a:schemeClr>
                </a:solidFill>
                <a:latin typeface="Arial" panose="020B0604020202020204" pitchFamily="34" charset="0"/>
                <a:cs typeface="Arial" panose="020B0604020202020204" pitchFamily="34" charset="0"/>
              </a:rPr>
              <a:t>Br</a:t>
            </a:r>
            <a:r>
              <a:rPr lang="de-DE" sz="2400" b="1" dirty="0">
                <a:latin typeface="Arial" panose="020B0604020202020204" pitchFamily="34" charset="0"/>
                <a:cs typeface="Arial" panose="020B0604020202020204" pitchFamily="34" charset="0"/>
              </a:rPr>
              <a:t> and </a:t>
            </a:r>
            <a:r>
              <a:rPr lang="de-DE" sz="2400" b="1" dirty="0">
                <a:solidFill>
                  <a:srgbClr val="7030A0"/>
                </a:solidFill>
                <a:latin typeface="Arial" panose="020B0604020202020204" pitchFamily="34" charset="0"/>
                <a:cs typeface="Arial" panose="020B0604020202020204" pitchFamily="34" charset="0"/>
              </a:rPr>
              <a:t>I</a:t>
            </a:r>
            <a:r>
              <a:rPr lang="de-DE" sz="2400" b="1" dirty="0">
                <a:latin typeface="Arial" panose="020B0604020202020204" pitchFamily="34" charset="0"/>
                <a:cs typeface="Arial" panose="020B0604020202020204" pitchFamily="34" charset="0"/>
              </a:rPr>
              <a:t> were based on the idealized </a:t>
            </a:r>
            <a:r>
              <a:rPr lang="de-DE" sz="2400" b="1" dirty="0">
                <a:solidFill>
                  <a:srgbClr val="00B050"/>
                </a:solidFill>
                <a:latin typeface="Arial" panose="020B0604020202020204" pitchFamily="34" charset="0"/>
                <a:cs typeface="Arial" panose="020B0604020202020204" pitchFamily="34" charset="0"/>
              </a:rPr>
              <a:t>Cl</a:t>
            </a:r>
            <a:r>
              <a:rPr lang="de-DE" sz="2400" b="1" dirty="0">
                <a:latin typeface="Arial" panose="020B0604020202020204" pitchFamily="34" charset="0"/>
                <a:cs typeface="Arial" panose="020B0604020202020204" pitchFamily="34" charset="0"/>
              </a:rPr>
              <a:t> structure.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35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15F82E-935C-47B5-8FED-E4A33F69354E}"/>
              </a:ext>
            </a:extLst>
          </p:cNvPr>
          <p:cNvPicPr>
            <a:picLocks noChangeAspect="1"/>
          </p:cNvPicPr>
          <p:nvPr/>
        </p:nvPicPr>
        <p:blipFill rotWithShape="1">
          <a:blip r:embed="rId3">
            <a:extLst>
              <a:ext uri="{28A0092B-C50C-407E-A947-70E740481C1C}">
                <a14:useLocalDpi xmlns:a14="http://schemas.microsoft.com/office/drawing/2010/main" val="0"/>
              </a:ext>
            </a:extLst>
          </a:blip>
          <a:srcRect t="10293" r="3140"/>
          <a:stretch/>
        </p:blipFill>
        <p:spPr>
          <a:xfrm>
            <a:off x="6159236" y="1915194"/>
            <a:ext cx="6032764" cy="4338284"/>
          </a:xfrm>
          <a:prstGeom prst="rect">
            <a:avLst/>
          </a:prstGeom>
        </p:spPr>
      </p:pic>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5</a:t>
            </a:fld>
            <a:endParaRPr lang="en-US" sz="1400" b="1" dirty="0"/>
          </a:p>
        </p:txBody>
      </p:sp>
      <p:sp>
        <p:nvSpPr>
          <p:cNvPr id="2" name="TextBox 1">
            <a:extLst>
              <a:ext uri="{FF2B5EF4-FFF2-40B4-BE49-F238E27FC236}">
                <a16:creationId xmlns:a16="http://schemas.microsoft.com/office/drawing/2014/main" id="{4621528D-C4B8-492D-B269-AF7C47E03ABC}"/>
              </a:ext>
            </a:extLst>
          </p:cNvPr>
          <p:cNvSpPr txBox="1"/>
          <p:nvPr/>
        </p:nvSpPr>
        <p:spPr>
          <a:xfrm>
            <a:off x="126103" y="217961"/>
            <a:ext cx="1187562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Structure of  </a:t>
            </a:r>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a:t>
            </a:r>
            <a:endParaRPr lang="en-US" sz="9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370E124-957F-4802-A0D1-2B5AD2CC3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41" y="1781481"/>
            <a:ext cx="5587310" cy="4338284"/>
          </a:xfrm>
          <a:prstGeom prst="rect">
            <a:avLst/>
          </a:prstGeom>
        </p:spPr>
      </p:pic>
      <p:sp>
        <p:nvSpPr>
          <p:cNvPr id="11" name="TextBox 10">
            <a:extLst>
              <a:ext uri="{FF2B5EF4-FFF2-40B4-BE49-F238E27FC236}">
                <a16:creationId xmlns:a16="http://schemas.microsoft.com/office/drawing/2014/main" id="{EF67B0E1-8C74-423D-B4E8-2B4D24CD12FC}"/>
              </a:ext>
            </a:extLst>
          </p:cNvPr>
          <p:cNvSpPr txBox="1"/>
          <p:nvPr/>
        </p:nvSpPr>
        <p:spPr>
          <a:xfrm>
            <a:off x="377138" y="1262840"/>
            <a:ext cx="5655627"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 </a:t>
            </a:r>
            <a:r>
              <a:rPr lang="en-US" sz="2400" b="1" dirty="0">
                <a:latin typeface="Arial" panose="020B0604020202020204" pitchFamily="34" charset="0"/>
                <a:cs typeface="Arial" panose="020B0604020202020204" pitchFamily="34" charset="0"/>
              </a:rPr>
              <a:t>from </a:t>
            </a:r>
            <a:r>
              <a:rPr lang="en-US" sz="2400" b="1" dirty="0" err="1">
                <a:latin typeface="Arial" panose="020B0604020202020204" pitchFamily="34" charset="0"/>
                <a:cs typeface="Arial" panose="020B0604020202020204" pitchFamily="34" charset="0"/>
              </a:rPr>
              <a:t>Kaup</a:t>
            </a:r>
            <a:r>
              <a:rPr lang="en-US" sz="2400" b="1" dirty="0">
                <a:latin typeface="Arial" panose="020B0604020202020204" pitchFamily="34" charset="0"/>
                <a:cs typeface="Arial" panose="020B0604020202020204" pitchFamily="34" charset="0"/>
              </a:rPr>
              <a:t> et al. (2021)</a:t>
            </a:r>
          </a:p>
        </p:txBody>
      </p:sp>
      <p:sp>
        <p:nvSpPr>
          <p:cNvPr id="12" name="TextBox 11">
            <a:extLst>
              <a:ext uri="{FF2B5EF4-FFF2-40B4-BE49-F238E27FC236}">
                <a16:creationId xmlns:a16="http://schemas.microsoft.com/office/drawing/2014/main" id="{B5510F56-24C2-4CCC-A7D3-84D6915E4B42}"/>
              </a:ext>
            </a:extLst>
          </p:cNvPr>
          <p:cNvSpPr txBox="1"/>
          <p:nvPr/>
        </p:nvSpPr>
        <p:spPr>
          <a:xfrm>
            <a:off x="6570785" y="1262840"/>
            <a:ext cx="5587310"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 </a:t>
            </a:r>
            <a:r>
              <a:rPr lang="en-US" sz="2400" b="1" dirty="0">
                <a:latin typeface="Arial" panose="020B0604020202020204" pitchFamily="34" charset="0"/>
                <a:cs typeface="Arial" panose="020B0604020202020204" pitchFamily="34" charset="0"/>
              </a:rPr>
              <a:t>from DFT optimization</a:t>
            </a:r>
          </a:p>
        </p:txBody>
      </p:sp>
      <p:pic>
        <p:nvPicPr>
          <p:cNvPr id="3" name="Picture 2">
            <a:extLst>
              <a:ext uri="{FF2B5EF4-FFF2-40B4-BE49-F238E27FC236}">
                <a16:creationId xmlns:a16="http://schemas.microsoft.com/office/drawing/2014/main" id="{973DEB4A-7BD1-4B50-8C9C-1168094B0113}"/>
              </a:ext>
            </a:extLst>
          </p:cNvPr>
          <p:cNvPicPr>
            <a:picLocks noChangeAspect="1"/>
          </p:cNvPicPr>
          <p:nvPr/>
        </p:nvPicPr>
        <p:blipFill>
          <a:blip r:embed="rId6"/>
          <a:stretch>
            <a:fillRect/>
          </a:stretch>
        </p:blipFill>
        <p:spPr>
          <a:xfrm>
            <a:off x="5213944" y="3450560"/>
            <a:ext cx="1200150" cy="1000125"/>
          </a:xfrm>
          <a:prstGeom prst="rect">
            <a:avLst/>
          </a:prstGeom>
        </p:spPr>
      </p:pic>
      <p:sp>
        <p:nvSpPr>
          <p:cNvPr id="9" name="TextBox 8">
            <a:extLst>
              <a:ext uri="{FF2B5EF4-FFF2-40B4-BE49-F238E27FC236}">
                <a16:creationId xmlns:a16="http://schemas.microsoft.com/office/drawing/2014/main" id="{03D707B4-5123-47E2-8755-03DC0F15D8FB}"/>
              </a:ext>
            </a:extLst>
          </p:cNvPr>
          <p:cNvSpPr txBox="1"/>
          <p:nvPr/>
        </p:nvSpPr>
        <p:spPr>
          <a:xfrm>
            <a:off x="1223029" y="797205"/>
            <a:ext cx="3176337"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From experiment</a:t>
            </a:r>
          </a:p>
        </p:txBody>
      </p:sp>
      <p:sp>
        <p:nvSpPr>
          <p:cNvPr id="13" name="TextBox 12">
            <a:extLst>
              <a:ext uri="{FF2B5EF4-FFF2-40B4-BE49-F238E27FC236}">
                <a16:creationId xmlns:a16="http://schemas.microsoft.com/office/drawing/2014/main" id="{5E00857F-2FEE-4260-89F6-DE5DC8A95C75}"/>
              </a:ext>
            </a:extLst>
          </p:cNvPr>
          <p:cNvSpPr txBox="1"/>
          <p:nvPr/>
        </p:nvSpPr>
        <p:spPr>
          <a:xfrm>
            <a:off x="7984776" y="853353"/>
            <a:ext cx="3176337"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From computation</a:t>
            </a:r>
          </a:p>
        </p:txBody>
      </p:sp>
    </p:spTree>
    <p:extLst>
      <p:ext uri="{BB962C8B-B14F-4D97-AF65-F5344CB8AC3E}">
        <p14:creationId xmlns:p14="http://schemas.microsoft.com/office/powerpoint/2010/main" val="281699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6</a:t>
            </a:fld>
            <a:endParaRPr lang="en-US" sz="1400" b="1" dirty="0"/>
          </a:p>
        </p:txBody>
      </p:sp>
      <p:pic>
        <p:nvPicPr>
          <p:cNvPr id="3" name="Picture 2">
            <a:extLst>
              <a:ext uri="{FF2B5EF4-FFF2-40B4-BE49-F238E27FC236}">
                <a16:creationId xmlns:a16="http://schemas.microsoft.com/office/drawing/2014/main" id="{63E5291F-5983-4A45-A03E-68B52A4C18E1}"/>
              </a:ext>
            </a:extLst>
          </p:cNvPr>
          <p:cNvPicPr>
            <a:picLocks noChangeAspect="1"/>
          </p:cNvPicPr>
          <p:nvPr/>
        </p:nvPicPr>
        <p:blipFill rotWithShape="1">
          <a:blip r:embed="rId4">
            <a:extLst>
              <a:ext uri="{28A0092B-C50C-407E-A947-70E740481C1C}">
                <a14:useLocalDpi xmlns:a14="http://schemas.microsoft.com/office/drawing/2010/main" val="0"/>
              </a:ext>
            </a:extLst>
          </a:blip>
          <a:srcRect l="2292" t="2688" r="16054" b="3981"/>
          <a:stretch/>
        </p:blipFill>
        <p:spPr>
          <a:xfrm>
            <a:off x="8413645" y="3796448"/>
            <a:ext cx="3099351" cy="2315787"/>
          </a:xfrm>
          <a:prstGeom prst="rect">
            <a:avLst/>
          </a:prstGeom>
        </p:spPr>
      </p:pic>
      <p:pic>
        <p:nvPicPr>
          <p:cNvPr id="9" name="Picture 8">
            <a:extLst>
              <a:ext uri="{FF2B5EF4-FFF2-40B4-BE49-F238E27FC236}">
                <a16:creationId xmlns:a16="http://schemas.microsoft.com/office/drawing/2014/main" id="{32877B1B-9629-446C-A3AD-0C64658B670D}"/>
              </a:ext>
            </a:extLst>
          </p:cNvPr>
          <p:cNvPicPr>
            <a:picLocks noChangeAspect="1"/>
          </p:cNvPicPr>
          <p:nvPr/>
        </p:nvPicPr>
        <p:blipFill rotWithShape="1">
          <a:blip r:embed="rId5">
            <a:extLst>
              <a:ext uri="{28A0092B-C50C-407E-A947-70E740481C1C}">
                <a14:useLocalDpi xmlns:a14="http://schemas.microsoft.com/office/drawing/2010/main" val="0"/>
              </a:ext>
            </a:extLst>
          </a:blip>
          <a:srcRect l="3920" t="3192" r="16872" b="2188"/>
          <a:stretch/>
        </p:blipFill>
        <p:spPr>
          <a:xfrm>
            <a:off x="1637605" y="3780457"/>
            <a:ext cx="3006508" cy="2347771"/>
          </a:xfrm>
          <a:prstGeom prst="rect">
            <a:avLst/>
          </a:prstGeom>
        </p:spPr>
      </p:pic>
      <p:pic>
        <p:nvPicPr>
          <p:cNvPr id="11" name="Picture 10">
            <a:extLst>
              <a:ext uri="{FF2B5EF4-FFF2-40B4-BE49-F238E27FC236}">
                <a16:creationId xmlns:a16="http://schemas.microsoft.com/office/drawing/2014/main" id="{7A8ABA03-5F22-4E7D-AB07-C85A1C46C465}"/>
              </a:ext>
            </a:extLst>
          </p:cNvPr>
          <p:cNvPicPr>
            <a:picLocks noChangeAspect="1"/>
          </p:cNvPicPr>
          <p:nvPr/>
        </p:nvPicPr>
        <p:blipFill rotWithShape="1">
          <a:blip r:embed="rId6">
            <a:extLst>
              <a:ext uri="{28A0092B-C50C-407E-A947-70E740481C1C}">
                <a14:useLocalDpi xmlns:a14="http://schemas.microsoft.com/office/drawing/2010/main" val="0"/>
              </a:ext>
            </a:extLst>
          </a:blip>
          <a:srcRect l="4936" t="4341" r="16467" b="2922"/>
          <a:stretch/>
        </p:blipFill>
        <p:spPr>
          <a:xfrm>
            <a:off x="5037221" y="3780457"/>
            <a:ext cx="2983316" cy="2301049"/>
          </a:xfrm>
          <a:prstGeom prst="rect">
            <a:avLst/>
          </a:prstGeom>
        </p:spPr>
      </p:pic>
      <p:pic>
        <p:nvPicPr>
          <p:cNvPr id="13" name="Picture 12">
            <a:extLst>
              <a:ext uri="{FF2B5EF4-FFF2-40B4-BE49-F238E27FC236}">
                <a16:creationId xmlns:a16="http://schemas.microsoft.com/office/drawing/2014/main" id="{B84EB1A4-75FC-4E6D-AD91-AA22C8AEBA99}"/>
              </a:ext>
            </a:extLst>
          </p:cNvPr>
          <p:cNvPicPr>
            <a:picLocks noChangeAspect="1"/>
          </p:cNvPicPr>
          <p:nvPr/>
        </p:nvPicPr>
        <p:blipFill rotWithShape="1">
          <a:blip r:embed="rId7">
            <a:extLst>
              <a:ext uri="{28A0092B-C50C-407E-A947-70E740481C1C}">
                <a14:useLocalDpi xmlns:a14="http://schemas.microsoft.com/office/drawing/2010/main" val="0"/>
              </a:ext>
            </a:extLst>
          </a:blip>
          <a:srcRect l="5119" t="2892" r="13845" b="4011"/>
          <a:stretch/>
        </p:blipFill>
        <p:spPr>
          <a:xfrm>
            <a:off x="8610600" y="1374494"/>
            <a:ext cx="3075894" cy="2309981"/>
          </a:xfrm>
          <a:prstGeom prst="rect">
            <a:avLst/>
          </a:prstGeom>
        </p:spPr>
      </p:pic>
      <p:pic>
        <p:nvPicPr>
          <p:cNvPr id="15" name="Picture 14">
            <a:extLst>
              <a:ext uri="{FF2B5EF4-FFF2-40B4-BE49-F238E27FC236}">
                <a16:creationId xmlns:a16="http://schemas.microsoft.com/office/drawing/2014/main" id="{A77EC20E-B7F8-4E1C-AE74-1AEB7BEEF29E}"/>
              </a:ext>
            </a:extLst>
          </p:cNvPr>
          <p:cNvPicPr>
            <a:picLocks noChangeAspect="1"/>
          </p:cNvPicPr>
          <p:nvPr/>
        </p:nvPicPr>
        <p:blipFill rotWithShape="1">
          <a:blip r:embed="rId8">
            <a:extLst>
              <a:ext uri="{28A0092B-C50C-407E-A947-70E740481C1C}">
                <a14:useLocalDpi xmlns:a14="http://schemas.microsoft.com/office/drawing/2010/main" val="0"/>
              </a:ext>
            </a:extLst>
          </a:blip>
          <a:srcRect l="3919" t="2725" r="12590" b="2187"/>
          <a:stretch/>
        </p:blipFill>
        <p:spPr>
          <a:xfrm>
            <a:off x="1556320" y="1338566"/>
            <a:ext cx="3169078" cy="2359383"/>
          </a:xfrm>
          <a:prstGeom prst="rect">
            <a:avLst/>
          </a:prstGeom>
        </p:spPr>
      </p:pic>
      <p:pic>
        <p:nvPicPr>
          <p:cNvPr id="17" name="Picture 16">
            <a:extLst>
              <a:ext uri="{FF2B5EF4-FFF2-40B4-BE49-F238E27FC236}">
                <a16:creationId xmlns:a16="http://schemas.microsoft.com/office/drawing/2014/main" id="{15720D6E-57D0-4C6B-8E12-31705C2CFD07}"/>
              </a:ext>
            </a:extLst>
          </p:cNvPr>
          <p:cNvPicPr>
            <a:picLocks noChangeAspect="1"/>
          </p:cNvPicPr>
          <p:nvPr/>
        </p:nvPicPr>
        <p:blipFill rotWithShape="1">
          <a:blip r:embed="rId9">
            <a:extLst>
              <a:ext uri="{28A0092B-C50C-407E-A947-70E740481C1C}">
                <a14:useLocalDpi xmlns:a14="http://schemas.microsoft.com/office/drawing/2010/main" val="0"/>
              </a:ext>
            </a:extLst>
          </a:blip>
          <a:srcRect l="4643" t="2408" r="14785" b="2187"/>
          <a:stretch/>
        </p:blipFill>
        <p:spPr>
          <a:xfrm>
            <a:off x="4962255" y="1299147"/>
            <a:ext cx="3058282" cy="2367249"/>
          </a:xfrm>
          <a:prstGeom prst="rect">
            <a:avLst/>
          </a:prstGeom>
        </p:spPr>
      </p:pic>
      <p:sp>
        <p:nvSpPr>
          <p:cNvPr id="18" name="TextBox 17">
            <a:extLst>
              <a:ext uri="{FF2B5EF4-FFF2-40B4-BE49-F238E27FC236}">
                <a16:creationId xmlns:a16="http://schemas.microsoft.com/office/drawing/2014/main" id="{334199CE-D24B-47F3-B16F-EB40D50D4A2E}"/>
              </a:ext>
            </a:extLst>
          </p:cNvPr>
          <p:cNvSpPr txBox="1"/>
          <p:nvPr/>
        </p:nvSpPr>
        <p:spPr>
          <a:xfrm>
            <a:off x="186593" y="1360227"/>
            <a:ext cx="1453468" cy="1569660"/>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From calc  </a:t>
            </a:r>
            <a:r>
              <a:rPr lang="en-US" sz="2400" b="1" dirty="0">
                <a:latin typeface="Arial" panose="020B0604020202020204" pitchFamily="34" charset="0"/>
                <a:cs typeface="Arial" panose="020B0604020202020204" pitchFamily="34" charset="0"/>
                <a:sym typeface="Wingdings" panose="05000000000000000000" pitchFamily="2" charset="2"/>
              </a:rPr>
              <a:t></a:t>
            </a:r>
          </a:p>
          <a:p>
            <a:pPr algn="l"/>
            <a:r>
              <a:rPr lang="en-US" sz="2400" b="1" dirty="0">
                <a:latin typeface="Arial" panose="020B0604020202020204" pitchFamily="34" charset="0"/>
                <a:cs typeface="Arial" panose="020B0604020202020204" pitchFamily="34" charset="0"/>
                <a:sym typeface="Wingdings" panose="05000000000000000000" pitchFamily="2" charset="2"/>
              </a:rPr>
              <a:t>DFT opt</a:t>
            </a:r>
          </a:p>
          <a:p>
            <a:pPr algn="l"/>
            <a:r>
              <a:rPr lang="en-US" sz="2400" b="1" dirty="0">
                <a:latin typeface="Arial" panose="020B0604020202020204" pitchFamily="34" charset="0"/>
                <a:cs typeface="Arial" panose="020B0604020202020204" pitchFamily="34" charset="0"/>
              </a:rPr>
              <a:t>(at 0 K)</a:t>
            </a:r>
          </a:p>
        </p:txBody>
      </p:sp>
      <p:sp>
        <p:nvSpPr>
          <p:cNvPr id="19" name="TextBox 18">
            <a:extLst>
              <a:ext uri="{FF2B5EF4-FFF2-40B4-BE49-F238E27FC236}">
                <a16:creationId xmlns:a16="http://schemas.microsoft.com/office/drawing/2014/main" id="{E4584657-656D-485C-B932-09566FFF94B1}"/>
              </a:ext>
            </a:extLst>
          </p:cNvPr>
          <p:cNvSpPr txBox="1"/>
          <p:nvPr/>
        </p:nvSpPr>
        <p:spPr>
          <a:xfrm>
            <a:off x="176830" y="4293864"/>
            <a:ext cx="1637604" cy="1569660"/>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From </a:t>
            </a:r>
          </a:p>
          <a:p>
            <a:pPr algn="l"/>
            <a:r>
              <a:rPr lang="en-US" sz="2400" b="1" dirty="0">
                <a:latin typeface="Arial" panose="020B0604020202020204" pitchFamily="34" charset="0"/>
                <a:cs typeface="Arial" panose="020B0604020202020204" pitchFamily="34" charset="0"/>
              </a:rPr>
              <a:t>exp  </a:t>
            </a:r>
            <a:r>
              <a:rPr lang="en-US" sz="2400" b="1" dirty="0">
                <a:latin typeface="Arial" panose="020B0604020202020204" pitchFamily="34" charset="0"/>
                <a:cs typeface="Arial" panose="020B0604020202020204" pitchFamily="34" charset="0"/>
                <a:sym typeface="Wingdings" panose="05000000000000000000" pitchFamily="2" charset="2"/>
              </a:rPr>
              <a:t></a:t>
            </a:r>
          </a:p>
          <a:p>
            <a:pPr algn="l"/>
            <a:endParaRPr lang="en-US" sz="2400" b="1" dirty="0">
              <a:latin typeface="Arial" panose="020B0604020202020204" pitchFamily="34" charset="0"/>
              <a:cs typeface="Arial" panose="020B0604020202020204" pitchFamily="34" charset="0"/>
              <a:sym typeface="Wingdings" panose="05000000000000000000" pitchFamily="2" charset="2"/>
            </a:endParaRPr>
          </a:p>
          <a:p>
            <a:pPr algn="l"/>
            <a:r>
              <a:rPr lang="en-US" sz="2400" b="1" dirty="0">
                <a:latin typeface="Arial" panose="020B0604020202020204" pitchFamily="34" charset="0"/>
                <a:cs typeface="Arial" panose="020B0604020202020204" pitchFamily="34" charset="0"/>
                <a:sym typeface="Wingdings" panose="05000000000000000000" pitchFamily="2" charset="2"/>
              </a:rPr>
              <a:t>(at 300K)</a:t>
            </a:r>
            <a:endParaRPr lang="en-US" sz="24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BA337D1-CD3C-4065-B146-D85E59509BC4}"/>
              </a:ext>
            </a:extLst>
          </p:cNvPr>
          <p:cNvSpPr txBox="1"/>
          <p:nvPr/>
        </p:nvSpPr>
        <p:spPr>
          <a:xfrm>
            <a:off x="365760" y="195943"/>
            <a:ext cx="656442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Structures of </a:t>
            </a:r>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X</a:t>
            </a:r>
            <a:r>
              <a:rPr lang="en-US" sz="2400" b="1" baseline="-25000" dirty="0">
                <a:solidFill>
                  <a:srgbClr val="00B050"/>
                </a:solidFill>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(X=Cl, Br, I)</a:t>
            </a:r>
          </a:p>
        </p:txBody>
      </p:sp>
      <p:sp>
        <p:nvSpPr>
          <p:cNvPr id="21" name="TextBox 20">
            <a:extLst>
              <a:ext uri="{FF2B5EF4-FFF2-40B4-BE49-F238E27FC236}">
                <a16:creationId xmlns:a16="http://schemas.microsoft.com/office/drawing/2014/main" id="{9CA03441-54EC-40D6-B0F0-63D0D7923135}"/>
              </a:ext>
            </a:extLst>
          </p:cNvPr>
          <p:cNvSpPr txBox="1"/>
          <p:nvPr/>
        </p:nvSpPr>
        <p:spPr>
          <a:xfrm>
            <a:off x="2031670" y="837482"/>
            <a:ext cx="2340522"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Cl</a:t>
            </a:r>
            <a:r>
              <a:rPr lang="en-US" sz="2400" b="1" baseline="-25000" dirty="0">
                <a:solidFill>
                  <a:srgbClr val="00B050"/>
                </a:solidFill>
                <a:latin typeface="Arial" panose="020B0604020202020204" pitchFamily="34" charset="0"/>
                <a:cs typeface="Arial" panose="020B0604020202020204" pitchFamily="34" charset="0"/>
              </a:rPr>
              <a:t>1.5</a:t>
            </a:r>
            <a:endParaRPr lang="en-US" sz="2400" b="1" dirty="0">
              <a:solidFill>
                <a:srgbClr val="00B05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CBCD20F-451E-4CEB-9AB4-D062DEFEDACA}"/>
              </a:ext>
            </a:extLst>
          </p:cNvPr>
          <p:cNvSpPr txBox="1"/>
          <p:nvPr/>
        </p:nvSpPr>
        <p:spPr>
          <a:xfrm>
            <a:off x="5488383" y="758139"/>
            <a:ext cx="2340522"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chemeClr val="accent2">
                    <a:lumMod val="75000"/>
                  </a:schemeClr>
                </a:solidFill>
                <a:latin typeface="Arial" panose="020B0604020202020204" pitchFamily="34" charset="0"/>
                <a:cs typeface="Arial" panose="020B0604020202020204" pitchFamily="34" charset="0"/>
              </a:rPr>
              <a:t>Br</a:t>
            </a:r>
            <a:r>
              <a:rPr lang="en-US" sz="2400" b="1" baseline="-25000" dirty="0">
                <a:solidFill>
                  <a:schemeClr val="accent2">
                    <a:lumMod val="75000"/>
                  </a:schemeClr>
                </a:solidFill>
                <a:latin typeface="Arial" panose="020B0604020202020204" pitchFamily="34" charset="0"/>
                <a:cs typeface="Arial" panose="020B0604020202020204" pitchFamily="34" charset="0"/>
              </a:rPr>
              <a:t>1.5</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401CA14-60AB-435E-87AE-66F34204E6C6}"/>
              </a:ext>
            </a:extLst>
          </p:cNvPr>
          <p:cNvSpPr txBox="1"/>
          <p:nvPr/>
        </p:nvSpPr>
        <p:spPr>
          <a:xfrm>
            <a:off x="9142881" y="786906"/>
            <a:ext cx="2340522"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7030A0"/>
                </a:solidFill>
                <a:latin typeface="Arial" panose="020B0604020202020204" pitchFamily="34" charset="0"/>
                <a:cs typeface="Arial" panose="020B0604020202020204" pitchFamily="34" charset="0"/>
              </a:rPr>
              <a:t>I</a:t>
            </a:r>
            <a:r>
              <a:rPr lang="en-US" sz="2400" b="1" baseline="-25000" dirty="0">
                <a:solidFill>
                  <a:srgbClr val="7030A0"/>
                </a:solidFill>
                <a:latin typeface="Arial" panose="020B0604020202020204" pitchFamily="34" charset="0"/>
                <a:cs typeface="Arial" panose="020B0604020202020204" pitchFamily="34" charset="0"/>
              </a:rPr>
              <a:t>1.5</a:t>
            </a:r>
            <a:endParaRPr lang="en-US" sz="2400" b="1" dirty="0">
              <a:solidFill>
                <a:srgbClr val="7030A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9240098-AF38-490E-921E-F4E1BDB5034D}"/>
              </a:ext>
            </a:extLst>
          </p:cNvPr>
          <p:cNvPicPr>
            <a:picLocks noChangeAspect="1"/>
          </p:cNvPicPr>
          <p:nvPr/>
        </p:nvPicPr>
        <p:blipFill>
          <a:blip r:embed="rId10"/>
          <a:stretch>
            <a:fillRect/>
          </a:stretch>
        </p:blipFill>
        <p:spPr>
          <a:xfrm>
            <a:off x="230739" y="3207418"/>
            <a:ext cx="1200150" cy="1000125"/>
          </a:xfrm>
          <a:prstGeom prst="rect">
            <a:avLst/>
          </a:prstGeom>
        </p:spPr>
      </p:pic>
    </p:spTree>
    <p:extLst>
      <p:ext uri="{BB962C8B-B14F-4D97-AF65-F5344CB8AC3E}">
        <p14:creationId xmlns:p14="http://schemas.microsoft.com/office/powerpoint/2010/main" val="124686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A1D47D-D36F-404D-A7AD-AAAE86DBE1BD}"/>
              </a:ext>
            </a:extLst>
          </p:cNvPr>
          <p:cNvPicPr>
            <a:picLocks noChangeAspect="1"/>
          </p:cNvPicPr>
          <p:nvPr/>
        </p:nvPicPr>
        <p:blipFill>
          <a:blip r:embed="rId3"/>
          <a:stretch>
            <a:fillRect/>
          </a:stretch>
        </p:blipFill>
        <p:spPr>
          <a:xfrm>
            <a:off x="5671456" y="2475026"/>
            <a:ext cx="6333984" cy="2236484"/>
          </a:xfrm>
          <a:prstGeom prst="rect">
            <a:avLst/>
          </a:prstGeom>
        </p:spPr>
      </p:pic>
      <p:pic>
        <p:nvPicPr>
          <p:cNvPr id="12" name="Picture 11">
            <a:extLst>
              <a:ext uri="{FF2B5EF4-FFF2-40B4-BE49-F238E27FC236}">
                <a16:creationId xmlns:a16="http://schemas.microsoft.com/office/drawing/2014/main" id="{F3AD8964-DE43-4E66-B8CE-2D2233983D10}"/>
              </a:ext>
            </a:extLst>
          </p:cNvPr>
          <p:cNvPicPr>
            <a:picLocks noChangeAspect="1"/>
          </p:cNvPicPr>
          <p:nvPr/>
        </p:nvPicPr>
        <p:blipFill rotWithShape="1">
          <a:blip r:embed="rId4">
            <a:extLst>
              <a:ext uri="{28A0092B-C50C-407E-A947-70E740481C1C}">
                <a14:useLocalDpi xmlns:a14="http://schemas.microsoft.com/office/drawing/2010/main" val="0"/>
              </a:ext>
            </a:extLst>
          </a:blip>
          <a:srcRect t="13250" r="6605"/>
          <a:stretch/>
        </p:blipFill>
        <p:spPr>
          <a:xfrm>
            <a:off x="5828709" y="4486685"/>
            <a:ext cx="6090764" cy="2262969"/>
          </a:xfrm>
          <a:prstGeom prst="rect">
            <a:avLst/>
          </a:prstGeom>
        </p:spPr>
      </p:pic>
      <p:pic>
        <p:nvPicPr>
          <p:cNvPr id="2" name="Picture 1">
            <a:extLst>
              <a:ext uri="{FF2B5EF4-FFF2-40B4-BE49-F238E27FC236}">
                <a16:creationId xmlns:a16="http://schemas.microsoft.com/office/drawing/2014/main" id="{1026A3BA-B309-432B-95D7-8C42FEAFB70F}"/>
              </a:ext>
            </a:extLst>
          </p:cNvPr>
          <p:cNvPicPr>
            <a:picLocks noChangeAspect="1"/>
          </p:cNvPicPr>
          <p:nvPr/>
        </p:nvPicPr>
        <p:blipFill rotWithShape="1">
          <a:blip r:embed="rId5"/>
          <a:srcRect l="3896"/>
          <a:stretch/>
        </p:blipFill>
        <p:spPr>
          <a:xfrm>
            <a:off x="70565" y="512753"/>
            <a:ext cx="8540035" cy="2231533"/>
          </a:xfrm>
          <a:prstGeom prst="rect">
            <a:avLst/>
          </a:prstGeom>
        </p:spPr>
      </p:pic>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7</a:t>
            </a:fld>
            <a:endParaRPr lang="en-US" sz="1400" b="1" dirty="0"/>
          </a:p>
        </p:txBody>
      </p:sp>
      <p:sp>
        <p:nvSpPr>
          <p:cNvPr id="3" name="TextBox 2">
            <a:extLst>
              <a:ext uri="{FF2B5EF4-FFF2-40B4-BE49-F238E27FC236}">
                <a16:creationId xmlns:a16="http://schemas.microsoft.com/office/drawing/2014/main" id="{684FC69A-53A4-4C5A-9604-00125DFF6109}"/>
              </a:ext>
            </a:extLst>
          </p:cNvPr>
          <p:cNvSpPr txBox="1"/>
          <p:nvPr/>
        </p:nvSpPr>
        <p:spPr>
          <a:xfrm>
            <a:off x="0" y="-3324"/>
            <a:ext cx="9496698"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Numerical comparison of conventional lattice parameters of optimized (“</a:t>
            </a:r>
            <a:r>
              <a:rPr lang="en-US" sz="2400" b="1" dirty="0" err="1">
                <a:latin typeface="Arial" panose="020B0604020202020204" pitchFamily="34" charset="0"/>
                <a:cs typeface="Arial" panose="020B0604020202020204" pitchFamily="34" charset="0"/>
              </a:rPr>
              <a:t>cal</a:t>
            </a:r>
            <a:r>
              <a:rPr lang="en-US" sz="2400" b="1" dirty="0">
                <a:latin typeface="Arial" panose="020B0604020202020204" pitchFamily="34" charset="0"/>
                <a:cs typeface="Arial" panose="020B0604020202020204" pitchFamily="34" charset="0"/>
              </a:rPr>
              <a:t>”) and experimental</a:t>
            </a:r>
            <a:r>
              <a:rPr lang="en-US" sz="2400" b="1" baseline="300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Li</a:t>
            </a:r>
            <a:r>
              <a:rPr lang="en-US" sz="2400" b="1" baseline="-25000" dirty="0">
                <a:solidFill>
                  <a:srgbClr val="0000FF"/>
                </a:solidFill>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solidFill>
                  <a:srgbClr val="FF9900"/>
                </a:solidFill>
                <a:latin typeface="Arial" panose="020B0604020202020204" pitchFamily="34" charset="0"/>
                <a:cs typeface="Arial" panose="020B0604020202020204" pitchFamily="34" charset="0"/>
              </a:rPr>
              <a:t>S</a:t>
            </a:r>
            <a:r>
              <a:rPr lang="en-US" sz="2400" b="1" baseline="-25000" dirty="0">
                <a:solidFill>
                  <a:srgbClr val="FF9900"/>
                </a:solidFill>
                <a:latin typeface="Arial" panose="020B0604020202020204" pitchFamily="34" charset="0"/>
                <a:cs typeface="Arial" panose="020B0604020202020204" pitchFamily="34" charset="0"/>
              </a:rPr>
              <a:t>18</a:t>
            </a:r>
            <a:r>
              <a:rPr lang="en-US" sz="2400" b="1" dirty="0">
                <a:solidFill>
                  <a:srgbClr val="00B050"/>
                </a:solidFill>
                <a:latin typeface="Arial" panose="020B0604020202020204" pitchFamily="34" charset="0"/>
                <a:cs typeface="Arial" panose="020B0604020202020204" pitchFamily="34" charset="0"/>
              </a:rPr>
              <a:t>X</a:t>
            </a:r>
            <a:r>
              <a:rPr lang="en-US" sz="2400" b="1" baseline="-25000" dirty="0">
                <a:solidFill>
                  <a:srgbClr val="00B050"/>
                </a:solidFill>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(X=Cl, Br, I)</a:t>
            </a:r>
          </a:p>
          <a:p>
            <a:pPr algn="l"/>
            <a:endParaRPr lang="en-US"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EE5BF87-506B-4EF4-9334-5E458B02C97D}"/>
              </a:ext>
            </a:extLst>
          </p:cNvPr>
          <p:cNvSpPr txBox="1"/>
          <p:nvPr/>
        </p:nvSpPr>
        <p:spPr>
          <a:xfrm>
            <a:off x="9213903" y="865068"/>
            <a:ext cx="2791537" cy="461665"/>
          </a:xfrm>
          <a:prstGeom prst="rect">
            <a:avLst/>
          </a:prstGeom>
          <a:noFill/>
        </p:spPr>
        <p:txBody>
          <a:bodyPr wrap="square" rtlCol="0">
            <a:spAutoFit/>
          </a:bodyPr>
          <a:lstStyle/>
          <a:p>
            <a:pPr algn="l"/>
            <a:r>
              <a:rPr lang="en-US" sz="2400" b="1" baseline="30000"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Kaup</a:t>
            </a:r>
            <a:r>
              <a:rPr lang="en-US" sz="2400" b="1" dirty="0">
                <a:latin typeface="Arial" panose="020B0604020202020204" pitchFamily="34" charset="0"/>
                <a:cs typeface="Arial" panose="020B0604020202020204" pitchFamily="34" charset="0"/>
              </a:rPr>
              <a:t> et al. (2021)</a:t>
            </a:r>
            <a:endParaRPr lang="en-US" sz="2400" b="1" baseline="30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AE270B4-CC96-4A62-8542-4A3BBAD62B56}"/>
              </a:ext>
            </a:extLst>
          </p:cNvPr>
          <p:cNvSpPr txBox="1"/>
          <p:nvPr/>
        </p:nvSpPr>
        <p:spPr>
          <a:xfrm>
            <a:off x="580913" y="2882202"/>
            <a:ext cx="4797911" cy="3416320"/>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Pair distribution analysis:</a:t>
            </a:r>
          </a:p>
          <a:p>
            <a:pPr algn="l"/>
            <a:r>
              <a:rPr lang="en-US" sz="2400" b="1" dirty="0">
                <a:latin typeface="Arial" panose="020B0604020202020204" pitchFamily="34" charset="0"/>
                <a:cs typeface="Arial" panose="020B0604020202020204" pitchFamily="34" charset="0"/>
              </a:rPr>
              <a:t>    From neutron scattering</a:t>
            </a:r>
          </a:p>
          <a:p>
            <a:pPr algn="l"/>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Kaup</a:t>
            </a:r>
            <a:r>
              <a:rPr lang="en-US" sz="2400" b="1" dirty="0">
                <a:latin typeface="Arial" panose="020B0604020202020204" pitchFamily="34" charset="0"/>
                <a:cs typeface="Arial" panose="020B0604020202020204" pitchFamily="34" charset="0"/>
              </a:rPr>
              <a:t> et al.)</a:t>
            </a:r>
          </a:p>
          <a:p>
            <a:pPr algn="l"/>
            <a:endParaRPr lang="en-US" sz="2400" b="1" dirty="0">
              <a:latin typeface="Arial" panose="020B0604020202020204" pitchFamily="34" charset="0"/>
              <a:cs typeface="Arial" panose="020B0604020202020204" pitchFamily="34" charset="0"/>
            </a:endParaRPr>
          </a:p>
          <a:p>
            <a:pPr algn="l"/>
            <a:endParaRPr lang="en-US" sz="2400" b="1" dirty="0">
              <a:latin typeface="Arial" panose="020B0604020202020204" pitchFamily="34" charset="0"/>
              <a:cs typeface="Arial" panose="020B0604020202020204" pitchFamily="34" charset="0"/>
            </a:endParaRPr>
          </a:p>
          <a:p>
            <a:pPr algn="l"/>
            <a:endParaRPr lang="en-US" sz="2400" b="1" dirty="0">
              <a:latin typeface="Arial" panose="020B0604020202020204" pitchFamily="34" charset="0"/>
              <a:cs typeface="Arial" panose="020B0604020202020204" pitchFamily="34" charset="0"/>
            </a:endParaRPr>
          </a:p>
          <a:p>
            <a:pPr algn="l"/>
            <a:r>
              <a:rPr lang="en-US" sz="2400" b="1" dirty="0">
                <a:latin typeface="Arial" panose="020B0604020202020204" pitchFamily="34" charset="0"/>
                <a:cs typeface="Arial" panose="020B0604020202020204" pitchFamily="34" charset="0"/>
              </a:rPr>
              <a:t>    From molecular dynamics</a:t>
            </a:r>
          </a:p>
          <a:p>
            <a:pPr algn="l"/>
            <a:r>
              <a:rPr lang="en-US" sz="2400" b="1" dirty="0">
                <a:latin typeface="Arial" panose="020B0604020202020204" pitchFamily="34" charset="0"/>
                <a:cs typeface="Arial" panose="020B0604020202020204" pitchFamily="34" charset="0"/>
              </a:rPr>
              <a:t>       simulations</a:t>
            </a:r>
          </a:p>
          <a:p>
            <a:pPr algn="l"/>
            <a:r>
              <a:rPr lang="en-US" sz="2400" b="1" dirty="0">
                <a:latin typeface="Arial" panose="020B0604020202020204" pitchFamily="34" charset="0"/>
                <a:cs typeface="Arial" panose="020B0604020202020204" pitchFamily="34" charset="0"/>
              </a:rPr>
              <a:t>          (this work)</a:t>
            </a:r>
          </a:p>
        </p:txBody>
      </p:sp>
      <p:sp>
        <p:nvSpPr>
          <p:cNvPr id="14" name="Arrow: Right 13">
            <a:extLst>
              <a:ext uri="{FF2B5EF4-FFF2-40B4-BE49-F238E27FC236}">
                <a16:creationId xmlns:a16="http://schemas.microsoft.com/office/drawing/2014/main" id="{F68FA610-20F3-4061-B5EB-A9B1411883CF}"/>
              </a:ext>
            </a:extLst>
          </p:cNvPr>
          <p:cNvSpPr/>
          <p:nvPr/>
        </p:nvSpPr>
        <p:spPr>
          <a:xfrm>
            <a:off x="3324113" y="3829722"/>
            <a:ext cx="1688951" cy="441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9A30D41-5570-4BEB-9A17-A827D8C67E83}"/>
              </a:ext>
            </a:extLst>
          </p:cNvPr>
          <p:cNvSpPr/>
          <p:nvPr/>
        </p:nvSpPr>
        <p:spPr>
          <a:xfrm>
            <a:off x="3324113" y="5713126"/>
            <a:ext cx="1688951" cy="441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63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8</a:t>
            </a:fld>
            <a:endParaRPr lang="en-US" sz="1400" b="1" dirty="0"/>
          </a:p>
        </p:txBody>
      </p:sp>
      <p:sp>
        <p:nvSpPr>
          <p:cNvPr id="2" name="TextBox 1">
            <a:extLst>
              <a:ext uri="{FF2B5EF4-FFF2-40B4-BE49-F238E27FC236}">
                <a16:creationId xmlns:a16="http://schemas.microsoft.com/office/drawing/2014/main" id="{78A80828-C933-4F29-B79D-5E75DC53C7B4}"/>
              </a:ext>
            </a:extLst>
          </p:cNvPr>
          <p:cNvSpPr txBox="1"/>
          <p:nvPr/>
        </p:nvSpPr>
        <p:spPr>
          <a:xfrm>
            <a:off x="195943" y="136525"/>
            <a:ext cx="11403875" cy="2308324"/>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Computational estimate of chemical stability –</a:t>
            </a:r>
          </a:p>
          <a:p>
            <a:pPr algn="l"/>
            <a:endParaRPr lang="en-US" sz="2400" b="1" dirty="0">
              <a:latin typeface="Arial" panose="020B0604020202020204" pitchFamily="34" charset="0"/>
              <a:cs typeface="Arial" panose="020B0604020202020204" pitchFamily="34" charset="0"/>
            </a:endParaRPr>
          </a:p>
          <a:p>
            <a:pPr algn="l"/>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Based on DFT static lattice calculations, several decomposition pathways indicate endothermic reactions at equilibrium and suggest chemical stability of 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X</a:t>
            </a:r>
            <a:r>
              <a:rPr lang="en-US" sz="2400" b="1" baseline="-25000" dirty="0">
                <a:latin typeface="Arial" panose="020B0604020202020204" pitchFamily="34" charset="0"/>
                <a:cs typeface="Arial" panose="020B0604020202020204" pitchFamily="34" charset="0"/>
              </a:rPr>
              <a:t>1.5 </a:t>
            </a:r>
            <a:r>
              <a:rPr lang="en-US" sz="2400" b="1" dirty="0">
                <a:latin typeface="Arial" panose="020B0604020202020204" pitchFamily="34" charset="0"/>
                <a:cs typeface="Arial" panose="020B0604020202020204" pitchFamily="34" charset="0"/>
              </a:rPr>
              <a:t>for example --</a:t>
            </a:r>
          </a:p>
        </p:txBody>
      </p:sp>
      <p:sp>
        <p:nvSpPr>
          <p:cNvPr id="3" name="TextBox 2">
            <a:extLst>
              <a:ext uri="{FF2B5EF4-FFF2-40B4-BE49-F238E27FC236}">
                <a16:creationId xmlns:a16="http://schemas.microsoft.com/office/drawing/2014/main" id="{07F5C48C-0531-4D25-9363-8408EA11323E}"/>
              </a:ext>
            </a:extLst>
          </p:cNvPr>
          <p:cNvSpPr txBox="1"/>
          <p:nvPr/>
        </p:nvSpPr>
        <p:spPr>
          <a:xfrm>
            <a:off x="394062" y="2704992"/>
            <a:ext cx="11403875" cy="34163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Cl</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sym typeface="Wingdings" panose="05000000000000000000" pitchFamily="2" charset="2"/>
              </a:rPr>
              <a:t> 1.5LiCl + 5B</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a:t>
            </a:r>
            <a:r>
              <a:rPr lang="en-US" sz="2400" b="1" baseline="-25000" dirty="0">
                <a:latin typeface="Arial" panose="020B0604020202020204" pitchFamily="34" charset="0"/>
                <a:cs typeface="Arial" panose="020B0604020202020204" pitchFamily="34" charset="0"/>
                <a:sym typeface="Wingdings" panose="05000000000000000000" pitchFamily="2" charset="2"/>
              </a:rPr>
              <a:t>3 </a:t>
            </a:r>
            <a:r>
              <a:rPr lang="en-US" sz="2400" b="1" dirty="0">
                <a:latin typeface="Arial" panose="020B0604020202020204" pitchFamily="34" charset="0"/>
                <a:cs typeface="Arial" panose="020B0604020202020204" pitchFamily="34" charset="0"/>
                <a:sym typeface="Wingdings" panose="05000000000000000000" pitchFamily="2" charset="2"/>
              </a:rPr>
              <a:t>+ 3Li</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  -  0.8 eV</a:t>
            </a:r>
          </a:p>
          <a:p>
            <a:r>
              <a:rPr lang="en-US" sz="2400" b="1" dirty="0">
                <a:latin typeface="Arial" panose="020B0604020202020204" pitchFamily="34" charset="0"/>
                <a:cs typeface="Arial" panose="020B0604020202020204" pitchFamily="34" charset="0"/>
              </a:rPr>
              <a:t>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Cl</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sym typeface="Wingdings" panose="05000000000000000000" pitchFamily="2" charset="2"/>
              </a:rPr>
              <a:t> 1.5LiCl + 4B</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a:t>
            </a:r>
            <a:r>
              <a:rPr lang="en-US" sz="2400" b="1" baseline="-25000" dirty="0">
                <a:latin typeface="Arial" panose="020B0604020202020204" pitchFamily="34" charset="0"/>
                <a:cs typeface="Arial" panose="020B0604020202020204" pitchFamily="34" charset="0"/>
                <a:sym typeface="Wingdings" panose="05000000000000000000" pitchFamily="2" charset="2"/>
              </a:rPr>
              <a:t>3 </a:t>
            </a:r>
            <a:r>
              <a:rPr lang="en-US" sz="2400" b="1" dirty="0">
                <a:latin typeface="Arial" panose="020B0604020202020204" pitchFamily="34" charset="0"/>
                <a:cs typeface="Arial" panose="020B0604020202020204" pitchFamily="34" charset="0"/>
                <a:sym typeface="Wingdings" panose="05000000000000000000" pitchFamily="2" charset="2"/>
              </a:rPr>
              <a:t>+ 2Li</a:t>
            </a:r>
            <a:r>
              <a:rPr lang="en-US" sz="2400" b="1" baseline="-25000" dirty="0">
                <a:latin typeface="Arial" panose="020B0604020202020204" pitchFamily="34" charset="0"/>
                <a:cs typeface="Arial" panose="020B0604020202020204" pitchFamily="34" charset="0"/>
                <a:sym typeface="Wingdings" panose="05000000000000000000" pitchFamily="2" charset="2"/>
              </a:rPr>
              <a:t>3</a:t>
            </a:r>
            <a:r>
              <a:rPr lang="en-US" sz="2400" b="1" dirty="0">
                <a:latin typeface="Arial" panose="020B0604020202020204" pitchFamily="34" charset="0"/>
                <a:cs typeface="Arial" panose="020B0604020202020204" pitchFamily="34" charset="0"/>
                <a:sym typeface="Wingdings" panose="05000000000000000000" pitchFamily="2" charset="2"/>
              </a:rPr>
              <a:t>BS</a:t>
            </a:r>
            <a:r>
              <a:rPr lang="en-US" sz="2400" b="1" baseline="-25000" dirty="0">
                <a:latin typeface="Arial" panose="020B0604020202020204" pitchFamily="34" charset="0"/>
                <a:cs typeface="Arial" panose="020B0604020202020204" pitchFamily="34" charset="0"/>
                <a:sym typeface="Wingdings" panose="05000000000000000000" pitchFamily="2" charset="2"/>
              </a:rPr>
              <a:t>3</a:t>
            </a:r>
            <a:r>
              <a:rPr lang="en-US" sz="2400" b="1" dirty="0">
                <a:latin typeface="Arial" panose="020B0604020202020204" pitchFamily="34" charset="0"/>
                <a:cs typeface="Arial" panose="020B0604020202020204" pitchFamily="34" charset="0"/>
                <a:sym typeface="Wingdings" panose="05000000000000000000" pitchFamily="2" charset="2"/>
              </a:rPr>
              <a:t>  -  1.0 eV</a:t>
            </a:r>
          </a:p>
          <a:p>
            <a:endParaRPr lang="en-US" sz="2400" b="1" dirty="0">
              <a:latin typeface="Arial" panose="020B0604020202020204" pitchFamily="34" charset="0"/>
              <a:cs typeface="Arial" panose="020B0604020202020204" pitchFamily="34" charset="0"/>
              <a:sym typeface="Wingdings" panose="05000000000000000000" pitchFamily="2" charset="2"/>
            </a:endParaRPr>
          </a:p>
          <a:p>
            <a:r>
              <a:rPr lang="en-US" sz="2400" b="1" dirty="0">
                <a:latin typeface="Arial" panose="020B0604020202020204" pitchFamily="34" charset="0"/>
                <a:cs typeface="Arial" panose="020B0604020202020204" pitchFamily="34" charset="0"/>
              </a:rPr>
              <a:t>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Br</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sym typeface="Wingdings" panose="05000000000000000000" pitchFamily="2" charset="2"/>
              </a:rPr>
              <a:t> 1.5LiBr + 5B</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a:t>
            </a:r>
            <a:r>
              <a:rPr lang="en-US" sz="2400" b="1" baseline="-25000" dirty="0">
                <a:latin typeface="Arial" panose="020B0604020202020204" pitchFamily="34" charset="0"/>
                <a:cs typeface="Arial" panose="020B0604020202020204" pitchFamily="34" charset="0"/>
                <a:sym typeface="Wingdings" panose="05000000000000000000" pitchFamily="2" charset="2"/>
              </a:rPr>
              <a:t>3 </a:t>
            </a:r>
            <a:r>
              <a:rPr lang="en-US" sz="2400" b="1" dirty="0">
                <a:latin typeface="Arial" panose="020B0604020202020204" pitchFamily="34" charset="0"/>
                <a:cs typeface="Arial" panose="020B0604020202020204" pitchFamily="34" charset="0"/>
                <a:sym typeface="Wingdings" panose="05000000000000000000" pitchFamily="2" charset="2"/>
              </a:rPr>
              <a:t>+ 3Li</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  -  0.9 eV</a:t>
            </a:r>
          </a:p>
          <a:p>
            <a:r>
              <a:rPr lang="en-US" sz="2400" b="1" dirty="0">
                <a:latin typeface="Arial" panose="020B0604020202020204" pitchFamily="34" charset="0"/>
                <a:cs typeface="Arial" panose="020B0604020202020204" pitchFamily="34" charset="0"/>
              </a:rPr>
              <a:t>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Br</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sym typeface="Wingdings" panose="05000000000000000000" pitchFamily="2" charset="2"/>
              </a:rPr>
              <a:t> 1.5LiBr + 4B</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a:t>
            </a:r>
            <a:r>
              <a:rPr lang="en-US" sz="2400" b="1" baseline="-25000" dirty="0">
                <a:latin typeface="Arial" panose="020B0604020202020204" pitchFamily="34" charset="0"/>
                <a:cs typeface="Arial" panose="020B0604020202020204" pitchFamily="34" charset="0"/>
                <a:sym typeface="Wingdings" panose="05000000000000000000" pitchFamily="2" charset="2"/>
              </a:rPr>
              <a:t>3 </a:t>
            </a:r>
            <a:r>
              <a:rPr lang="en-US" sz="2400" b="1" dirty="0">
                <a:latin typeface="Arial" panose="020B0604020202020204" pitchFamily="34" charset="0"/>
                <a:cs typeface="Arial" panose="020B0604020202020204" pitchFamily="34" charset="0"/>
                <a:sym typeface="Wingdings" panose="05000000000000000000" pitchFamily="2" charset="2"/>
              </a:rPr>
              <a:t>+ 2Li</a:t>
            </a:r>
            <a:r>
              <a:rPr lang="en-US" sz="2400" b="1" baseline="-25000" dirty="0">
                <a:latin typeface="Arial" panose="020B0604020202020204" pitchFamily="34" charset="0"/>
                <a:cs typeface="Arial" panose="020B0604020202020204" pitchFamily="34" charset="0"/>
                <a:sym typeface="Wingdings" panose="05000000000000000000" pitchFamily="2" charset="2"/>
              </a:rPr>
              <a:t>3</a:t>
            </a:r>
            <a:r>
              <a:rPr lang="en-US" sz="2400" b="1" dirty="0">
                <a:latin typeface="Arial" panose="020B0604020202020204" pitchFamily="34" charset="0"/>
                <a:cs typeface="Arial" panose="020B0604020202020204" pitchFamily="34" charset="0"/>
                <a:sym typeface="Wingdings" panose="05000000000000000000" pitchFamily="2" charset="2"/>
              </a:rPr>
              <a:t>BS</a:t>
            </a:r>
            <a:r>
              <a:rPr lang="en-US" sz="2400" b="1" baseline="-25000" dirty="0">
                <a:latin typeface="Arial" panose="020B0604020202020204" pitchFamily="34" charset="0"/>
                <a:cs typeface="Arial" panose="020B0604020202020204" pitchFamily="34" charset="0"/>
                <a:sym typeface="Wingdings" panose="05000000000000000000" pitchFamily="2" charset="2"/>
              </a:rPr>
              <a:t>3</a:t>
            </a:r>
            <a:r>
              <a:rPr lang="en-US" sz="2400" b="1" dirty="0">
                <a:latin typeface="Arial" panose="020B0604020202020204" pitchFamily="34" charset="0"/>
                <a:cs typeface="Arial" panose="020B0604020202020204" pitchFamily="34" charset="0"/>
                <a:sym typeface="Wingdings" panose="05000000000000000000" pitchFamily="2" charset="2"/>
              </a:rPr>
              <a:t>  -  1.1 eV</a:t>
            </a:r>
          </a:p>
          <a:p>
            <a:endParaRPr lang="en-US" sz="2400" b="1" dirty="0">
              <a:latin typeface="Arial" panose="020B0604020202020204" pitchFamily="34" charset="0"/>
              <a:cs typeface="Arial" panose="020B0604020202020204" pitchFamily="34" charset="0"/>
              <a:sym typeface="Wingdings" panose="05000000000000000000" pitchFamily="2" charset="2"/>
            </a:endParaRPr>
          </a:p>
          <a:p>
            <a:r>
              <a:rPr lang="en-US" sz="2400" b="1" dirty="0">
                <a:latin typeface="Arial" panose="020B0604020202020204" pitchFamily="34" charset="0"/>
                <a:cs typeface="Arial" panose="020B0604020202020204" pitchFamily="34" charset="0"/>
              </a:rPr>
              <a:t>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I</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sym typeface="Wingdings" panose="05000000000000000000" pitchFamily="2" charset="2"/>
              </a:rPr>
              <a:t> 1.5LiI + 5B</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a:t>
            </a:r>
            <a:r>
              <a:rPr lang="en-US" sz="2400" b="1" baseline="-25000" dirty="0">
                <a:latin typeface="Arial" panose="020B0604020202020204" pitchFamily="34" charset="0"/>
                <a:cs typeface="Arial" panose="020B0604020202020204" pitchFamily="34" charset="0"/>
                <a:sym typeface="Wingdings" panose="05000000000000000000" pitchFamily="2" charset="2"/>
              </a:rPr>
              <a:t>3 </a:t>
            </a:r>
            <a:r>
              <a:rPr lang="en-US" sz="2400" b="1" dirty="0">
                <a:latin typeface="Arial" panose="020B0604020202020204" pitchFamily="34" charset="0"/>
                <a:cs typeface="Arial" panose="020B0604020202020204" pitchFamily="34" charset="0"/>
                <a:sym typeface="Wingdings" panose="05000000000000000000" pitchFamily="2" charset="2"/>
              </a:rPr>
              <a:t>+ 3Li</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   -  1.0 eV</a:t>
            </a:r>
          </a:p>
          <a:p>
            <a:r>
              <a:rPr lang="en-US" sz="2400" b="1" dirty="0">
                <a:latin typeface="Arial" panose="020B0604020202020204" pitchFamily="34" charset="0"/>
                <a:cs typeface="Arial" panose="020B0604020202020204" pitchFamily="34" charset="0"/>
              </a:rPr>
              <a:t>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I</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sym typeface="Wingdings" panose="05000000000000000000" pitchFamily="2" charset="2"/>
              </a:rPr>
              <a:t> 1.5LiI + 4B</a:t>
            </a:r>
            <a:r>
              <a:rPr lang="en-US" sz="2400" b="1" baseline="-25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S</a:t>
            </a:r>
            <a:r>
              <a:rPr lang="en-US" sz="2400" b="1" baseline="-25000" dirty="0">
                <a:latin typeface="Arial" panose="020B0604020202020204" pitchFamily="34" charset="0"/>
                <a:cs typeface="Arial" panose="020B0604020202020204" pitchFamily="34" charset="0"/>
                <a:sym typeface="Wingdings" panose="05000000000000000000" pitchFamily="2" charset="2"/>
              </a:rPr>
              <a:t>3 </a:t>
            </a:r>
            <a:r>
              <a:rPr lang="en-US" sz="2400" b="1" dirty="0">
                <a:latin typeface="Arial" panose="020B0604020202020204" pitchFamily="34" charset="0"/>
                <a:cs typeface="Arial" panose="020B0604020202020204" pitchFamily="34" charset="0"/>
                <a:sym typeface="Wingdings" panose="05000000000000000000" pitchFamily="2" charset="2"/>
              </a:rPr>
              <a:t>+ 2Li</a:t>
            </a:r>
            <a:r>
              <a:rPr lang="en-US" sz="2400" b="1" baseline="-25000" dirty="0">
                <a:latin typeface="Arial" panose="020B0604020202020204" pitchFamily="34" charset="0"/>
                <a:cs typeface="Arial" panose="020B0604020202020204" pitchFamily="34" charset="0"/>
                <a:sym typeface="Wingdings" panose="05000000000000000000" pitchFamily="2" charset="2"/>
              </a:rPr>
              <a:t>3</a:t>
            </a:r>
            <a:r>
              <a:rPr lang="en-US" sz="2400" b="1" dirty="0">
                <a:latin typeface="Arial" panose="020B0604020202020204" pitchFamily="34" charset="0"/>
                <a:cs typeface="Arial" panose="020B0604020202020204" pitchFamily="34" charset="0"/>
                <a:sym typeface="Wingdings" panose="05000000000000000000" pitchFamily="2" charset="2"/>
              </a:rPr>
              <a:t>BS</a:t>
            </a:r>
            <a:r>
              <a:rPr lang="en-US" sz="2400" b="1" baseline="-25000" dirty="0">
                <a:latin typeface="Arial" panose="020B0604020202020204" pitchFamily="34" charset="0"/>
                <a:cs typeface="Arial" panose="020B0604020202020204" pitchFamily="34" charset="0"/>
                <a:sym typeface="Wingdings" panose="05000000000000000000" pitchFamily="2" charset="2"/>
              </a:rPr>
              <a:t>3</a:t>
            </a:r>
            <a:r>
              <a:rPr lang="en-US" sz="2400" b="1" dirty="0">
                <a:latin typeface="Arial" panose="020B0604020202020204" pitchFamily="34" charset="0"/>
                <a:cs typeface="Arial" panose="020B0604020202020204" pitchFamily="34" charset="0"/>
                <a:sym typeface="Wingdings" panose="05000000000000000000" pitchFamily="2" charset="2"/>
              </a:rPr>
              <a:t>  -  1.2 eV</a:t>
            </a: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96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BFCB9-1DF8-4EFD-A2A5-0325759DC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3903" y="0"/>
            <a:ext cx="2978097" cy="937549"/>
          </a:xfrm>
          <a:prstGeom prst="rect">
            <a:avLst/>
          </a:prstGeom>
        </p:spPr>
      </p:pic>
      <p:sp>
        <p:nvSpPr>
          <p:cNvPr id="5" name="Date Placeholder 4">
            <a:extLst>
              <a:ext uri="{FF2B5EF4-FFF2-40B4-BE49-F238E27FC236}">
                <a16:creationId xmlns:a16="http://schemas.microsoft.com/office/drawing/2014/main" id="{2DCF6CA1-5E33-4395-8E66-7E0399A0F7FD}"/>
              </a:ext>
            </a:extLst>
          </p:cNvPr>
          <p:cNvSpPr>
            <a:spLocks noGrp="1"/>
          </p:cNvSpPr>
          <p:nvPr>
            <p:ph type="dt" sz="half" idx="10"/>
          </p:nvPr>
        </p:nvSpPr>
        <p:spPr/>
        <p:txBody>
          <a:bodyPr/>
          <a:lstStyle/>
          <a:p>
            <a:r>
              <a:rPr lang="en-US" sz="1400" b="1"/>
              <a:t>10/10/2021</a:t>
            </a:r>
            <a:endParaRPr lang="en-US" sz="1400" b="1" dirty="0"/>
          </a:p>
        </p:txBody>
      </p:sp>
      <p:sp>
        <p:nvSpPr>
          <p:cNvPr id="6" name="Footer Placeholder 5">
            <a:extLst>
              <a:ext uri="{FF2B5EF4-FFF2-40B4-BE49-F238E27FC236}">
                <a16:creationId xmlns:a16="http://schemas.microsoft.com/office/drawing/2014/main" id="{D1D0071B-2314-46B0-ACD1-8411C63D019A}"/>
              </a:ext>
            </a:extLst>
          </p:cNvPr>
          <p:cNvSpPr>
            <a:spLocks noGrp="1"/>
          </p:cNvSpPr>
          <p:nvPr>
            <p:ph type="ftr" sz="quarter" idx="11"/>
          </p:nvPr>
        </p:nvSpPr>
        <p:spPr/>
        <p:txBody>
          <a:bodyPr/>
          <a:lstStyle/>
          <a:p>
            <a:r>
              <a:rPr lang="en-US" sz="1400" b="1" dirty="0"/>
              <a:t>240th ECS Meeting --A3-0256</a:t>
            </a:r>
          </a:p>
        </p:txBody>
      </p:sp>
      <p:sp>
        <p:nvSpPr>
          <p:cNvPr id="7" name="Slide Number Placeholder 6">
            <a:extLst>
              <a:ext uri="{FF2B5EF4-FFF2-40B4-BE49-F238E27FC236}">
                <a16:creationId xmlns:a16="http://schemas.microsoft.com/office/drawing/2014/main" id="{B9398E21-478E-4A74-A67D-DE8523A5C474}"/>
              </a:ext>
            </a:extLst>
          </p:cNvPr>
          <p:cNvSpPr>
            <a:spLocks noGrp="1"/>
          </p:cNvSpPr>
          <p:nvPr>
            <p:ph type="sldNum" sz="quarter" idx="12"/>
          </p:nvPr>
        </p:nvSpPr>
        <p:spPr/>
        <p:txBody>
          <a:bodyPr/>
          <a:lstStyle/>
          <a:p>
            <a:fld id="{803D8704-484D-4A91-AEBC-2A51258DF348}" type="slidenum">
              <a:rPr lang="en-US" sz="1400" b="1" smtClean="0"/>
              <a:t>9</a:t>
            </a:fld>
            <a:endParaRPr lang="en-US" sz="1400" b="1" dirty="0"/>
          </a:p>
        </p:txBody>
      </p:sp>
      <p:sp>
        <p:nvSpPr>
          <p:cNvPr id="2" name="TextBox 1">
            <a:extLst>
              <a:ext uri="{FF2B5EF4-FFF2-40B4-BE49-F238E27FC236}">
                <a16:creationId xmlns:a16="http://schemas.microsoft.com/office/drawing/2014/main" id="{8EC40579-56B9-4081-B1E9-D1EE104FD0F9}"/>
              </a:ext>
            </a:extLst>
          </p:cNvPr>
          <p:cNvSpPr txBox="1"/>
          <p:nvPr/>
        </p:nvSpPr>
        <p:spPr>
          <a:xfrm>
            <a:off x="209005" y="136525"/>
            <a:ext cx="875670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Assessing ion mobility in Li</a:t>
            </a:r>
            <a:r>
              <a:rPr lang="en-US" sz="2400" b="1" baseline="-25000" dirty="0">
                <a:latin typeface="Arial" panose="020B0604020202020204" pitchFamily="34" charset="0"/>
                <a:cs typeface="Arial" panose="020B0604020202020204" pitchFamily="34" charset="0"/>
              </a:rPr>
              <a:t>7.5</a:t>
            </a:r>
            <a:r>
              <a:rPr lang="en-US" sz="2400" b="1" dirty="0">
                <a:latin typeface="Arial" panose="020B0604020202020204" pitchFamily="34" charset="0"/>
                <a:cs typeface="Arial" panose="020B0604020202020204" pitchFamily="34" charset="0"/>
              </a:rPr>
              <a:t>B</a:t>
            </a:r>
            <a:r>
              <a:rPr lang="en-US" sz="2400" b="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X</a:t>
            </a:r>
            <a:r>
              <a:rPr lang="en-US" sz="2400" b="1" baseline="-25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a:t>
            </a:r>
          </a:p>
        </p:txBody>
      </p:sp>
      <p:graphicFrame>
        <p:nvGraphicFramePr>
          <p:cNvPr id="3" name="Object 2">
            <a:extLst>
              <a:ext uri="{FF2B5EF4-FFF2-40B4-BE49-F238E27FC236}">
                <a16:creationId xmlns:a16="http://schemas.microsoft.com/office/drawing/2014/main" id="{F97ED73E-6663-4757-8C3A-29DAA04C9870}"/>
              </a:ext>
            </a:extLst>
          </p:cNvPr>
          <p:cNvGraphicFramePr>
            <a:graphicFrameLocks noChangeAspect="1"/>
          </p:cNvGraphicFramePr>
          <p:nvPr>
            <p:extLst>
              <p:ext uri="{D42A27DB-BD31-4B8C-83A1-F6EECF244321}">
                <p14:modId xmlns:p14="http://schemas.microsoft.com/office/powerpoint/2010/main" val="2868894107"/>
              </p:ext>
            </p:extLst>
          </p:nvPr>
        </p:nvGraphicFramePr>
        <p:xfrm>
          <a:off x="503238" y="631825"/>
          <a:ext cx="11023600" cy="5384800"/>
        </p:xfrm>
        <a:graphic>
          <a:graphicData uri="http://schemas.openxmlformats.org/presentationml/2006/ole">
            <mc:AlternateContent xmlns:mc="http://schemas.openxmlformats.org/markup-compatibility/2006">
              <mc:Choice xmlns:v="urn:schemas-microsoft-com:vml" Requires="v">
                <p:oleObj spid="_x0000_s1131" name="Equation" r:id="rId5" imgW="4991040" imgH="2438280" progId="Equation.DSMT4">
                  <p:embed/>
                </p:oleObj>
              </mc:Choice>
              <mc:Fallback>
                <p:oleObj name="Equation" r:id="rId5" imgW="4991040" imgH="2438280" progId="Equation.DSMT4">
                  <p:embed/>
                  <p:pic>
                    <p:nvPicPr>
                      <p:cNvPr id="0" name=""/>
                      <p:cNvPicPr/>
                      <p:nvPr/>
                    </p:nvPicPr>
                    <p:blipFill>
                      <a:blip r:embed="rId6"/>
                      <a:stretch>
                        <a:fillRect/>
                      </a:stretch>
                    </p:blipFill>
                    <p:spPr>
                      <a:xfrm>
                        <a:off x="503238" y="631825"/>
                        <a:ext cx="11023600" cy="5384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2A32B3B-9981-496C-9DA1-CE491881F2A7}"/>
              </a:ext>
            </a:extLst>
          </p:cNvPr>
          <p:cNvSpPr txBox="1"/>
          <p:nvPr/>
        </p:nvSpPr>
        <p:spPr>
          <a:xfrm>
            <a:off x="209005" y="6016991"/>
            <a:ext cx="11612881" cy="461665"/>
          </a:xfrm>
          <a:prstGeom prst="rect">
            <a:avLst/>
          </a:prstGeom>
          <a:noFill/>
        </p:spPr>
        <p:txBody>
          <a:bodyPr wrap="square" rtlCol="0">
            <a:spAutoFit/>
          </a:bodyPr>
          <a:lstStyle/>
          <a:p>
            <a:pPr algn="l"/>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He, Zhu, &amp; Mo, </a:t>
            </a:r>
            <a:r>
              <a:rPr lang="en-US" sz="2400" i="1" dirty="0">
                <a:latin typeface="Arial" panose="020B0604020202020204" pitchFamily="34" charset="0"/>
                <a:cs typeface="Arial" panose="020B0604020202020204" pitchFamily="34" charset="0"/>
              </a:rPr>
              <a:t>Nat. Comm. </a:t>
            </a:r>
            <a:r>
              <a:rPr lang="en-US" sz="2400" b="1" dirty="0">
                <a:latin typeface="Arial" panose="020B0604020202020204" pitchFamily="34" charset="0"/>
                <a:cs typeface="Arial" panose="020B0604020202020204" pitchFamily="34" charset="0"/>
              </a:rPr>
              <a:t>8</a:t>
            </a:r>
            <a:r>
              <a:rPr lang="en-US" sz="2400" dirty="0">
                <a:latin typeface="Arial" panose="020B0604020202020204" pitchFamily="34" charset="0"/>
                <a:cs typeface="Arial" panose="020B0604020202020204" pitchFamily="34" charset="0"/>
              </a:rPr>
              <a:t>, 15893 (2017)</a:t>
            </a:r>
          </a:p>
        </p:txBody>
      </p:sp>
      <p:sp>
        <p:nvSpPr>
          <p:cNvPr id="9" name="TextBox 8">
            <a:extLst>
              <a:ext uri="{FF2B5EF4-FFF2-40B4-BE49-F238E27FC236}">
                <a16:creationId xmlns:a16="http://schemas.microsoft.com/office/drawing/2014/main" id="{1E755D66-E4FB-46A0-BB62-9016D3633C19}"/>
              </a:ext>
            </a:extLst>
          </p:cNvPr>
          <p:cNvSpPr txBox="1"/>
          <p:nvPr/>
        </p:nvSpPr>
        <p:spPr>
          <a:xfrm>
            <a:off x="11035572" y="5066852"/>
            <a:ext cx="54864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Å</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856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1"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2238</Words>
  <Application>Microsoft Office PowerPoint</Application>
  <PresentationFormat>Widescreen</PresentationFormat>
  <Paragraphs>213</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Holzwarth, Natalie</dc:creator>
  <cp:lastModifiedBy>Holzwarth, Natalie</cp:lastModifiedBy>
  <cp:revision>145</cp:revision>
  <cp:lastPrinted>2021-09-29T07:17:23Z</cp:lastPrinted>
  <dcterms:created xsi:type="dcterms:W3CDTF">2021-09-21T14:31:40Z</dcterms:created>
  <dcterms:modified xsi:type="dcterms:W3CDTF">2021-09-29T07:17:49Z</dcterms:modified>
</cp:coreProperties>
</file>