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72" r:id="rId3"/>
    <p:sldId id="257" r:id="rId4"/>
    <p:sldId id="258" r:id="rId5"/>
    <p:sldId id="259" r:id="rId6"/>
    <p:sldId id="260" r:id="rId7"/>
    <p:sldId id="263" r:id="rId8"/>
    <p:sldId id="274" r:id="rId9"/>
    <p:sldId id="262" r:id="rId10"/>
    <p:sldId id="265" r:id="rId11"/>
    <p:sldId id="261" r:id="rId12"/>
    <p:sldId id="264" r:id="rId13"/>
    <p:sldId id="267" r:id="rId14"/>
    <p:sldId id="266" r:id="rId15"/>
    <p:sldId id="268" r:id="rId16"/>
    <p:sldId id="275" r:id="rId17"/>
    <p:sldId id="269" r:id="rId18"/>
    <p:sldId id="270" r:id="rId19"/>
    <p:sldId id="277" r:id="rId20"/>
    <p:sldId id="278" r:id="rId21"/>
    <p:sldId id="276" r:id="rId22"/>
    <p:sldId id="271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5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FB6DE-DEE1-44B1-A842-43410BEFF479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6C05F-3C86-48EE-8772-C3614B666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3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ABINIT Developer Workshop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9936-33C9-4AD4-BF40-FD2D6908C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9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ABINIT Developer Workshop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9936-33C9-4AD4-BF40-FD2D6908C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6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ABINIT Developer Workshop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9936-33C9-4AD4-BF40-FD2D6908C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27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ABINIT Developer Workshop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9936-33C9-4AD4-BF40-FD2D6908C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83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ABINIT Developer Workshop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9936-33C9-4AD4-BF40-FD2D6908C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7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ABINIT Developer Workshop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9936-33C9-4AD4-BF40-FD2D6908C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77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6/1/2021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ABINIT Developer Workshop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9936-33C9-4AD4-BF40-FD2D6908C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36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6/1/2021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ABINIT Developer Workshop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9936-33C9-4AD4-BF40-FD2D6908C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2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6/1/2021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ABINIT Developer Workshop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9936-33C9-4AD4-BF40-FD2D6908C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67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ABINIT Developer Workshop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9936-33C9-4AD4-BF40-FD2D6908C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30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ABINIT Developer Workshop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9936-33C9-4AD4-BF40-FD2D6908C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45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6/1/2021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ABINIT Developer Workshop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99936-33C9-4AD4-BF40-FD2D6908C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56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22.pn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25.pn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28.pn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4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1.jpg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wpaw.wfu.edu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wpaw.wfu.edu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6.png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.jp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7AA98-4445-4AFA-99E0-3CB6298BE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C2A9A-B29B-48BD-B393-CBA444D18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ABINIT Developer Workshop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2C669-15EE-47F4-812E-6E46927CF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9936-33C9-4AD4-BF40-FD2D6908C101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35C403-E406-4EF0-A3BC-0AA91AD2B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0"/>
            <a:ext cx="2057400" cy="647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6420E5-E1EC-4773-A194-D46BE44B6C82}"/>
              </a:ext>
            </a:extLst>
          </p:cNvPr>
          <p:cNvSpPr txBox="1"/>
          <p:nvPr/>
        </p:nvSpPr>
        <p:spPr>
          <a:xfrm>
            <a:off x="101600" y="0"/>
            <a:ext cx="851535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Progress on self-consistent</a:t>
            </a:r>
          </a:p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meta-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gga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PAW datasets from ATOMPAW</a:t>
            </a:r>
          </a:p>
          <a:p>
            <a:pPr algn="ctr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Natalie Holzwarth, Physics Dept., Wake Forest U. 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Winston-Salem, NC, USA</a:t>
            </a:r>
          </a:p>
          <a:p>
            <a:pPr algn="ct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Collaborators:    Marc Torrent,  CEA   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    also  Michel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1" dirty="0" err="1"/>
              <a:t>ô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1" dirty="0" err="1"/>
              <a:t>é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and Surya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Timilsina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 U. Montreal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Acknowledgements: NSF DMR-1940324, WFU DEAC cluster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FB3A84-6FB7-4074-A7F4-F6A6396B6E13}"/>
              </a:ext>
            </a:extLst>
          </p:cNvPr>
          <p:cNvSpPr txBox="1"/>
          <p:nvPr/>
        </p:nvSpPr>
        <p:spPr>
          <a:xfrm>
            <a:off x="628650" y="3678695"/>
            <a:ext cx="83657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Outline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/>
              <a:t>Motivation and brief history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/>
              <a:t>Numerical issues associated with SCAN functional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/>
              <a:t>Self-consistent atomic solver and results for r2SCAN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/>
              <a:t>Pseudopotential construction methods for meta-GGA and results for r2SCAN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/>
              <a:t>Summary and outlook</a:t>
            </a:r>
          </a:p>
        </p:txBody>
      </p:sp>
    </p:spTree>
    <p:extLst>
      <p:ext uri="{BB962C8B-B14F-4D97-AF65-F5344CB8AC3E}">
        <p14:creationId xmlns:p14="http://schemas.microsoft.com/office/powerpoint/2010/main" val="2006716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DA10D1B-DBB5-4B1D-8045-61C7A8623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89" y="1052502"/>
            <a:ext cx="5486411" cy="548641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363DCE-34FA-44EB-9A17-8D6CCBDE6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1E58AF-5DE9-4ECC-A210-7C8637EAC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ABINIT Developer Workshop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EDC00-95BB-4D73-B752-31EDC8B1B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9936-33C9-4AD4-BF40-FD2D6908C101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A21DA3-3D45-40A7-985F-577EBDD80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91" y="136524"/>
            <a:ext cx="2057400" cy="647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791C7E-EC13-4D9A-ABA6-73480A2455CF}"/>
              </a:ext>
            </a:extLst>
          </p:cNvPr>
          <p:cNvSpPr txBox="1"/>
          <p:nvPr/>
        </p:nvSpPr>
        <p:spPr>
          <a:xfrm>
            <a:off x="114295" y="136524"/>
            <a:ext cx="6963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Comparison of self-consistent r2SCAN potentials</a:t>
            </a:r>
          </a:p>
          <a:p>
            <a:pPr algn="l"/>
            <a:r>
              <a:rPr lang="en-US" sz="2400" b="1" dirty="0"/>
              <a:t>for atomic S with </a:t>
            </a:r>
            <a:r>
              <a:rPr lang="en-US" sz="2400" b="1" dirty="0">
                <a:solidFill>
                  <a:srgbClr val="FF0000"/>
                </a:solidFill>
                <a:latin typeface="Symbol" panose="05050102010706020507" pitchFamily="18" charset="2"/>
              </a:rPr>
              <a:t>h</a:t>
            </a:r>
            <a:r>
              <a:rPr lang="en-US" sz="2400" b="1" dirty="0">
                <a:solidFill>
                  <a:srgbClr val="FF0000"/>
                </a:solidFill>
              </a:rPr>
              <a:t>=0.01 </a:t>
            </a:r>
            <a:r>
              <a:rPr lang="en-US" sz="2400" b="1" dirty="0"/>
              <a:t>and </a:t>
            </a:r>
            <a:r>
              <a:rPr lang="en-US" sz="2400" b="1" dirty="0">
                <a:latin typeface="Symbol" panose="05050102010706020507" pitchFamily="18" charset="2"/>
              </a:rPr>
              <a:t>h</a:t>
            </a:r>
            <a:r>
              <a:rPr lang="en-US" sz="2400" b="1" dirty="0"/>
              <a:t>=0.001.</a:t>
            </a:r>
          </a:p>
        </p:txBody>
      </p:sp>
    </p:spTree>
    <p:extLst>
      <p:ext uri="{BB962C8B-B14F-4D97-AF65-F5344CB8AC3E}">
        <p14:creationId xmlns:p14="http://schemas.microsoft.com/office/powerpoint/2010/main" val="2623005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363DCE-34FA-44EB-9A17-8D6CCBDE6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1E58AF-5DE9-4ECC-A210-7C8637EAC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ABINIT Developer Workshop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EDC00-95BB-4D73-B752-31EDC8B1B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9936-33C9-4AD4-BF40-FD2D6908C101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A21DA3-3D45-40A7-985F-577EBDD80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91" y="136524"/>
            <a:ext cx="2057400" cy="647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290236-6E93-4FDB-A7A7-5202AAFCD46F}"/>
              </a:ext>
            </a:extLst>
          </p:cNvPr>
          <p:cNvSpPr txBox="1"/>
          <p:nvPr/>
        </p:nvSpPr>
        <p:spPr>
          <a:xfrm>
            <a:off x="174171" y="136524"/>
            <a:ext cx="6808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Some results for   </a:t>
            </a:r>
            <a:r>
              <a:rPr lang="en-US" sz="2400" b="1" i="1" dirty="0"/>
              <a:t>V</a:t>
            </a:r>
            <a:r>
              <a:rPr lang="en-US" sz="2400" b="1" i="1" baseline="-25000" dirty="0">
                <a:latin typeface="Symbol" panose="05050102010706020507" pitchFamily="18" charset="2"/>
              </a:rPr>
              <a:t>t</a:t>
            </a:r>
            <a:r>
              <a:rPr lang="en-US" sz="2400" b="1" i="1" dirty="0"/>
              <a:t>(r) </a:t>
            </a:r>
          </a:p>
          <a:p>
            <a:pPr algn="l"/>
            <a:r>
              <a:rPr lang="en-US" sz="2400" b="1" dirty="0"/>
              <a:t>      comparing r2SCAN </a:t>
            </a:r>
            <a:r>
              <a:rPr lang="en-US" sz="2400" b="1" dirty="0">
                <a:latin typeface="Symbol" panose="05050102010706020507" pitchFamily="18" charset="2"/>
              </a:rPr>
              <a:t>h</a:t>
            </a:r>
            <a:r>
              <a:rPr lang="en-US" sz="2400" b="1" dirty="0"/>
              <a:t>=0.01 (Furness, 2020)</a:t>
            </a:r>
          </a:p>
          <a:p>
            <a:r>
              <a:rPr lang="en-US" sz="2400" b="1" dirty="0"/>
              <a:t>      with   </a:t>
            </a:r>
            <a:r>
              <a:rPr lang="en-US" sz="2400" b="1" dirty="0" err="1"/>
              <a:t>rSCAN</a:t>
            </a:r>
            <a:r>
              <a:rPr lang="en-US" sz="2400" b="1" dirty="0"/>
              <a:t> (</a:t>
            </a:r>
            <a:r>
              <a:rPr lang="en-US" sz="2400" b="1" dirty="0" err="1"/>
              <a:t>Bartók</a:t>
            </a:r>
            <a:r>
              <a:rPr lang="en-US" sz="2400" b="1" dirty="0"/>
              <a:t>, 2019)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D41BC1-C3AA-47EE-A266-747CE2BD6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34435"/>
            <a:ext cx="4389129" cy="43891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35D062-25A8-451A-9065-CD2298351F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80" y="1234435"/>
            <a:ext cx="4389129" cy="43891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72AFF97-FADF-475E-80B8-F6624DBA29B5}"/>
              </a:ext>
            </a:extLst>
          </p:cNvPr>
          <p:cNvSpPr txBox="1"/>
          <p:nvPr/>
        </p:nvSpPr>
        <p:spPr>
          <a:xfrm>
            <a:off x="2676782" y="2512116"/>
            <a:ext cx="70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75FCA2-D7DE-4769-9DC6-425EB9ECBE74}"/>
              </a:ext>
            </a:extLst>
          </p:cNvPr>
          <p:cNvSpPr txBox="1"/>
          <p:nvPr/>
        </p:nvSpPr>
        <p:spPr>
          <a:xfrm>
            <a:off x="1336683" y="2874581"/>
            <a:ext cx="70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C0099"/>
                </a:solidFill>
              </a:rPr>
              <a:t>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1310F8-071A-4AF0-A05C-9F90AE6BBBDE}"/>
              </a:ext>
            </a:extLst>
          </p:cNvPr>
          <p:cNvSpPr txBox="1"/>
          <p:nvPr/>
        </p:nvSpPr>
        <p:spPr>
          <a:xfrm>
            <a:off x="6580087" y="2915768"/>
            <a:ext cx="70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err="1">
                <a:solidFill>
                  <a:srgbClr val="CC0099"/>
                </a:solidFill>
              </a:rPr>
              <a:t>Ar</a:t>
            </a:r>
            <a:endParaRPr lang="en-US" sz="2400" b="1" dirty="0">
              <a:solidFill>
                <a:srgbClr val="CC0099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23175D-7A19-4543-99CF-9F37359F2A01}"/>
              </a:ext>
            </a:extLst>
          </p:cNvPr>
          <p:cNvSpPr txBox="1"/>
          <p:nvPr/>
        </p:nvSpPr>
        <p:spPr>
          <a:xfrm>
            <a:off x="7659223" y="2355172"/>
            <a:ext cx="70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Al</a:t>
            </a:r>
          </a:p>
        </p:txBody>
      </p:sp>
    </p:spTree>
    <p:extLst>
      <p:ext uri="{BB962C8B-B14F-4D97-AF65-F5344CB8AC3E}">
        <p14:creationId xmlns:p14="http://schemas.microsoft.com/office/powerpoint/2010/main" val="1833511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363DCE-34FA-44EB-9A17-8D6CCBDE6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1E58AF-5DE9-4ECC-A210-7C8637EAC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ABINIT Developer Workshop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EDC00-95BB-4D73-B752-31EDC8B1B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9936-33C9-4AD4-BF40-FD2D6908C101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A21DA3-3D45-40A7-985F-577EBDD80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91" y="136524"/>
            <a:ext cx="2057400" cy="6477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127C16-A611-422E-A940-0B9F170DC15C}"/>
              </a:ext>
            </a:extLst>
          </p:cNvPr>
          <p:cNvSpPr txBox="1"/>
          <p:nvPr/>
        </p:nvSpPr>
        <p:spPr>
          <a:xfrm>
            <a:off x="103909" y="136524"/>
            <a:ext cx="6808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Some results for   </a:t>
            </a:r>
            <a:r>
              <a:rPr lang="en-US" sz="2400" b="1" i="1" dirty="0" err="1"/>
              <a:t>V</a:t>
            </a:r>
            <a:r>
              <a:rPr lang="en-US" sz="2400" b="1" i="1" baseline="-25000" dirty="0" err="1"/>
              <a:t>xc</a:t>
            </a:r>
            <a:r>
              <a:rPr lang="en-US" sz="2400" b="1" i="1" dirty="0"/>
              <a:t>(r) </a:t>
            </a:r>
          </a:p>
          <a:p>
            <a:pPr algn="l"/>
            <a:r>
              <a:rPr lang="en-US" sz="2400" b="1" dirty="0"/>
              <a:t>      comparing r2SCAN </a:t>
            </a:r>
            <a:r>
              <a:rPr lang="en-US" sz="2400" b="1" dirty="0">
                <a:latin typeface="Symbol" panose="05050102010706020507" pitchFamily="18" charset="2"/>
              </a:rPr>
              <a:t>h</a:t>
            </a:r>
            <a:r>
              <a:rPr lang="en-US" sz="2400" b="1" dirty="0"/>
              <a:t>=0.01 (Furness, 2020)</a:t>
            </a:r>
          </a:p>
          <a:p>
            <a:r>
              <a:rPr lang="en-US" sz="2400" b="1" dirty="0"/>
              <a:t>      with   </a:t>
            </a:r>
            <a:r>
              <a:rPr lang="en-US" sz="2400" b="1" dirty="0" err="1"/>
              <a:t>rSCAN</a:t>
            </a:r>
            <a:r>
              <a:rPr lang="en-US" sz="2400" b="1" dirty="0"/>
              <a:t> (</a:t>
            </a:r>
            <a:r>
              <a:rPr lang="en-US" sz="2400" b="1" dirty="0" err="1"/>
              <a:t>Bartók</a:t>
            </a:r>
            <a:r>
              <a:rPr lang="en-US" sz="2400" b="1" dirty="0"/>
              <a:t>, 2019)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B4151F-E0E2-40D5-9A1D-5645368895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431" y="1512491"/>
            <a:ext cx="4389129" cy="43891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953A68D-E713-45F3-9509-AFCC2F6B71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2490"/>
            <a:ext cx="4389129" cy="438912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3F1694F-4BA3-4987-AA92-1F8A252F2712}"/>
              </a:ext>
            </a:extLst>
          </p:cNvPr>
          <p:cNvSpPr txBox="1"/>
          <p:nvPr/>
        </p:nvSpPr>
        <p:spPr>
          <a:xfrm>
            <a:off x="2686050" y="2450332"/>
            <a:ext cx="70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34013E-064E-4451-A85C-883117CB7A31}"/>
              </a:ext>
            </a:extLst>
          </p:cNvPr>
          <p:cNvSpPr txBox="1"/>
          <p:nvPr/>
        </p:nvSpPr>
        <p:spPr>
          <a:xfrm>
            <a:off x="1335139" y="2120819"/>
            <a:ext cx="70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C0099"/>
                </a:solidFill>
              </a:rPr>
              <a:t>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91B0F2-E6AB-464C-B50B-08ED85B6CB8D}"/>
              </a:ext>
            </a:extLst>
          </p:cNvPr>
          <p:cNvSpPr txBox="1"/>
          <p:nvPr/>
        </p:nvSpPr>
        <p:spPr>
          <a:xfrm>
            <a:off x="6590898" y="2063151"/>
            <a:ext cx="70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err="1">
                <a:solidFill>
                  <a:srgbClr val="CC0099"/>
                </a:solidFill>
              </a:rPr>
              <a:t>Ar</a:t>
            </a:r>
            <a:endParaRPr lang="en-US" sz="2400" b="1" dirty="0">
              <a:solidFill>
                <a:srgbClr val="CC0099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FE2B46-FE29-4E28-AE54-7AF919C9C55C}"/>
              </a:ext>
            </a:extLst>
          </p:cNvPr>
          <p:cNvSpPr txBox="1"/>
          <p:nvPr/>
        </p:nvSpPr>
        <p:spPr>
          <a:xfrm>
            <a:off x="7694666" y="2466805"/>
            <a:ext cx="70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Al</a:t>
            </a:r>
          </a:p>
        </p:txBody>
      </p:sp>
    </p:spTree>
    <p:extLst>
      <p:ext uri="{BB962C8B-B14F-4D97-AF65-F5344CB8AC3E}">
        <p14:creationId xmlns:p14="http://schemas.microsoft.com/office/powerpoint/2010/main" val="1951934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363DCE-34FA-44EB-9A17-8D6CCBDE6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1E58AF-5DE9-4ECC-A210-7C8637EAC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ABINIT Developer Workshop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EDC00-95BB-4D73-B752-31EDC8B1B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9936-33C9-4AD4-BF40-FD2D6908C101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A21DA3-3D45-40A7-985F-577EBDD80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91" y="136524"/>
            <a:ext cx="2057400" cy="647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E66F85-10BD-427D-87FF-9F8C5B2C9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" y="546101"/>
            <a:ext cx="5600700" cy="5810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67AA38-1D12-4EC0-B041-C2B04F8A255A}"/>
              </a:ext>
            </a:extLst>
          </p:cNvPr>
          <p:cNvSpPr txBox="1"/>
          <p:nvPr/>
        </p:nvSpPr>
        <p:spPr>
          <a:xfrm>
            <a:off x="27214" y="0"/>
            <a:ext cx="6982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Self-consistent total energy results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280E99-FA84-4D6C-99D0-30F2C2320B8D}"/>
              </a:ext>
            </a:extLst>
          </p:cNvPr>
          <p:cNvSpPr txBox="1"/>
          <p:nvPr/>
        </p:nvSpPr>
        <p:spPr>
          <a:xfrm>
            <a:off x="6115050" y="1371600"/>
            <a:ext cx="2925041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Find that self-consistency is hard to achieve for some atoms with the </a:t>
            </a:r>
            <a:r>
              <a:rPr lang="en-US" sz="2400" b="1" dirty="0">
                <a:latin typeface="Symbol" panose="05050102010706020507" pitchFamily="18" charset="2"/>
              </a:rPr>
              <a:t>h</a:t>
            </a:r>
            <a:r>
              <a:rPr lang="en-US" sz="2400" b="1" dirty="0"/>
              <a:t>=0.001 version of r2SCAN. </a:t>
            </a:r>
          </a:p>
        </p:txBody>
      </p:sp>
    </p:spTree>
    <p:extLst>
      <p:ext uri="{BB962C8B-B14F-4D97-AF65-F5344CB8AC3E}">
        <p14:creationId xmlns:p14="http://schemas.microsoft.com/office/powerpoint/2010/main" val="3486311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63DFA1C-D5E8-4407-A8BB-09C05EC05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02" y="738057"/>
            <a:ext cx="8387012" cy="559134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363DCE-34FA-44EB-9A17-8D6CCBDE6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1E58AF-5DE9-4ECC-A210-7C8637EAC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ABINIT Developer Workshop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EDC00-95BB-4D73-B752-31EDC8B1B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9936-33C9-4AD4-BF40-FD2D6908C101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A21DA3-3D45-40A7-985F-577EBDD80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91" y="136524"/>
            <a:ext cx="2057400" cy="647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8A7389-7357-431E-81FC-8C6BD1CF69C8}"/>
              </a:ext>
            </a:extLst>
          </p:cNvPr>
          <p:cNvSpPr txBox="1"/>
          <p:nvPr/>
        </p:nvSpPr>
        <p:spPr>
          <a:xfrm>
            <a:off x="0" y="113103"/>
            <a:ext cx="6411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How does the r2scan </a:t>
            </a:r>
            <a:r>
              <a:rPr lang="en-US" sz="2400" b="1" i="1" dirty="0" err="1"/>
              <a:t>V</a:t>
            </a:r>
            <a:r>
              <a:rPr lang="en-US" sz="2400" b="1" i="1" baseline="-25000" dirty="0" err="1"/>
              <a:t>xc</a:t>
            </a:r>
            <a:r>
              <a:rPr lang="en-US" sz="2400" b="1" i="1" dirty="0"/>
              <a:t>(r)</a:t>
            </a:r>
            <a:r>
              <a:rPr lang="en-US" sz="2400" b="1" dirty="0"/>
              <a:t> compare with other functionals?</a:t>
            </a:r>
          </a:p>
        </p:txBody>
      </p:sp>
    </p:spTree>
    <p:extLst>
      <p:ext uri="{BB962C8B-B14F-4D97-AF65-F5344CB8AC3E}">
        <p14:creationId xmlns:p14="http://schemas.microsoft.com/office/powerpoint/2010/main" val="1653056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357B14B-7C89-472E-8B44-D85232EE6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5450"/>
            <a:ext cx="6634466" cy="4422977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363DCE-34FA-44EB-9A17-8D6CCBDE6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1E58AF-5DE9-4ECC-A210-7C8637EAC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ABINIT Developer Workshop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EDC00-95BB-4D73-B752-31EDC8B1B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9936-33C9-4AD4-BF40-FD2D6908C101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A21DA3-3D45-40A7-985F-577EBDD803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91" y="136524"/>
            <a:ext cx="2057400" cy="647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C2DFCE-733C-42C8-9E3D-83B2D86C5AC3}"/>
              </a:ext>
            </a:extLst>
          </p:cNvPr>
          <p:cNvSpPr txBox="1"/>
          <p:nvPr/>
        </p:nvSpPr>
        <p:spPr>
          <a:xfrm>
            <a:off x="217714" y="136524"/>
            <a:ext cx="8926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Construction of PAW datasets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D0F1391-189A-4BA8-B46E-5F76DFAEF6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52974"/>
              </p:ext>
            </p:extLst>
          </p:nvPr>
        </p:nvGraphicFramePr>
        <p:xfrm>
          <a:off x="467767" y="548962"/>
          <a:ext cx="6884080" cy="1569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7" name="Equation" r:id="rId5" imgW="3898800" imgH="888840" progId="Equation.DSMT4">
                  <p:embed/>
                </p:oleObj>
              </mc:Choice>
              <mc:Fallback>
                <p:oleObj name="Equation" r:id="rId5" imgW="389880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7767" y="548962"/>
                        <a:ext cx="6884080" cy="1569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rrow: Down 8">
            <a:extLst>
              <a:ext uri="{FF2B5EF4-FFF2-40B4-BE49-F238E27FC236}">
                <a16:creationId xmlns:a16="http://schemas.microsoft.com/office/drawing/2014/main" id="{07E7522E-E6AD-4D42-93D7-D01FAEC6EB54}"/>
              </a:ext>
            </a:extLst>
          </p:cNvPr>
          <p:cNvSpPr/>
          <p:nvPr/>
        </p:nvSpPr>
        <p:spPr>
          <a:xfrm>
            <a:off x="3667450" y="4202514"/>
            <a:ext cx="272142" cy="365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0AF7AA-467C-472B-989F-A545BA6F4CCD}"/>
              </a:ext>
            </a:extLst>
          </p:cNvPr>
          <p:cNvSpPr txBox="1"/>
          <p:nvPr/>
        </p:nvSpPr>
        <p:spPr>
          <a:xfrm>
            <a:off x="3803521" y="3717435"/>
            <a:ext cx="1164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1" dirty="0" err="1"/>
              <a:t>r</a:t>
            </a:r>
            <a:r>
              <a:rPr lang="en-US" sz="2400" b="1" i="1" baseline="-25000" dirty="0" err="1"/>
              <a:t>c</a:t>
            </a:r>
            <a:endParaRPr lang="en-US" sz="2400" b="1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D16D5F-9006-488C-97AC-864B7254D021}"/>
              </a:ext>
            </a:extLst>
          </p:cNvPr>
          <p:cNvSpPr txBox="1"/>
          <p:nvPr/>
        </p:nvSpPr>
        <p:spPr>
          <a:xfrm>
            <a:off x="913490" y="2404420"/>
            <a:ext cx="3941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Core functions for Si atom --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4B24956-0034-4F85-BA10-B48D04BDBD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528449"/>
              </p:ext>
            </p:extLst>
          </p:nvPr>
        </p:nvGraphicFramePr>
        <p:xfrm>
          <a:off x="5771000" y="2724675"/>
          <a:ext cx="3341687" cy="318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8" name="Equation" r:id="rId7" imgW="2171520" imgH="2070000" progId="Equation.DSMT4">
                  <p:embed/>
                </p:oleObj>
              </mc:Choice>
              <mc:Fallback>
                <p:oleObj name="Equation" r:id="rId7" imgW="2171520" imgH="2070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71000" y="2724675"/>
                        <a:ext cx="3341687" cy="318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3636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45B5E52-AF14-417C-B36A-892F558848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01" y="1436222"/>
            <a:ext cx="7904139" cy="526942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363DCE-34FA-44EB-9A17-8D6CCBDE6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1E58AF-5DE9-4ECC-A210-7C8637EAC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ABINIT Developer Workshop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EDC00-95BB-4D73-B752-31EDC8B1B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9936-33C9-4AD4-BF40-FD2D6908C101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A21DA3-3D45-40A7-985F-577EBDD803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91" y="136524"/>
            <a:ext cx="2057400" cy="647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C2DFCE-733C-42C8-9E3D-83B2D86C5AC3}"/>
              </a:ext>
            </a:extLst>
          </p:cNvPr>
          <p:cNvSpPr txBox="1"/>
          <p:nvPr/>
        </p:nvSpPr>
        <p:spPr>
          <a:xfrm>
            <a:off x="103909" y="45156"/>
            <a:ext cx="89262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Construction of PAW datasets  -- continued</a:t>
            </a:r>
          </a:p>
          <a:p>
            <a:pPr lvl="1"/>
            <a:r>
              <a:rPr lang="en-US" sz="2400" b="1" dirty="0"/>
              <a:t>The datasets are focused on the valence electrons and there are many formulations which can be adopted for use with the generalized Kohn-Sham PAW equations (although some schemes may be more difficult).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07E7522E-E6AD-4D42-93D7-D01FAEC6EB54}"/>
              </a:ext>
            </a:extLst>
          </p:cNvPr>
          <p:cNvSpPr/>
          <p:nvPr/>
        </p:nvSpPr>
        <p:spPr>
          <a:xfrm>
            <a:off x="3748550" y="4583868"/>
            <a:ext cx="272142" cy="365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0AF7AA-467C-472B-989F-A545BA6F4CCD}"/>
              </a:ext>
            </a:extLst>
          </p:cNvPr>
          <p:cNvSpPr txBox="1"/>
          <p:nvPr/>
        </p:nvSpPr>
        <p:spPr>
          <a:xfrm>
            <a:off x="3748550" y="4027037"/>
            <a:ext cx="1164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1" dirty="0" err="1"/>
              <a:t>r</a:t>
            </a:r>
            <a:r>
              <a:rPr lang="en-US" sz="2400" b="1" i="1" baseline="-25000" dirty="0" err="1"/>
              <a:t>c</a:t>
            </a:r>
            <a:endParaRPr lang="en-US" sz="2400" b="1" i="1" dirty="0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7929287D-FEB6-469B-BC4C-94DC0CF450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72694"/>
              </p:ext>
            </p:extLst>
          </p:nvPr>
        </p:nvGraphicFramePr>
        <p:xfrm>
          <a:off x="2837151" y="2724712"/>
          <a:ext cx="2522639" cy="389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0" name="Equation" r:id="rId5" imgW="1562040" imgH="241200" progId="Equation.DSMT4">
                  <p:embed/>
                </p:oleObj>
              </mc:Choice>
              <mc:Fallback>
                <p:oleObj name="Equation" r:id="rId5" imgW="15620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37151" y="2724712"/>
                        <a:ext cx="2522639" cy="3895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129508CB-6932-4840-A779-BFE0CD42EE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628493"/>
              </p:ext>
            </p:extLst>
          </p:nvPr>
        </p:nvGraphicFramePr>
        <p:xfrm>
          <a:off x="4567052" y="4742064"/>
          <a:ext cx="268287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1" name="Equation" r:id="rId7" imgW="1485720" imgH="241200" progId="Equation.DSMT4">
                  <p:embed/>
                </p:oleObj>
              </mc:Choice>
              <mc:Fallback>
                <p:oleObj name="Equation" r:id="rId7" imgW="14857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67052" y="4742064"/>
                        <a:ext cx="2682875" cy="43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CA274235-6CE3-4B0A-8E1A-A3484F505941}"/>
              </a:ext>
            </a:extLst>
          </p:cNvPr>
          <p:cNvSpPr txBox="1"/>
          <p:nvPr/>
        </p:nvSpPr>
        <p:spPr>
          <a:xfrm>
            <a:off x="2485215" y="1833157"/>
            <a:ext cx="5123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Valence functions for Si atom</a:t>
            </a:r>
          </a:p>
        </p:txBody>
      </p:sp>
    </p:spTree>
    <p:extLst>
      <p:ext uri="{BB962C8B-B14F-4D97-AF65-F5344CB8AC3E}">
        <p14:creationId xmlns:p14="http://schemas.microsoft.com/office/powerpoint/2010/main" val="3885257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D63756D-F6E0-48D2-ADEB-E9B94ACFC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287" y="1871558"/>
            <a:ext cx="6655934" cy="4499786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ED700CF-013C-4F10-A86F-37F8ED1E92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500750"/>
              </p:ext>
            </p:extLst>
          </p:nvPr>
        </p:nvGraphicFramePr>
        <p:xfrm>
          <a:off x="1944864" y="3819349"/>
          <a:ext cx="463550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1" name="Equation" r:id="rId4" imgW="164880" imgH="241200" progId="Equation.DSMT4">
                  <p:embed/>
                </p:oleObj>
              </mc:Choice>
              <mc:Fallback>
                <p:oleObj name="Equation" r:id="rId4" imgW="1648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44864" y="3819349"/>
                        <a:ext cx="463550" cy="677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BD4624D-2A05-4190-8F21-3998A88494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461472"/>
              </p:ext>
            </p:extLst>
          </p:nvPr>
        </p:nvGraphicFramePr>
        <p:xfrm>
          <a:off x="2627993" y="4871610"/>
          <a:ext cx="400957" cy="555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2" name="Equation" r:id="rId6" imgW="164880" imgH="228600" progId="Equation.DSMT4">
                  <p:embed/>
                </p:oleObj>
              </mc:Choice>
              <mc:Fallback>
                <p:oleObj name="Equation" r:id="rId6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27993" y="4871610"/>
                        <a:ext cx="400957" cy="5551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363DCE-34FA-44EB-9A17-8D6CCBDE6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1E58AF-5DE9-4ECC-A210-7C8637EAC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ABINIT Developer Workshop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EDC00-95BB-4D73-B752-31EDC8B1B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9936-33C9-4AD4-BF40-FD2D6908C101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A21DA3-3D45-40A7-985F-577EBDD803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91" y="136524"/>
            <a:ext cx="2057400" cy="647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A67E46-D67C-432F-9150-EFB3DAB73566}"/>
              </a:ext>
            </a:extLst>
          </p:cNvPr>
          <p:cNvSpPr txBox="1"/>
          <p:nvPr/>
        </p:nvSpPr>
        <p:spPr>
          <a:xfrm>
            <a:off x="1657350" y="1015720"/>
            <a:ext cx="6346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Dimensionless kinetic potential and kinetic pseudopotential for Si for r2SCAN </a:t>
            </a:r>
            <a:r>
              <a:rPr lang="en-US" sz="2400" b="1" dirty="0">
                <a:latin typeface="Symbol" panose="05050102010706020507" pitchFamily="18" charset="2"/>
              </a:rPr>
              <a:t>h</a:t>
            </a:r>
            <a:r>
              <a:rPr lang="en-US" sz="2400" b="1" dirty="0"/>
              <a:t>=0.01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E36686-D597-4EB7-8041-7F5307824BF4}"/>
              </a:ext>
            </a:extLst>
          </p:cNvPr>
          <p:cNvSpPr txBox="1"/>
          <p:nvPr/>
        </p:nvSpPr>
        <p:spPr>
          <a:xfrm>
            <a:off x="103909" y="45156"/>
            <a:ext cx="8926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Construction of PAW datasets  -- continued</a:t>
            </a:r>
          </a:p>
        </p:txBody>
      </p:sp>
    </p:spTree>
    <p:extLst>
      <p:ext uri="{BB962C8B-B14F-4D97-AF65-F5344CB8AC3E}">
        <p14:creationId xmlns:p14="http://schemas.microsoft.com/office/powerpoint/2010/main" val="1259681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363DCE-34FA-44EB-9A17-8D6CCBDE6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1E58AF-5DE9-4ECC-A210-7C8637EAC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ABINIT Developer Workshop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EDC00-95BB-4D73-B752-31EDC8B1B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9936-33C9-4AD4-BF40-FD2D6908C101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A21DA3-3D45-40A7-985F-577EBDD80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91" y="136524"/>
            <a:ext cx="2057400" cy="647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E6776B-D50B-47DE-B89A-4C010B4189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31" y="909129"/>
            <a:ext cx="7835495" cy="5223663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0725786-F745-4F65-BE2A-72570B9986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434559"/>
              </p:ext>
            </p:extLst>
          </p:nvPr>
        </p:nvGraphicFramePr>
        <p:xfrm>
          <a:off x="1460501" y="1590080"/>
          <a:ext cx="784225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" name="Equation" r:id="rId5" imgW="279360" imgH="241200" progId="Equation.DSMT4">
                  <p:embed/>
                </p:oleObj>
              </mc:Choice>
              <mc:Fallback>
                <p:oleObj name="Equation" r:id="rId5" imgW="279360" imgH="2412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ED700CF-013C-4F10-A86F-37F8ED1E92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60501" y="1590080"/>
                        <a:ext cx="784225" cy="67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E2A2CE4-56FD-4EAF-878E-E633127076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868399"/>
              </p:ext>
            </p:extLst>
          </p:nvPr>
        </p:nvGraphicFramePr>
        <p:xfrm>
          <a:off x="1901826" y="4574249"/>
          <a:ext cx="784224" cy="64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4" name="Equation" r:id="rId7" imgW="279360" imgH="228600" progId="Equation.DSMT4">
                  <p:embed/>
                </p:oleObj>
              </mc:Choice>
              <mc:Fallback>
                <p:oleObj name="Equation" r:id="rId7" imgW="2793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01826" y="4574249"/>
                        <a:ext cx="784224" cy="64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476E1B1-76D1-4CC8-A39E-E1507A72EA85}"/>
              </a:ext>
            </a:extLst>
          </p:cNvPr>
          <p:cNvSpPr txBox="1"/>
          <p:nvPr/>
        </p:nvSpPr>
        <p:spPr>
          <a:xfrm>
            <a:off x="1036461" y="493630"/>
            <a:ext cx="5576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Exchange-correlation potential and pseudopotential for Si for r2SCAN </a:t>
            </a:r>
            <a:r>
              <a:rPr lang="en-US" sz="2400" b="1" dirty="0">
                <a:latin typeface="Symbol" panose="05050102010706020507" pitchFamily="18" charset="2"/>
              </a:rPr>
              <a:t>h</a:t>
            </a:r>
            <a:r>
              <a:rPr lang="en-US" sz="2400" b="1" dirty="0"/>
              <a:t>=0.01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AB643D-41DF-4C64-9B9F-773BF6F192C3}"/>
              </a:ext>
            </a:extLst>
          </p:cNvPr>
          <p:cNvSpPr txBox="1"/>
          <p:nvPr/>
        </p:nvSpPr>
        <p:spPr>
          <a:xfrm>
            <a:off x="103909" y="45156"/>
            <a:ext cx="8926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Construction of PAW datasets  -- continued</a:t>
            </a:r>
          </a:p>
        </p:txBody>
      </p:sp>
    </p:spTree>
    <p:extLst>
      <p:ext uri="{BB962C8B-B14F-4D97-AF65-F5344CB8AC3E}">
        <p14:creationId xmlns:p14="http://schemas.microsoft.com/office/powerpoint/2010/main" val="3690714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363DCE-34FA-44EB-9A17-8D6CCBDE6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1E58AF-5DE9-4ECC-A210-7C8637EAC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ABINIT Developer Workshop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EDC00-95BB-4D73-B752-31EDC8B1B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9936-33C9-4AD4-BF40-FD2D6908C101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A21DA3-3D45-40A7-985F-577EBDD80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91" y="136524"/>
            <a:ext cx="2057400" cy="6477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E533025-7C76-4EAA-8718-B872602C1898}"/>
              </a:ext>
            </a:extLst>
          </p:cNvPr>
          <p:cNvSpPr txBox="1"/>
          <p:nvPr/>
        </p:nvSpPr>
        <p:spPr>
          <a:xfrm>
            <a:off x="0" y="59295"/>
            <a:ext cx="8926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Construction of PAW datasets  -- continued</a:t>
            </a:r>
          </a:p>
          <a:p>
            <a:pPr algn="l"/>
            <a:endParaRPr lang="en-US" sz="2400" b="1" dirty="0"/>
          </a:p>
          <a:p>
            <a:pPr lvl="1"/>
            <a:r>
              <a:rPr lang="en-US" sz="2400" b="1" dirty="0"/>
              <a:t>Various schemes to constructed screened pseudopotential –</a:t>
            </a:r>
          </a:p>
          <a:p>
            <a:pPr lvl="1"/>
            <a:r>
              <a:rPr lang="en-US" sz="2400" b="1" dirty="0">
                <a:hlinkClick r:id="rId3"/>
              </a:rPr>
              <a:t>http://pwpaw.wfu.edu</a:t>
            </a:r>
            <a:endParaRPr lang="en-US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328135-C4E2-4EF1-B599-EEBDA2FE16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937" y="1735024"/>
            <a:ext cx="7778411" cy="462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06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363DCE-34FA-44EB-9A17-8D6CCBDE6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1E58AF-5DE9-4ECC-A210-7C8637EAC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ABINIT Developer Workshop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EDC00-95BB-4D73-B752-31EDC8B1B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9936-33C9-4AD4-BF40-FD2D6908C101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A21DA3-3D45-40A7-985F-577EBDD80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91" y="136524"/>
            <a:ext cx="2057400" cy="647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5E9C49-564A-43A9-8584-ADD9DB62D108}"/>
              </a:ext>
            </a:extLst>
          </p:cNvPr>
          <p:cNvSpPr txBox="1"/>
          <p:nvPr/>
        </p:nvSpPr>
        <p:spPr>
          <a:xfrm>
            <a:off x="383822" y="361244"/>
            <a:ext cx="81315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To do list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b="1" dirty="0"/>
              <a:t>Develop a self-consistent all electron atomic solver for the generalized Kohn-Sham equations needed to evaluate exchange-correlation functionals having the   meta-GGA form.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en-US" sz="2400" b="1" dirty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b="1" dirty="0"/>
              <a:t>Adapt </a:t>
            </a:r>
            <a:r>
              <a:rPr lang="en-US" sz="2400" b="1" dirty="0" err="1"/>
              <a:t>pseudization</a:t>
            </a:r>
            <a:r>
              <a:rPr lang="en-US" sz="2400" b="1" dirty="0"/>
              <a:t> schemes for basis and projector functions for use in the generalized Kohn-Sham formalism.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en-US" sz="2400" b="1" dirty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b="1" dirty="0"/>
              <a:t>Test and evaluate.</a:t>
            </a:r>
          </a:p>
        </p:txBody>
      </p:sp>
    </p:spTree>
    <p:extLst>
      <p:ext uri="{BB962C8B-B14F-4D97-AF65-F5344CB8AC3E}">
        <p14:creationId xmlns:p14="http://schemas.microsoft.com/office/powerpoint/2010/main" val="3272402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D49116-2F70-462E-AC85-F24D666B6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046" y="1377398"/>
            <a:ext cx="7642578" cy="445245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363DCE-34FA-44EB-9A17-8D6CCBDE6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1E58AF-5DE9-4ECC-A210-7C8637EAC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ABINIT Developer Workshop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EDC00-95BB-4D73-B752-31EDC8B1B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9936-33C9-4AD4-BF40-FD2D6908C101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A21DA3-3D45-40A7-985F-577EBDD80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91" y="136524"/>
            <a:ext cx="2057400" cy="6477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E533025-7C76-4EAA-8718-B872602C1898}"/>
              </a:ext>
            </a:extLst>
          </p:cNvPr>
          <p:cNvSpPr txBox="1"/>
          <p:nvPr/>
        </p:nvSpPr>
        <p:spPr>
          <a:xfrm>
            <a:off x="0" y="56444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Construction of PAW datasets  -- continued</a:t>
            </a:r>
          </a:p>
          <a:p>
            <a:pPr algn="l"/>
            <a:endParaRPr lang="en-US" sz="800" b="1" dirty="0"/>
          </a:p>
          <a:p>
            <a:pPr lvl="1"/>
            <a:r>
              <a:rPr lang="en-US" sz="2400" b="1" dirty="0"/>
              <a:t>Various schemes to constructed screened pseudopotential – </a:t>
            </a:r>
            <a:r>
              <a:rPr lang="en-US" sz="2400" b="1" i="1" dirty="0"/>
              <a:t>V</a:t>
            </a:r>
            <a:r>
              <a:rPr lang="en-US" sz="2400" b="1" i="1" baseline="30000" dirty="0"/>
              <a:t>PS</a:t>
            </a:r>
            <a:r>
              <a:rPr lang="en-US" sz="2400" b="1" i="1" dirty="0"/>
              <a:t>(r)</a:t>
            </a:r>
          </a:p>
          <a:p>
            <a:pPr lvl="1"/>
            <a:r>
              <a:rPr lang="en-US" sz="2400" b="1" dirty="0">
                <a:hlinkClick r:id="rId4"/>
              </a:rPr>
              <a:t>http://pwpaw.wfu.edu</a:t>
            </a:r>
            <a:r>
              <a:rPr lang="en-US" sz="2400" b="1" dirty="0"/>
              <a:t>    specifically from Marc Torrent’s </a:t>
            </a:r>
            <a:r>
              <a:rPr lang="en-US" sz="2400" b="1" dirty="0" err="1"/>
              <a:t>usersguide</a:t>
            </a:r>
            <a:r>
              <a:rPr lang="en-US" sz="2400" b="1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D8BD75-762F-46D6-B07F-23AF1C75FD22}"/>
              </a:ext>
            </a:extLst>
          </p:cNvPr>
          <p:cNvSpPr txBox="1"/>
          <p:nvPr/>
        </p:nvSpPr>
        <p:spPr>
          <a:xfrm>
            <a:off x="543023" y="5707916"/>
            <a:ext cx="8497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For now, added VPSMATCHNC/VPSMATCHNNC similar to “</a:t>
            </a:r>
            <a:r>
              <a:rPr lang="en-US" sz="2400" b="1" dirty="0" err="1"/>
              <a:t>ultrasoft</a:t>
            </a:r>
            <a:r>
              <a:rPr lang="en-US" sz="2400" b="1" dirty="0"/>
              <a:t>” with or without norm conservation.</a:t>
            </a:r>
          </a:p>
        </p:txBody>
      </p:sp>
    </p:spTree>
    <p:extLst>
      <p:ext uri="{BB962C8B-B14F-4D97-AF65-F5344CB8AC3E}">
        <p14:creationId xmlns:p14="http://schemas.microsoft.com/office/powerpoint/2010/main" val="1810669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4BAAC95-1410-4D56-B267-6BE964DCEA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8344"/>
            <a:ext cx="6645854" cy="443056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363DCE-34FA-44EB-9A17-8D6CCBDE6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1E58AF-5DE9-4ECC-A210-7C8637EAC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ABINIT Developer Workshop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EDC00-95BB-4D73-B752-31EDC8B1B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9936-33C9-4AD4-BF40-FD2D6908C101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A21DA3-3D45-40A7-985F-577EBDD803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91" y="136524"/>
            <a:ext cx="2057400" cy="6477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76E1B1-76D1-4CC8-A39E-E1507A72EA85}"/>
              </a:ext>
            </a:extLst>
          </p:cNvPr>
          <p:cNvSpPr txBox="1"/>
          <p:nvPr/>
        </p:nvSpPr>
        <p:spPr>
          <a:xfrm>
            <a:off x="548730" y="1985798"/>
            <a:ext cx="6645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Ionic pseudopotential for Si for r2SCAN </a:t>
            </a:r>
            <a:r>
              <a:rPr lang="en-US" sz="2400" b="1" dirty="0">
                <a:latin typeface="Symbol" panose="05050102010706020507" pitchFamily="18" charset="2"/>
              </a:rPr>
              <a:t>h</a:t>
            </a:r>
            <a:r>
              <a:rPr lang="en-US" sz="2400" b="1" dirty="0"/>
              <a:t>=0.01</a:t>
            </a:r>
          </a:p>
          <a:p>
            <a:r>
              <a:rPr lang="en-US" sz="2400" b="1" dirty="0"/>
              <a:t>in comparison with LDA and GGA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AC7B6B-1400-4D65-8A82-B5373342DA88}"/>
              </a:ext>
            </a:extLst>
          </p:cNvPr>
          <p:cNvSpPr txBox="1"/>
          <p:nvPr/>
        </p:nvSpPr>
        <p:spPr>
          <a:xfrm>
            <a:off x="1090789" y="2990084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/>
              <a:t>Si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9636EF-A15D-4CB4-B405-C7CE4A0B9DED}"/>
              </a:ext>
            </a:extLst>
          </p:cNvPr>
          <p:cNvSpPr txBox="1"/>
          <p:nvPr/>
        </p:nvSpPr>
        <p:spPr>
          <a:xfrm>
            <a:off x="0" y="5644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Construction of PAW datasets  -- continued</a:t>
            </a:r>
          </a:p>
          <a:p>
            <a:pPr algn="l"/>
            <a:endParaRPr lang="en-US" sz="800" b="1" dirty="0"/>
          </a:p>
          <a:p>
            <a:pPr lvl="1"/>
            <a:r>
              <a:rPr lang="en-US" sz="2400" b="1" dirty="0"/>
              <a:t>Determine ionic pseudopotential by </a:t>
            </a:r>
            <a:r>
              <a:rPr lang="en-US" sz="2400" b="1" dirty="0" err="1"/>
              <a:t>unscreening</a:t>
            </a:r>
            <a:r>
              <a:rPr lang="en-US" sz="2400" b="1" dirty="0"/>
              <a:t>  </a:t>
            </a:r>
            <a:r>
              <a:rPr lang="en-US" sz="2400" b="1" i="1" dirty="0"/>
              <a:t>V</a:t>
            </a:r>
            <a:r>
              <a:rPr lang="en-US" sz="2400" b="1" i="1" baseline="30000" dirty="0"/>
              <a:t>PS</a:t>
            </a:r>
            <a:r>
              <a:rPr lang="en-US" sz="2400" b="1" i="1" dirty="0"/>
              <a:t>(r)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07EEE53A-B68B-4DFE-82DB-DF8A2B4F4E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420015"/>
              </p:ext>
            </p:extLst>
          </p:nvPr>
        </p:nvGraphicFramePr>
        <p:xfrm>
          <a:off x="721044" y="1031691"/>
          <a:ext cx="3930012" cy="954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0" name="Equation" r:id="rId5" imgW="2197080" imgH="533160" progId="Equation.DSMT4">
                  <p:embed/>
                </p:oleObj>
              </mc:Choice>
              <mc:Fallback>
                <p:oleObj name="Equation" r:id="rId5" imgW="219708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1044" y="1031691"/>
                        <a:ext cx="3930012" cy="9541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899173DA-9026-4CA9-8431-DDE5B84CEF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990035"/>
              </p:ext>
            </p:extLst>
          </p:nvPr>
        </p:nvGraphicFramePr>
        <p:xfrm>
          <a:off x="5178425" y="1090631"/>
          <a:ext cx="3965575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1" name="Equation" r:id="rId7" imgW="2019240" imgH="507960" progId="Equation.DSMT4">
                  <p:embed/>
                </p:oleObj>
              </mc:Choice>
              <mc:Fallback>
                <p:oleObj name="Equation" r:id="rId7" imgW="201924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78425" y="1090631"/>
                        <a:ext cx="3965575" cy="998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C07D9CB-1F08-4B8A-BAC7-9460318AC52E}"/>
              </a:ext>
            </a:extLst>
          </p:cNvPr>
          <p:cNvSpPr txBox="1"/>
          <p:nvPr/>
        </p:nvSpPr>
        <p:spPr>
          <a:xfrm>
            <a:off x="6115050" y="3353691"/>
            <a:ext cx="2925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VPSMATCHNC option</a:t>
            </a:r>
          </a:p>
        </p:txBody>
      </p:sp>
    </p:spTree>
    <p:extLst>
      <p:ext uri="{BB962C8B-B14F-4D97-AF65-F5344CB8AC3E}">
        <p14:creationId xmlns:p14="http://schemas.microsoft.com/office/powerpoint/2010/main" val="320737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363DCE-34FA-44EB-9A17-8D6CCBDE6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1E58AF-5DE9-4ECC-A210-7C8637EAC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ABINIT Developer Workshop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EDC00-95BB-4D73-B752-31EDC8B1B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9936-33C9-4AD4-BF40-FD2D6908C101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A21DA3-3D45-40A7-985F-577EBDD80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91" y="136524"/>
            <a:ext cx="2057400" cy="647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C22FFC-B76B-4114-8DB4-D1081F12386F}"/>
              </a:ext>
            </a:extLst>
          </p:cNvPr>
          <p:cNvSpPr txBox="1"/>
          <p:nvPr/>
        </p:nvSpPr>
        <p:spPr>
          <a:xfrm>
            <a:off x="506236" y="460374"/>
            <a:ext cx="81315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To do list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b="1" dirty="0"/>
              <a:t>Develop a self-consistent all electron atomic solver for the generalized Kohn-Sham equations needed to evaluate exchange-correlation functionals having the   meta-GGA form.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en-US" sz="2400" b="1" dirty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b="1" dirty="0"/>
              <a:t>Adapt </a:t>
            </a:r>
            <a:r>
              <a:rPr lang="en-US" sz="2400" b="1" dirty="0" err="1"/>
              <a:t>pseudization</a:t>
            </a:r>
            <a:r>
              <a:rPr lang="en-US" sz="2400" b="1" dirty="0"/>
              <a:t> schemes for basis and projector functions for use in the generalized Kohn-Sham formalism.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en-US" sz="2400" b="1" dirty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b="1" dirty="0"/>
              <a:t>Test and evaluate.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4AD666-B01A-4B7E-AEF1-5E7A148ED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38" y="699911"/>
            <a:ext cx="496859" cy="6194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30D0CA-4CFE-478C-87A5-F264DCBEB1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94" y="2440904"/>
            <a:ext cx="496859" cy="6194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8825C9-535F-445F-8CC1-E6F28F63A692}"/>
              </a:ext>
            </a:extLst>
          </p:cNvPr>
          <p:cNvSpPr txBox="1"/>
          <p:nvPr/>
        </p:nvSpPr>
        <p:spPr>
          <a:xfrm>
            <a:off x="587021" y="2537866"/>
            <a:ext cx="357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u="sng" dirty="0">
                <a:solidFill>
                  <a:srgbClr val="FF0000"/>
                </a:solidFill>
              </a:rPr>
              <a:t>3</a:t>
            </a:r>
          </a:p>
          <a:p>
            <a:pPr algn="l"/>
            <a:r>
              <a:rPr lang="en-US" sz="2400" b="1" dirty="0">
                <a:solidFill>
                  <a:srgbClr val="FF0000"/>
                </a:solidFill>
              </a:rPr>
              <a:t>4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85AEB9C-3A7E-44D0-B31D-7E65CE19DF33}"/>
              </a:ext>
            </a:extLst>
          </p:cNvPr>
          <p:cNvGrpSpPr/>
          <p:nvPr/>
        </p:nvGrpSpPr>
        <p:grpSpPr>
          <a:xfrm>
            <a:off x="4287721" y="3969582"/>
            <a:ext cx="2694970" cy="778933"/>
            <a:chOff x="6167324" y="4703873"/>
            <a:chExt cx="2694970" cy="778933"/>
          </a:xfrm>
        </p:grpSpPr>
        <p:sp>
          <p:nvSpPr>
            <p:cNvPr id="11" name="Arrow: Left 10">
              <a:extLst>
                <a:ext uri="{FF2B5EF4-FFF2-40B4-BE49-F238E27FC236}">
                  <a16:creationId xmlns:a16="http://schemas.microsoft.com/office/drawing/2014/main" id="{5693BF86-A171-4A6A-838F-CF75F2F112F4}"/>
                </a:ext>
              </a:extLst>
            </p:cNvPr>
            <p:cNvSpPr/>
            <p:nvPr/>
          </p:nvSpPr>
          <p:spPr>
            <a:xfrm>
              <a:off x="6167324" y="4703873"/>
              <a:ext cx="2212622" cy="778933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856C9F2-39CE-48E7-83CC-F2BA75F849C1}"/>
                </a:ext>
              </a:extLst>
            </p:cNvPr>
            <p:cNvSpPr txBox="1"/>
            <p:nvPr/>
          </p:nvSpPr>
          <p:spPr>
            <a:xfrm>
              <a:off x="6548072" y="4845644"/>
              <a:ext cx="2314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b="1" dirty="0">
                  <a:solidFill>
                    <a:schemeClr val="bg1"/>
                  </a:solidFill>
                </a:rPr>
                <a:t>Still to do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848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363DCE-34FA-44EB-9A17-8D6CCBDE6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1E58AF-5DE9-4ECC-A210-7C8637EAC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ABINIT Developer Workshop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EDC00-95BB-4D73-B752-31EDC8B1B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9936-33C9-4AD4-BF40-FD2D6908C101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A21DA3-3D45-40A7-985F-577EBDD80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91" y="136524"/>
            <a:ext cx="2057400" cy="647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A429E6-B218-4F1F-A1E1-F5AC9E12246B}"/>
              </a:ext>
            </a:extLst>
          </p:cNvPr>
          <p:cNvSpPr txBox="1"/>
          <p:nvPr/>
        </p:nvSpPr>
        <p:spPr>
          <a:xfrm>
            <a:off x="195439" y="350501"/>
            <a:ext cx="831991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Additional considerations</a:t>
            </a:r>
          </a:p>
          <a:p>
            <a:endParaRPr lang="en-US" sz="2400" b="1" dirty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b="1" dirty="0"/>
              <a:t>How sensitive are the results to the dataset?</a:t>
            </a:r>
          </a:p>
          <a:p>
            <a:pPr lvl="1"/>
            <a:endParaRPr lang="en-US" sz="2400" b="1" dirty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b="1" dirty="0"/>
              <a:t>Given apparently reasonable results for r2SCAN </a:t>
            </a:r>
            <a:r>
              <a:rPr lang="en-US" sz="2400" b="1" dirty="0">
                <a:latin typeface="Symbol" panose="05050102010706020507" pitchFamily="18" charset="2"/>
              </a:rPr>
              <a:t>h</a:t>
            </a:r>
            <a:r>
              <a:rPr lang="en-US" sz="2400" b="1" dirty="0"/>
              <a:t>=0.01, should  we stick with that form or work harder on the solver?    (Perhaps should also consult with Tulane/Temple developers.)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en-US" sz="2400" b="1" dirty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b="1" dirty="0"/>
              <a:t>Not all </a:t>
            </a:r>
            <a:r>
              <a:rPr lang="en-US" sz="2400" b="1" dirty="0" err="1"/>
              <a:t>pseudization</a:t>
            </a:r>
            <a:r>
              <a:rPr lang="en-US" sz="2400" b="1" dirty="0"/>
              <a:t> schemes are easily converted for use in generalized density functional formulation due to the dimensionless kinetic energy potential term.  Which ones should we try to preserve?</a:t>
            </a:r>
          </a:p>
          <a:p>
            <a:pPr lvl="1"/>
            <a:endParaRPr lang="en-US" sz="2400" b="1" dirty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b="1" dirty="0"/>
              <a:t>Further considerations?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en-US" sz="2400" b="1" dirty="0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09D98975-3BEB-438F-93AE-5C37572AE8AD}"/>
              </a:ext>
            </a:extLst>
          </p:cNvPr>
          <p:cNvSpPr/>
          <p:nvPr/>
        </p:nvSpPr>
        <p:spPr>
          <a:xfrm>
            <a:off x="6967104" y="998201"/>
            <a:ext cx="1039091" cy="6477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363DCE-34FA-44EB-9A17-8D6CCBDE6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1E58AF-5DE9-4ECC-A210-7C8637EAC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ABINIT Developer Workshop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EDC00-95BB-4D73-B752-31EDC8B1B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9936-33C9-4AD4-BF40-FD2D6908C101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A21DA3-3D45-40A7-985F-577EBDD80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91" y="12346"/>
            <a:ext cx="2057400" cy="647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05A8FF-561B-4206-BA09-46D847D7AE6E}"/>
              </a:ext>
            </a:extLst>
          </p:cNvPr>
          <p:cNvSpPr txBox="1"/>
          <p:nvPr/>
        </p:nvSpPr>
        <p:spPr>
          <a:xfrm>
            <a:off x="0" y="507377"/>
            <a:ext cx="904009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Motivation and brief history –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b="1" dirty="0"/>
              <a:t>As density functional theory develops, new exchange correlation functionals are frequently proposed and, thanks to </a:t>
            </a:r>
            <a:r>
              <a:rPr lang="en-US" sz="2400" b="1" dirty="0" err="1"/>
              <a:t>Libxc</a:t>
            </a:r>
            <a:r>
              <a:rPr lang="en-US" sz="2400" b="1" dirty="0"/>
              <a:t>  (Marques et al.   Comp. Phys. Comm. 183, 2272 (2012), </a:t>
            </a:r>
            <a:r>
              <a:rPr lang="en-US" sz="2400" b="1" dirty="0" err="1"/>
              <a:t>Lehtola</a:t>
            </a:r>
            <a:r>
              <a:rPr lang="en-US" sz="2400" b="1" dirty="0"/>
              <a:t> et al.  Software X 7, 1 (2018)), they can be incorporated into various codes.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b="1" dirty="0"/>
              <a:t>The meta-GGA functional form adds the kinetic energy density into the functional;  considerable improvements in DFT prediction of materials properties has been reported within the context of  “generalized” DFT (Yang et al. PRB  93, 205205 (2016))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b="1" dirty="0"/>
              <a:t>“SCAN” form of meta-GGA -- “Strongly Constrained and Appropriately Normed </a:t>
            </a:r>
            <a:r>
              <a:rPr lang="en-US" sz="2400" b="1" dirty="0" err="1"/>
              <a:t>Semilocal</a:t>
            </a:r>
            <a:r>
              <a:rPr lang="en-US" sz="2400" b="1" dirty="0"/>
              <a:t> Density Functional”  (Sun et al.  PRL 115, 036402 (2015)) demonstrates improved materials prediction for a variety of systems; &gt;950 citations as of 5/2021.</a:t>
            </a:r>
          </a:p>
          <a:p>
            <a:pPr lvl="1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49165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363DCE-34FA-44EB-9A17-8D6CCBDE6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1E58AF-5DE9-4ECC-A210-7C8637EAC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ABINIT Developer Workshop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EDC00-95BB-4D73-B752-31EDC8B1B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9936-33C9-4AD4-BF40-FD2D6908C101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A21DA3-3D45-40A7-985F-577EBDD80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91" y="136524"/>
            <a:ext cx="2057400" cy="647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2FE5A6-35E7-4715-B430-B0D8D93BC8CE}"/>
              </a:ext>
            </a:extLst>
          </p:cNvPr>
          <p:cNvSpPr txBox="1"/>
          <p:nvPr/>
        </p:nvSpPr>
        <p:spPr>
          <a:xfrm>
            <a:off x="0" y="327378"/>
            <a:ext cx="90400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Motivation and brief history – continued --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b="1" dirty="0"/>
              <a:t>However, most of the SCAN results were obtained using codes with localized basis sets or VASP which appears to use a special form of SCAN functional.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b="1" dirty="0"/>
              <a:t>Several authors reported numerical difficulties in using plane wave codes with the SCAN functional (Yao et al.  JCP 146, 224105 (2017), </a:t>
            </a:r>
            <a:r>
              <a:rPr lang="en-US" sz="2400" b="1" dirty="0" err="1"/>
              <a:t>Bartók</a:t>
            </a:r>
            <a:r>
              <a:rPr lang="en-US" sz="2400" b="1" dirty="0"/>
              <a:t> et al. JCP 150, 161101 (2019) &amp; </a:t>
            </a:r>
            <a:r>
              <a:rPr lang="en-US" sz="2400" b="1" dirty="0" err="1"/>
              <a:t>rSCAN</a:t>
            </a:r>
            <a:r>
              <a:rPr lang="en-US" sz="2400" b="1" dirty="0"/>
              <a:t>)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b="1" dirty="0"/>
              <a:t>We found that the effective potentials for the  SCAN form analytically diverges in regions of space where the radial wavefunction decreases exponentially.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b="1" dirty="0"/>
              <a:t>A revised functional was introduced by the Tulane and Temple groups (“Accurate and Numerically Efficient r2SCAN Meta-Generalized Gradient Approximation”, Furness et al., J. Phys. Chem. Lett 11, 8208 (2020)).</a:t>
            </a:r>
          </a:p>
        </p:txBody>
      </p:sp>
    </p:spTree>
    <p:extLst>
      <p:ext uri="{BB962C8B-B14F-4D97-AF65-F5344CB8AC3E}">
        <p14:creationId xmlns:p14="http://schemas.microsoft.com/office/powerpoint/2010/main" val="3708869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363DCE-34FA-44EB-9A17-8D6CCBDE6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1E58AF-5DE9-4ECC-A210-7C8637EAC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ABINIT Developer Workshop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EDC00-95BB-4D73-B752-31EDC8B1B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9936-33C9-4AD4-BF40-FD2D6908C101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A21DA3-3D45-40A7-985F-577EBDD80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91" y="136524"/>
            <a:ext cx="2057400" cy="647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916DD3-748B-455C-91A8-FC24AF9F43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91" y="1560604"/>
            <a:ext cx="7416009" cy="49440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B1AB5F-34B2-4C2A-AE13-5ECD9796C456}"/>
              </a:ext>
            </a:extLst>
          </p:cNvPr>
          <p:cNvSpPr txBox="1"/>
          <p:nvPr/>
        </p:nvSpPr>
        <p:spPr>
          <a:xfrm>
            <a:off x="-1" y="148870"/>
            <a:ext cx="73062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Functional form of </a:t>
            </a:r>
            <a:r>
              <a:rPr lang="en-US" sz="2400" b="1" i="1" dirty="0" err="1"/>
              <a:t>V</a:t>
            </a:r>
            <a:r>
              <a:rPr lang="en-US" sz="2400" b="1" i="1" baseline="-25000" dirty="0" err="1"/>
              <a:t>xc</a:t>
            </a:r>
            <a:r>
              <a:rPr lang="en-US" sz="2400" b="1" i="1" dirty="0"/>
              <a:t>(r)</a:t>
            </a:r>
            <a:r>
              <a:rPr lang="en-US" sz="2400" b="1" dirty="0"/>
              <a:t> for textbook model of He atom</a:t>
            </a:r>
          </a:p>
          <a:p>
            <a:pPr algn="l"/>
            <a:r>
              <a:rPr lang="en-US" sz="2400" b="1" dirty="0"/>
              <a:t>thanks to L. Schiff,</a:t>
            </a:r>
          </a:p>
          <a:p>
            <a:pPr algn="l"/>
            <a:r>
              <a:rPr lang="en-US" sz="2400" b="1" dirty="0"/>
              <a:t>Quantum Mechanics</a:t>
            </a:r>
          </a:p>
          <a:p>
            <a:pPr algn="l"/>
            <a:r>
              <a:rPr lang="en-US" sz="2400" b="1" dirty="0"/>
              <a:t>(1955) 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0FF6550-9265-474E-90C3-AB1A12502C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111840"/>
              </p:ext>
            </p:extLst>
          </p:nvPr>
        </p:nvGraphicFramePr>
        <p:xfrm>
          <a:off x="3480594" y="666748"/>
          <a:ext cx="5268912" cy="170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Equation" r:id="rId5" imgW="2819160" imgH="914400" progId="Equation.DSMT4">
                  <p:embed/>
                </p:oleObj>
              </mc:Choice>
              <mc:Fallback>
                <p:oleObj name="Equation" r:id="rId5" imgW="281916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80594" y="666748"/>
                        <a:ext cx="5268912" cy="170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15F4EF2A-34CE-4432-AB65-F4B0D85687FC}"/>
              </a:ext>
            </a:extLst>
          </p:cNvPr>
          <p:cNvGrpSpPr/>
          <p:nvPr/>
        </p:nvGrpSpPr>
        <p:grpSpPr>
          <a:xfrm>
            <a:off x="5260622" y="2195958"/>
            <a:ext cx="3599392" cy="1569660"/>
            <a:chOff x="5260622" y="2195958"/>
            <a:chExt cx="3599392" cy="1569660"/>
          </a:xfrm>
        </p:grpSpPr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346366B9-F533-4ECB-A9AE-3FD47D995251}"/>
                </a:ext>
              </a:extLst>
            </p:cNvPr>
            <p:cNvSpPr/>
            <p:nvPr/>
          </p:nvSpPr>
          <p:spPr>
            <a:xfrm>
              <a:off x="5260622" y="2596444"/>
              <a:ext cx="854428" cy="53382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CEFCA6-C5B3-439E-B14F-EBE8D64FB7DD}"/>
                </a:ext>
              </a:extLst>
            </p:cNvPr>
            <p:cNvSpPr txBox="1"/>
            <p:nvPr/>
          </p:nvSpPr>
          <p:spPr>
            <a:xfrm>
              <a:off x="6113286" y="2195958"/>
              <a:ext cx="274672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b="1" dirty="0">
                  <a:solidFill>
                    <a:srgbClr val="FF0000"/>
                  </a:solidFill>
                </a:rPr>
                <a:t>Unphysical behavior of  </a:t>
              </a:r>
              <a:r>
                <a:rPr lang="en-US" sz="2400" b="1" dirty="0" err="1">
                  <a:solidFill>
                    <a:srgbClr val="FF0000"/>
                  </a:solidFill>
                </a:rPr>
                <a:t>V</a:t>
              </a:r>
              <a:r>
                <a:rPr lang="en-US" sz="2400" b="1" baseline="-25000" dirty="0" err="1">
                  <a:solidFill>
                    <a:srgbClr val="FF0000"/>
                  </a:solidFill>
                </a:rPr>
                <a:t>xc</a:t>
              </a:r>
              <a:r>
                <a:rPr lang="en-US" sz="2400" b="1" dirty="0">
                  <a:solidFill>
                    <a:srgbClr val="FF0000"/>
                  </a:solidFill>
                </a:rPr>
                <a:t>(r) for SCAN </a:t>
              </a:r>
            </a:p>
            <a:p>
              <a:pPr algn="l"/>
              <a:r>
                <a:rPr lang="en-US" sz="2400" b="1" dirty="0">
                  <a:solidFill>
                    <a:srgbClr val="FF0000"/>
                  </a:solidFill>
                </a:rPr>
                <a:t>discouraged further development.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FD98280-A196-4820-B7EB-34F404B7947F}"/>
              </a:ext>
            </a:extLst>
          </p:cNvPr>
          <p:cNvGrpSpPr/>
          <p:nvPr/>
        </p:nvGrpSpPr>
        <p:grpSpPr>
          <a:xfrm>
            <a:off x="5586732" y="4319077"/>
            <a:ext cx="3438963" cy="1708056"/>
            <a:chOff x="5586732" y="4319077"/>
            <a:chExt cx="3438963" cy="1708056"/>
          </a:xfrm>
        </p:grpSpPr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7A11770E-054D-4F64-ACD4-9526F208A30D}"/>
                </a:ext>
              </a:extLst>
            </p:cNvPr>
            <p:cNvSpPr/>
            <p:nvPr/>
          </p:nvSpPr>
          <p:spPr>
            <a:xfrm rot="2313344">
              <a:off x="5887155" y="4319077"/>
              <a:ext cx="854428" cy="533820"/>
            </a:xfrm>
            <a:prstGeom prst="rightArrow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368225C-E82F-4BA6-AA24-49B3838C0BE4}"/>
                </a:ext>
              </a:extLst>
            </p:cNvPr>
            <p:cNvSpPr txBox="1"/>
            <p:nvPr/>
          </p:nvSpPr>
          <p:spPr>
            <a:xfrm>
              <a:off x="5586732" y="4826804"/>
              <a:ext cx="34389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b="1" dirty="0">
                  <a:solidFill>
                    <a:srgbClr val="0066FF"/>
                  </a:solidFill>
                </a:rPr>
                <a:t>Better behavior of  </a:t>
              </a:r>
              <a:r>
                <a:rPr lang="en-US" sz="2400" b="1" dirty="0" err="1">
                  <a:solidFill>
                    <a:srgbClr val="0066FF"/>
                  </a:solidFill>
                </a:rPr>
                <a:t>V</a:t>
              </a:r>
              <a:r>
                <a:rPr lang="en-US" sz="2400" b="1" baseline="-25000" dirty="0" err="1">
                  <a:solidFill>
                    <a:srgbClr val="0066FF"/>
                  </a:solidFill>
                </a:rPr>
                <a:t>xc</a:t>
              </a:r>
              <a:r>
                <a:rPr lang="en-US" sz="2400" b="1" dirty="0">
                  <a:solidFill>
                    <a:srgbClr val="0066FF"/>
                  </a:solidFill>
                </a:rPr>
                <a:t>(r) for r2SCAN allowed for resumption of project.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931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363DCE-34FA-44EB-9A17-8D6CCBDE6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1E58AF-5DE9-4ECC-A210-7C8637EAC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ABINIT Developer Workshop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EDC00-95BB-4D73-B752-31EDC8B1B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9936-33C9-4AD4-BF40-FD2D6908C101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A21DA3-3D45-40A7-985F-577EBDD80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91" y="136524"/>
            <a:ext cx="2057400" cy="647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E2F0D9-90AB-4D9F-982D-C16A63DC2590}"/>
              </a:ext>
            </a:extLst>
          </p:cNvPr>
          <p:cNvSpPr txBox="1"/>
          <p:nvPr/>
        </p:nvSpPr>
        <p:spPr>
          <a:xfrm>
            <a:off x="0" y="132040"/>
            <a:ext cx="8824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With the introduction of the r2SCAN functional, </a:t>
            </a:r>
          </a:p>
          <a:p>
            <a:pPr algn="l"/>
            <a:r>
              <a:rPr lang="en-US" sz="2400" b="1" dirty="0"/>
              <a:t>work on developing a self-consistent atomic solver for meta-GGA formalism resumed.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10A27F0-77B6-422C-8D17-690282CBDE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023577"/>
              </p:ext>
            </p:extLst>
          </p:nvPr>
        </p:nvGraphicFramePr>
        <p:xfrm>
          <a:off x="115166" y="1332369"/>
          <a:ext cx="8924925" cy="233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" name="Equation" r:id="rId4" imgW="4546440" imgH="1193760" progId="Equation.DSMT4">
                  <p:embed/>
                </p:oleObj>
              </mc:Choice>
              <mc:Fallback>
                <p:oleObj name="Equation" r:id="rId4" imgW="4546440" imgH="1193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5166" y="1332369"/>
                        <a:ext cx="8924925" cy="233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E785869-C76D-441C-989F-C521D730A4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870863"/>
              </p:ext>
            </p:extLst>
          </p:nvPr>
        </p:nvGraphicFramePr>
        <p:xfrm>
          <a:off x="354190" y="3597927"/>
          <a:ext cx="7796388" cy="2940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" name="Equation" r:id="rId6" imgW="3860640" imgH="1447560" progId="Equation.DSMT4">
                  <p:embed/>
                </p:oleObj>
              </mc:Choice>
              <mc:Fallback>
                <p:oleObj name="Equation" r:id="rId6" imgW="3860640" imgH="1447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4190" y="3597927"/>
                        <a:ext cx="7796388" cy="29409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014921C-BB45-452E-A788-D0B29864B68A}"/>
              </a:ext>
            </a:extLst>
          </p:cNvPr>
          <p:cNvSpPr txBox="1"/>
          <p:nvPr/>
        </p:nvSpPr>
        <p:spPr>
          <a:xfrm>
            <a:off x="6622880" y="4722603"/>
            <a:ext cx="2521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dimensionless</a:t>
            </a:r>
          </a:p>
          <a:p>
            <a:pPr algn="l"/>
            <a:r>
              <a:rPr lang="en-US" sz="2400" b="1" dirty="0"/>
              <a:t>“kinetic potential”</a:t>
            </a:r>
          </a:p>
        </p:txBody>
      </p:sp>
    </p:spTree>
    <p:extLst>
      <p:ext uri="{BB962C8B-B14F-4D97-AF65-F5344CB8AC3E}">
        <p14:creationId xmlns:p14="http://schemas.microsoft.com/office/powerpoint/2010/main" val="306117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363DCE-34FA-44EB-9A17-8D6CCBDE6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1E58AF-5DE9-4ECC-A210-7C8637EAC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ABINIT Developer Workshop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EDC00-95BB-4D73-B752-31EDC8B1B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9936-33C9-4AD4-BF40-FD2D6908C101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A21DA3-3D45-40A7-985F-577EBDD80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91" y="136524"/>
            <a:ext cx="2057400" cy="647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174C33-569C-44B5-BAAB-2FE3DE2F72AE}"/>
              </a:ext>
            </a:extLst>
          </p:cNvPr>
          <p:cNvSpPr txBox="1"/>
          <p:nvPr/>
        </p:nvSpPr>
        <p:spPr>
          <a:xfrm>
            <a:off x="161365" y="136524"/>
            <a:ext cx="6723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Some details for spherical atom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F4D789D8-106A-4738-A253-4DBFF78F19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773568"/>
              </p:ext>
            </p:extLst>
          </p:nvPr>
        </p:nvGraphicFramePr>
        <p:xfrm>
          <a:off x="314862" y="5159689"/>
          <a:ext cx="8103066" cy="1073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3" name="Equation" r:id="rId4" imgW="3835080" imgH="507960" progId="Equation.DSMT4">
                  <p:embed/>
                </p:oleObj>
              </mc:Choice>
              <mc:Fallback>
                <p:oleObj name="Equation" r:id="rId4" imgW="38350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4862" y="5159689"/>
                        <a:ext cx="8103066" cy="10732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19AC146A-1A4B-40FD-9054-4EBA521DFF8E}"/>
              </a:ext>
            </a:extLst>
          </p:cNvPr>
          <p:cNvGrpSpPr/>
          <p:nvPr/>
        </p:nvGrpSpPr>
        <p:grpSpPr>
          <a:xfrm>
            <a:off x="2686050" y="5239906"/>
            <a:ext cx="3263696" cy="710773"/>
            <a:chOff x="2686050" y="5239906"/>
            <a:chExt cx="3263696" cy="710773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61716CD-2A6F-4A48-9A96-2837D82198D4}"/>
                </a:ext>
              </a:extLst>
            </p:cNvPr>
            <p:cNvSpPr/>
            <p:nvPr/>
          </p:nvSpPr>
          <p:spPr>
            <a:xfrm>
              <a:off x="2686050" y="5441951"/>
              <a:ext cx="376517" cy="50872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2434BB7-452D-47C9-8040-3687C0E79AFC}"/>
                </a:ext>
              </a:extLst>
            </p:cNvPr>
            <p:cNvSpPr/>
            <p:nvPr/>
          </p:nvSpPr>
          <p:spPr>
            <a:xfrm>
              <a:off x="5573229" y="5239906"/>
              <a:ext cx="376517" cy="50872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20DB1C82-D2FE-4346-81FB-D8E63967A4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500601"/>
              </p:ext>
            </p:extLst>
          </p:nvPr>
        </p:nvGraphicFramePr>
        <p:xfrm>
          <a:off x="147638" y="806450"/>
          <a:ext cx="8572500" cy="292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4" name="Equation" r:id="rId6" imgW="4165560" imgH="1422360" progId="Equation.DSMT4">
                  <p:embed/>
                </p:oleObj>
              </mc:Choice>
              <mc:Fallback>
                <p:oleObj name="Equation" r:id="rId6" imgW="4165560" imgH="1422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7638" y="806450"/>
                        <a:ext cx="8572500" cy="292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81FC955B-1BF8-413B-BBAA-BBB1D5F621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816613"/>
              </p:ext>
            </p:extLst>
          </p:nvPr>
        </p:nvGraphicFramePr>
        <p:xfrm>
          <a:off x="314862" y="3898642"/>
          <a:ext cx="7692382" cy="1261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5" name="Equation" r:id="rId8" imgW="3098520" imgH="507960" progId="Equation.DSMT4">
                  <p:embed/>
                </p:oleObj>
              </mc:Choice>
              <mc:Fallback>
                <p:oleObj name="Equation" r:id="rId8" imgW="309852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4862" y="3898642"/>
                        <a:ext cx="7692382" cy="12610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rrow: Down 6">
            <a:extLst>
              <a:ext uri="{FF2B5EF4-FFF2-40B4-BE49-F238E27FC236}">
                <a16:creationId xmlns:a16="http://schemas.microsoft.com/office/drawing/2014/main" id="{3B7C041B-F6C5-45AA-9112-58E78062CE0F}"/>
              </a:ext>
            </a:extLst>
          </p:cNvPr>
          <p:cNvSpPr/>
          <p:nvPr/>
        </p:nvSpPr>
        <p:spPr>
          <a:xfrm rot="2306235">
            <a:off x="2397594" y="1619312"/>
            <a:ext cx="331797" cy="5818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7DD236-E1B4-4B00-952B-139638D08F39}"/>
              </a:ext>
            </a:extLst>
          </p:cNvPr>
          <p:cNvSpPr txBox="1"/>
          <p:nvPr/>
        </p:nvSpPr>
        <p:spPr>
          <a:xfrm>
            <a:off x="2726349" y="1370969"/>
            <a:ext cx="3280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occupancy for state </a:t>
            </a:r>
            <a:r>
              <a:rPr lang="en-US" sz="2400" b="1" i="1" dirty="0" err="1"/>
              <a:t>n</a:t>
            </a:r>
            <a:r>
              <a:rPr lang="en-US" sz="2400" b="1" i="1" baseline="-25000" dirty="0" err="1"/>
              <a:t>i</a:t>
            </a:r>
            <a:r>
              <a:rPr lang="en-US" sz="2400" b="1" i="1" dirty="0" err="1"/>
              <a:t>l</a:t>
            </a:r>
            <a:r>
              <a:rPr lang="en-US" sz="2400" b="1" i="1" baseline="-25000" dirty="0" err="1"/>
              <a:t>i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01092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363DCE-34FA-44EB-9A17-8D6CCBDE6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1E58AF-5DE9-4ECC-A210-7C8637EAC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ABINIT Developer Workshop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EDC00-95BB-4D73-B752-31EDC8B1B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9936-33C9-4AD4-BF40-FD2D6908C101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A21DA3-3D45-40A7-985F-577EBDD80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91" y="136524"/>
            <a:ext cx="2057400" cy="647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8AA8FB-770B-4FFD-B568-77B4907968D5}"/>
              </a:ext>
            </a:extLst>
          </p:cNvPr>
          <p:cNvSpPr txBox="1"/>
          <p:nvPr/>
        </p:nvSpPr>
        <p:spPr>
          <a:xfrm>
            <a:off x="214489" y="136524"/>
            <a:ext cx="8477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Differential equations  to solve numerically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7D19720-9EDF-4B8B-96C3-F40CC1398E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903950"/>
              </p:ext>
            </p:extLst>
          </p:nvPr>
        </p:nvGraphicFramePr>
        <p:xfrm>
          <a:off x="214489" y="680096"/>
          <a:ext cx="8734676" cy="2748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0" name="Equation" r:id="rId4" imgW="4762440" imgH="1498320" progId="Equation.DSMT4">
                  <p:embed/>
                </p:oleObj>
              </mc:Choice>
              <mc:Fallback>
                <p:oleObj name="Equation" r:id="rId4" imgW="4762440" imgH="1498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4489" y="680096"/>
                        <a:ext cx="8734676" cy="2748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DAC5E7A-6ADC-42D1-9BB1-7392F1FC34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276666"/>
              </p:ext>
            </p:extLst>
          </p:nvPr>
        </p:nvGraphicFramePr>
        <p:xfrm>
          <a:off x="263245" y="3844485"/>
          <a:ext cx="8599059" cy="2138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1" name="Equation" r:id="rId6" imgW="4902120" imgH="1218960" progId="Equation.DSMT4">
                  <p:embed/>
                </p:oleObj>
              </mc:Choice>
              <mc:Fallback>
                <p:oleObj name="Equation" r:id="rId6" imgW="4902120" imgH="1218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3245" y="3844485"/>
                        <a:ext cx="8599059" cy="2138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953A351D-6227-49DA-BEB8-8373EEE63F31}"/>
              </a:ext>
            </a:extLst>
          </p:cNvPr>
          <p:cNvGrpSpPr/>
          <p:nvPr/>
        </p:nvGrpSpPr>
        <p:grpSpPr>
          <a:xfrm>
            <a:off x="6115050" y="704085"/>
            <a:ext cx="2814461" cy="1247422"/>
            <a:chOff x="6115050" y="704085"/>
            <a:chExt cx="2814461" cy="124742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47DE15F-A803-4540-8BBF-AD01B2C1F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050" y="704085"/>
              <a:ext cx="1000606" cy="124742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76315D2-C715-424E-A893-4B2FA37211B6}"/>
                </a:ext>
              </a:extLst>
            </p:cNvPr>
            <p:cNvSpPr txBox="1"/>
            <p:nvPr/>
          </p:nvSpPr>
          <p:spPr>
            <a:xfrm>
              <a:off x="7005076" y="1414114"/>
              <a:ext cx="19244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b="1" dirty="0">
                  <a:solidFill>
                    <a:srgbClr val="FF0000"/>
                  </a:solidFill>
                </a:rPr>
                <a:t>in ATOMPAW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446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363DCE-34FA-44EB-9A17-8D6CCBDE6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1E58AF-5DE9-4ECC-A210-7C8637EAC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ABINIT Developer Workshop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EDC00-95BB-4D73-B752-31EDC8B1B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9936-33C9-4AD4-BF40-FD2D6908C101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A21DA3-3D45-40A7-985F-577EBDD80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91" y="136524"/>
            <a:ext cx="2057400" cy="647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B0778D-B328-4038-8C51-B4D2EB696417}"/>
              </a:ext>
            </a:extLst>
          </p:cNvPr>
          <p:cNvSpPr txBox="1"/>
          <p:nvPr/>
        </p:nvSpPr>
        <p:spPr>
          <a:xfrm>
            <a:off x="301925" y="250166"/>
            <a:ext cx="82134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Some further details –</a:t>
            </a:r>
          </a:p>
          <a:p>
            <a:pPr lvl="1"/>
            <a:r>
              <a:rPr lang="en-US" sz="2400" b="1" dirty="0"/>
              <a:t>In developing the self-consistent atomic solver, we found some further numerical issues with r2SCAN which could be ameliorated by making one further small change in the formulation. 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7F43067-706B-484D-8612-7EC7CBDD6A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111386"/>
              </p:ext>
            </p:extLst>
          </p:nvPr>
        </p:nvGraphicFramePr>
        <p:xfrm>
          <a:off x="840226" y="2040178"/>
          <a:ext cx="7219950" cy="213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name="Equation" r:id="rId4" imgW="3174840" imgH="939600" progId="Equation.DSMT4">
                  <p:embed/>
                </p:oleObj>
              </mc:Choice>
              <mc:Fallback>
                <p:oleObj name="Equation" r:id="rId4" imgW="317484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0226" y="2040178"/>
                        <a:ext cx="7219950" cy="2135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7287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b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9225</TotalTime>
  <Words>1109</Words>
  <Application>Microsoft Office PowerPoint</Application>
  <PresentationFormat>On-screen Show (4:3)</PresentationFormat>
  <Paragraphs>181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Symbol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Holzwarth, Natalie</dc:creator>
  <cp:lastModifiedBy>Holzwarth, Natalie</cp:lastModifiedBy>
  <cp:revision>94</cp:revision>
  <dcterms:created xsi:type="dcterms:W3CDTF">2021-05-20T17:08:55Z</dcterms:created>
  <dcterms:modified xsi:type="dcterms:W3CDTF">2021-06-01T23:31:51Z</dcterms:modified>
</cp:coreProperties>
</file>