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7" r:id="rId2"/>
    <p:sldId id="365" r:id="rId3"/>
    <p:sldId id="350" r:id="rId4"/>
    <p:sldId id="351" r:id="rId5"/>
    <p:sldId id="352" r:id="rId6"/>
    <p:sldId id="368" r:id="rId7"/>
    <p:sldId id="353" r:id="rId8"/>
    <p:sldId id="354" r:id="rId9"/>
    <p:sldId id="355" r:id="rId10"/>
    <p:sldId id="366" r:id="rId11"/>
    <p:sldId id="356" r:id="rId12"/>
    <p:sldId id="357" r:id="rId13"/>
    <p:sldId id="369" r:id="rId14"/>
    <p:sldId id="367" r:id="rId15"/>
    <p:sldId id="358" r:id="rId16"/>
    <p:sldId id="359" r:id="rId17"/>
    <p:sldId id="360" r:id="rId18"/>
    <p:sldId id="361" r:id="rId19"/>
    <p:sldId id="362" r:id="rId20"/>
    <p:sldId id="363" r:id="rId21"/>
    <p:sldId id="364"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2AE2"/>
    <a:srgbClr val="EEB500"/>
    <a:srgbClr val="00B050"/>
    <a:srgbClr val="C034DC"/>
    <a:srgbClr val="3C6525"/>
    <a:srgbClr val="3C771F"/>
    <a:srgbClr val="446234"/>
    <a:srgbClr val="F8F200"/>
    <a:srgbClr val="EBD321"/>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0" autoAdjust="0"/>
    <p:restoredTop sz="94196" autoAdjust="0"/>
  </p:normalViewPr>
  <p:slideViewPr>
    <p:cSldViewPr>
      <p:cViewPr varScale="1">
        <p:scale>
          <a:sx n="40" d="100"/>
          <a:sy n="40" d="100"/>
        </p:scale>
        <p:origin x="952" y="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38" d="100"/>
        <a:sy n="3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45" cy="464205"/>
          </a:xfrm>
          <a:prstGeom prst="rect">
            <a:avLst/>
          </a:prstGeom>
        </p:spPr>
        <p:txBody>
          <a:bodyPr vert="horz" lIns="88127" tIns="44064" rIns="88127" bIns="44064" rtlCol="0"/>
          <a:lstStyle>
            <a:lvl1pPr algn="l">
              <a:defRPr sz="1300"/>
            </a:lvl1pPr>
          </a:lstStyle>
          <a:p>
            <a:endParaRPr lang="en-US" dirty="0"/>
          </a:p>
        </p:txBody>
      </p:sp>
      <p:sp>
        <p:nvSpPr>
          <p:cNvPr id="3" name="Date Placeholder 2"/>
          <p:cNvSpPr>
            <a:spLocks noGrp="1"/>
          </p:cNvSpPr>
          <p:nvPr>
            <p:ph type="dt" sz="quarter" idx="1"/>
          </p:nvPr>
        </p:nvSpPr>
        <p:spPr>
          <a:xfrm>
            <a:off x="3970735" y="2"/>
            <a:ext cx="3038145" cy="464205"/>
          </a:xfrm>
          <a:prstGeom prst="rect">
            <a:avLst/>
          </a:prstGeom>
        </p:spPr>
        <p:txBody>
          <a:bodyPr vert="horz" lIns="88127" tIns="44064" rIns="88127" bIns="44064" rtlCol="0"/>
          <a:lstStyle>
            <a:lvl1pPr algn="r">
              <a:defRPr sz="1300"/>
            </a:lvl1pPr>
          </a:lstStyle>
          <a:p>
            <a:fld id="{567070FD-CC2F-49DC-937B-54A5FFA27C60}" type="datetimeFigureOut">
              <a:rPr lang="en-US" smtClean="0"/>
              <a:pPr/>
              <a:t>3/11/2015</a:t>
            </a:fld>
            <a:endParaRPr lang="en-US" dirty="0"/>
          </a:p>
        </p:txBody>
      </p:sp>
      <p:sp>
        <p:nvSpPr>
          <p:cNvPr id="4" name="Footer Placeholder 3"/>
          <p:cNvSpPr>
            <a:spLocks noGrp="1"/>
          </p:cNvSpPr>
          <p:nvPr>
            <p:ph type="ftr" sz="quarter" idx="2"/>
          </p:nvPr>
        </p:nvSpPr>
        <p:spPr>
          <a:xfrm>
            <a:off x="1" y="8830660"/>
            <a:ext cx="3038145" cy="464205"/>
          </a:xfrm>
          <a:prstGeom prst="rect">
            <a:avLst/>
          </a:prstGeom>
        </p:spPr>
        <p:txBody>
          <a:bodyPr vert="horz" lIns="88127" tIns="44064" rIns="88127" bIns="44064"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735" y="8830660"/>
            <a:ext cx="3038145" cy="464205"/>
          </a:xfrm>
          <a:prstGeom prst="rect">
            <a:avLst/>
          </a:prstGeom>
        </p:spPr>
        <p:txBody>
          <a:bodyPr vert="horz" lIns="88127" tIns="44064" rIns="88127" bIns="44064" rtlCol="0" anchor="b"/>
          <a:lstStyle>
            <a:lvl1pPr algn="r">
              <a:defRPr sz="1300"/>
            </a:lvl1pPr>
          </a:lstStyle>
          <a:p>
            <a:fld id="{7207BF41-931B-429E-8CBB-4B52882D533E}" type="slidenum">
              <a:rPr lang="en-US" smtClean="0"/>
              <a:pPr/>
              <a:t>‹#›</a:t>
            </a:fld>
            <a:endParaRPr lang="en-US" dirty="0"/>
          </a:p>
        </p:txBody>
      </p:sp>
    </p:spTree>
    <p:extLst>
      <p:ext uri="{BB962C8B-B14F-4D97-AF65-F5344CB8AC3E}">
        <p14:creationId xmlns:p14="http://schemas.microsoft.com/office/powerpoint/2010/main" val="2110782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59" tIns="46580" rIns="93159" bIns="46580" rtlCol="0"/>
          <a:lstStyle>
            <a:lvl1pPr algn="l">
              <a:defRPr sz="13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59" tIns="46580" rIns="93159" bIns="46580" rtlCol="0"/>
          <a:lstStyle>
            <a:lvl1pPr algn="r">
              <a:defRPr sz="1300"/>
            </a:lvl1pPr>
          </a:lstStyle>
          <a:p>
            <a:fld id="{AC5D2E9F-93AF-4192-9362-BE5EFDABCE46}" type="datetimeFigureOut">
              <a:rPr lang="en-US" smtClean="0"/>
              <a:pPr/>
              <a:t>3/11/2015</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9" tIns="46580" rIns="93159" bIns="46580"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59" tIns="46580" rIns="93159"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59" tIns="46580" rIns="93159" bIns="46580"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59" tIns="46580" rIns="93159" bIns="46580" rtlCol="0" anchor="b"/>
          <a:lstStyle>
            <a:lvl1pPr algn="r">
              <a:defRPr sz="1300"/>
            </a:lvl1pPr>
          </a:lstStyle>
          <a:p>
            <a:fld id="{615B37F0-B5B5-4873-843A-F6B8A32A0D0F}" type="slidenum">
              <a:rPr lang="en-US" smtClean="0"/>
              <a:pPr/>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B37F0-B5B5-4873-843A-F6B8A32A0D0F}" type="slidenum">
              <a:rPr lang="en-US" smtClean="0"/>
              <a:pPr/>
              <a:t>1</a:t>
            </a:fld>
            <a:endParaRPr lang="en-US" dirty="0"/>
          </a:p>
        </p:txBody>
      </p:sp>
    </p:spTree>
    <p:extLst>
      <p:ext uri="{BB962C8B-B14F-4D97-AF65-F5344CB8AC3E}">
        <p14:creationId xmlns:p14="http://schemas.microsoft.com/office/powerpoint/2010/main" val="367232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3/6/2015</a:t>
            </a:r>
            <a:endParaRPr lang="en-US" dirty="0"/>
          </a:p>
        </p:txBody>
      </p:sp>
      <p:sp>
        <p:nvSpPr>
          <p:cNvPr id="5" name="Footer Placeholder 4"/>
          <p:cNvSpPr>
            <a:spLocks noGrp="1"/>
          </p:cNvSpPr>
          <p:nvPr>
            <p:ph type="ftr" sz="quarter" idx="11"/>
          </p:nvPr>
        </p:nvSpPr>
        <p:spPr/>
        <p:txBody>
          <a:bodyPr/>
          <a:lstStyle/>
          <a:p>
            <a:r>
              <a:rPr lang="en-US" smtClean="0"/>
              <a:t>2015 APS March Meeting</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3/6/2015</a:t>
            </a:r>
            <a:endParaRPr lang="en-US" dirty="0"/>
          </a:p>
        </p:txBody>
      </p:sp>
      <p:sp>
        <p:nvSpPr>
          <p:cNvPr id="5" name="Footer Placeholder 4"/>
          <p:cNvSpPr>
            <a:spLocks noGrp="1"/>
          </p:cNvSpPr>
          <p:nvPr>
            <p:ph type="ftr" sz="quarter" idx="11"/>
          </p:nvPr>
        </p:nvSpPr>
        <p:spPr/>
        <p:txBody>
          <a:bodyPr/>
          <a:lstStyle/>
          <a:p>
            <a:r>
              <a:rPr lang="en-US" smtClean="0"/>
              <a:t>2015 APS March Meeting</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3/6/2015</a:t>
            </a:r>
            <a:endParaRPr lang="en-US" dirty="0"/>
          </a:p>
        </p:txBody>
      </p:sp>
      <p:sp>
        <p:nvSpPr>
          <p:cNvPr id="5" name="Footer Placeholder 4"/>
          <p:cNvSpPr>
            <a:spLocks noGrp="1"/>
          </p:cNvSpPr>
          <p:nvPr>
            <p:ph type="ftr" sz="quarter" idx="11"/>
          </p:nvPr>
        </p:nvSpPr>
        <p:spPr/>
        <p:txBody>
          <a:bodyPr/>
          <a:lstStyle/>
          <a:p>
            <a:r>
              <a:rPr lang="en-US" smtClean="0"/>
              <a:t>2015 APS March Meeting</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3/6/2015</a:t>
            </a:r>
            <a:endParaRPr lang="en-US" dirty="0"/>
          </a:p>
        </p:txBody>
      </p:sp>
      <p:sp>
        <p:nvSpPr>
          <p:cNvPr id="5" name="Footer Placeholder 4"/>
          <p:cNvSpPr>
            <a:spLocks noGrp="1"/>
          </p:cNvSpPr>
          <p:nvPr>
            <p:ph type="ftr" sz="quarter" idx="11"/>
          </p:nvPr>
        </p:nvSpPr>
        <p:spPr/>
        <p:txBody>
          <a:bodyPr/>
          <a:lstStyle/>
          <a:p>
            <a:r>
              <a:rPr lang="en-US" smtClean="0"/>
              <a:t>2015 APS March Meeting</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3/6/2015</a:t>
            </a:r>
            <a:endParaRPr lang="en-US" dirty="0"/>
          </a:p>
        </p:txBody>
      </p:sp>
      <p:sp>
        <p:nvSpPr>
          <p:cNvPr id="5" name="Footer Placeholder 4"/>
          <p:cNvSpPr>
            <a:spLocks noGrp="1"/>
          </p:cNvSpPr>
          <p:nvPr>
            <p:ph type="ftr" sz="quarter" idx="11"/>
          </p:nvPr>
        </p:nvSpPr>
        <p:spPr/>
        <p:txBody>
          <a:bodyPr/>
          <a:lstStyle/>
          <a:p>
            <a:r>
              <a:rPr lang="en-US" smtClean="0"/>
              <a:t>2015 APS March Meeting</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3/6/2015</a:t>
            </a:r>
            <a:endParaRPr lang="en-US" dirty="0"/>
          </a:p>
        </p:txBody>
      </p:sp>
      <p:sp>
        <p:nvSpPr>
          <p:cNvPr id="6" name="Footer Placeholder 5"/>
          <p:cNvSpPr>
            <a:spLocks noGrp="1"/>
          </p:cNvSpPr>
          <p:nvPr>
            <p:ph type="ftr" sz="quarter" idx="11"/>
          </p:nvPr>
        </p:nvSpPr>
        <p:spPr/>
        <p:txBody>
          <a:bodyPr/>
          <a:lstStyle/>
          <a:p>
            <a:r>
              <a:rPr lang="en-US" smtClean="0"/>
              <a:t>2015 APS March Meeting</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3/6/2015</a:t>
            </a:r>
            <a:endParaRPr lang="en-US" dirty="0"/>
          </a:p>
        </p:txBody>
      </p:sp>
      <p:sp>
        <p:nvSpPr>
          <p:cNvPr id="8" name="Footer Placeholder 7"/>
          <p:cNvSpPr>
            <a:spLocks noGrp="1"/>
          </p:cNvSpPr>
          <p:nvPr>
            <p:ph type="ftr" sz="quarter" idx="11"/>
          </p:nvPr>
        </p:nvSpPr>
        <p:spPr/>
        <p:txBody>
          <a:bodyPr/>
          <a:lstStyle/>
          <a:p>
            <a:r>
              <a:rPr lang="en-US" smtClean="0"/>
              <a:t>2015 APS March Meeting</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3/6/2015</a:t>
            </a:r>
            <a:endParaRPr lang="en-US" dirty="0"/>
          </a:p>
        </p:txBody>
      </p:sp>
      <p:sp>
        <p:nvSpPr>
          <p:cNvPr id="4" name="Footer Placeholder 3"/>
          <p:cNvSpPr>
            <a:spLocks noGrp="1"/>
          </p:cNvSpPr>
          <p:nvPr>
            <p:ph type="ftr" sz="quarter" idx="11"/>
          </p:nvPr>
        </p:nvSpPr>
        <p:spPr/>
        <p:txBody>
          <a:bodyPr/>
          <a:lstStyle/>
          <a:p>
            <a:r>
              <a:rPr lang="en-US" smtClean="0"/>
              <a:t>2015 APS March Meeting</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3/6/2015</a:t>
            </a:r>
            <a:endParaRPr lang="en-US" dirty="0"/>
          </a:p>
        </p:txBody>
      </p:sp>
      <p:sp>
        <p:nvSpPr>
          <p:cNvPr id="3" name="Footer Placeholder 2"/>
          <p:cNvSpPr>
            <a:spLocks noGrp="1"/>
          </p:cNvSpPr>
          <p:nvPr>
            <p:ph type="ftr" sz="quarter" idx="11"/>
          </p:nvPr>
        </p:nvSpPr>
        <p:spPr/>
        <p:txBody>
          <a:bodyPr/>
          <a:lstStyle/>
          <a:p>
            <a:r>
              <a:rPr lang="en-US" smtClean="0"/>
              <a:t>2015 APS March Meeting</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3/6/2015</a:t>
            </a:r>
            <a:endParaRPr lang="en-US" dirty="0"/>
          </a:p>
        </p:txBody>
      </p:sp>
      <p:sp>
        <p:nvSpPr>
          <p:cNvPr id="6" name="Footer Placeholder 5"/>
          <p:cNvSpPr>
            <a:spLocks noGrp="1"/>
          </p:cNvSpPr>
          <p:nvPr>
            <p:ph type="ftr" sz="quarter" idx="11"/>
          </p:nvPr>
        </p:nvSpPr>
        <p:spPr/>
        <p:txBody>
          <a:bodyPr/>
          <a:lstStyle/>
          <a:p>
            <a:r>
              <a:rPr lang="en-US" smtClean="0"/>
              <a:t>2015 APS March Meeting</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3/6/2015</a:t>
            </a:r>
            <a:endParaRPr lang="en-US" dirty="0"/>
          </a:p>
        </p:txBody>
      </p:sp>
      <p:sp>
        <p:nvSpPr>
          <p:cNvPr id="6" name="Footer Placeholder 5"/>
          <p:cNvSpPr>
            <a:spLocks noGrp="1"/>
          </p:cNvSpPr>
          <p:nvPr>
            <p:ph type="ftr" sz="quarter" idx="11"/>
          </p:nvPr>
        </p:nvSpPr>
        <p:spPr/>
        <p:txBody>
          <a:bodyPr/>
          <a:lstStyle/>
          <a:p>
            <a:r>
              <a:rPr lang="en-US" smtClean="0"/>
              <a:t>2015 APS March Meeting</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3/6/2015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2015 APS March Meeting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2.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9.png"/><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3/6/2015</a:t>
            </a:r>
            <a:endParaRPr lang="en-US" dirty="0"/>
          </a:p>
        </p:txBody>
      </p:sp>
      <p:sp>
        <p:nvSpPr>
          <p:cNvPr id="3" name="Footer Placeholder 2"/>
          <p:cNvSpPr>
            <a:spLocks noGrp="1"/>
          </p:cNvSpPr>
          <p:nvPr>
            <p:ph type="ftr" sz="quarter" idx="11"/>
          </p:nvPr>
        </p:nvSpPr>
        <p:spPr/>
        <p:txBody>
          <a:bodyPr/>
          <a:lstStyle/>
          <a:p>
            <a:r>
              <a:rPr lang="en-US" smtClean="0"/>
              <a:t>2015 APS March Meeting</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pPr/>
              <a:t>1</a:t>
            </a:fld>
            <a:endParaRPr lang="en-US" dirty="0"/>
          </a:p>
        </p:txBody>
      </p:sp>
      <p:sp>
        <p:nvSpPr>
          <p:cNvPr id="5" name="TextBox 4"/>
          <p:cNvSpPr txBox="1"/>
          <p:nvPr/>
        </p:nvSpPr>
        <p:spPr>
          <a:xfrm>
            <a:off x="152400" y="304800"/>
            <a:ext cx="8915400" cy="5386090"/>
          </a:xfrm>
          <a:prstGeom prst="rect">
            <a:avLst/>
          </a:prstGeom>
          <a:noFill/>
        </p:spPr>
        <p:txBody>
          <a:bodyPr wrap="square" rtlCol="0">
            <a:spAutoFit/>
          </a:bodyPr>
          <a:lstStyle/>
          <a:p>
            <a:pPr algn="ctr"/>
            <a:r>
              <a:rPr lang="en-US" sz="3600" b="1" dirty="0" smtClean="0">
                <a:solidFill>
                  <a:srgbClr val="3C771F"/>
                </a:solidFill>
              </a:rPr>
              <a:t>Structure and interface properties of the electrolyte material Li</a:t>
            </a:r>
            <a:r>
              <a:rPr lang="en-US" sz="3600" b="1" baseline="-25000" dirty="0" smtClean="0">
                <a:solidFill>
                  <a:srgbClr val="3C771F"/>
                </a:solidFill>
              </a:rPr>
              <a:t>4</a:t>
            </a:r>
            <a:r>
              <a:rPr lang="en-US" sz="3600" b="1" dirty="0" smtClean="0">
                <a:solidFill>
                  <a:srgbClr val="3C771F"/>
                </a:solidFill>
              </a:rPr>
              <a:t>P</a:t>
            </a:r>
            <a:r>
              <a:rPr lang="en-US" sz="3600" b="1" baseline="-25000" dirty="0" smtClean="0">
                <a:solidFill>
                  <a:srgbClr val="3C771F"/>
                </a:solidFill>
              </a:rPr>
              <a:t>2</a:t>
            </a:r>
            <a:r>
              <a:rPr lang="en-US" sz="3600" b="1" dirty="0" smtClean="0">
                <a:solidFill>
                  <a:srgbClr val="3C771F"/>
                </a:solidFill>
              </a:rPr>
              <a:t>S</a:t>
            </a:r>
            <a:r>
              <a:rPr lang="en-US" sz="3600" b="1" baseline="-25000" dirty="0" smtClean="0">
                <a:solidFill>
                  <a:srgbClr val="3C771F"/>
                </a:solidFill>
              </a:rPr>
              <a:t>6</a:t>
            </a:r>
            <a:r>
              <a:rPr lang="en-US" sz="3200" b="1" dirty="0" smtClean="0"/>
              <a:t>*</a:t>
            </a:r>
            <a:endParaRPr lang="en-US" sz="3200" b="1" dirty="0"/>
          </a:p>
          <a:p>
            <a:pPr algn="ctr"/>
            <a:endParaRPr lang="en-US" sz="1200" b="1" dirty="0" smtClean="0"/>
          </a:p>
          <a:p>
            <a:pPr algn="ctr"/>
            <a:r>
              <a:rPr lang="en-US" sz="3200" b="1" dirty="0" smtClean="0"/>
              <a:t>Zachary D. </a:t>
            </a:r>
            <a:r>
              <a:rPr lang="en-US" sz="3200" b="1" dirty="0" err="1" smtClean="0"/>
              <a:t>Hood,</a:t>
            </a:r>
            <a:r>
              <a:rPr lang="en-US" sz="3200" b="1" baseline="30000" dirty="0" err="1" smtClean="0"/>
              <a:t>a</a:t>
            </a:r>
            <a:r>
              <a:rPr lang="en-US" sz="3200" b="1" dirty="0" smtClean="0"/>
              <a:t> Cameron M. </a:t>
            </a:r>
            <a:r>
              <a:rPr lang="en-US" sz="3200" b="1" dirty="0" err="1" smtClean="0"/>
              <a:t>Kates,</a:t>
            </a:r>
            <a:r>
              <a:rPr lang="en-US" sz="3200" b="1" baseline="30000" dirty="0" err="1" smtClean="0"/>
              <a:t>b,c</a:t>
            </a:r>
            <a:r>
              <a:rPr lang="en-US" sz="3200" b="1" dirty="0" smtClean="0"/>
              <a:t> and </a:t>
            </a:r>
          </a:p>
          <a:p>
            <a:pPr algn="ctr"/>
            <a:r>
              <a:rPr lang="en-US" sz="3200" b="1" u="sng" dirty="0" smtClean="0"/>
              <a:t>N. A. W. </a:t>
            </a:r>
            <a:r>
              <a:rPr lang="en-US" sz="3200" b="1" u="sng" dirty="0" err="1" smtClean="0"/>
              <a:t>Holzwarth</a:t>
            </a:r>
            <a:r>
              <a:rPr lang="en-US" sz="3200" b="1" baseline="30000" dirty="0" err="1" smtClean="0"/>
              <a:t>b</a:t>
            </a:r>
            <a:endParaRPr lang="en-US" sz="3200" b="1" baseline="30000" dirty="0" smtClean="0"/>
          </a:p>
          <a:p>
            <a:pPr algn="ctr"/>
            <a:endParaRPr lang="en-US" sz="1400" b="1" dirty="0" smtClean="0"/>
          </a:p>
          <a:p>
            <a:pPr algn="ctr"/>
            <a:r>
              <a:rPr lang="en-US" sz="2000" b="1" i="1" baseline="30000" dirty="0" err="1" smtClean="0"/>
              <a:t>a</a:t>
            </a:r>
            <a:r>
              <a:rPr lang="en-US" sz="2000" b="1" i="1" dirty="0" err="1" smtClean="0"/>
              <a:t>Center</a:t>
            </a:r>
            <a:r>
              <a:rPr lang="en-US" sz="2000" b="1" i="1" dirty="0" smtClean="0"/>
              <a:t> for </a:t>
            </a:r>
            <a:r>
              <a:rPr lang="en-US" sz="2000" b="1" i="1" dirty="0" err="1" smtClean="0"/>
              <a:t>Nanophase</a:t>
            </a:r>
            <a:r>
              <a:rPr lang="en-US" sz="2000" b="1" i="1" dirty="0" smtClean="0"/>
              <a:t> Materials Sciences, </a:t>
            </a:r>
          </a:p>
          <a:p>
            <a:pPr algn="ctr"/>
            <a:r>
              <a:rPr lang="en-US" sz="2000" b="1" i="1" dirty="0" smtClean="0"/>
              <a:t>Oak Ridge National Laboratory, Oak Ridge, TN 37831</a:t>
            </a:r>
            <a:r>
              <a:rPr lang="en-US" sz="2000" b="1" dirty="0" smtClean="0"/>
              <a:t>, </a:t>
            </a:r>
          </a:p>
          <a:p>
            <a:pPr algn="ctr"/>
            <a:r>
              <a:rPr lang="en-US" sz="2000" b="1" baseline="30000" dirty="0" err="1" smtClean="0"/>
              <a:t>b</a:t>
            </a:r>
            <a:r>
              <a:rPr lang="en-US" sz="2000" b="1" i="1" dirty="0" err="1" smtClean="0"/>
              <a:t>Department</a:t>
            </a:r>
            <a:r>
              <a:rPr lang="en-US" sz="2000" b="1" i="1" dirty="0" smtClean="0"/>
              <a:t> of  Physics, Wake Forest University, Winston-Salem, NC, USA, 27109, </a:t>
            </a:r>
          </a:p>
          <a:p>
            <a:pPr algn="ctr"/>
            <a:r>
              <a:rPr lang="en-US" sz="2000" b="1" i="1" baseline="30000" dirty="0" err="1" smtClean="0"/>
              <a:t>c</a:t>
            </a:r>
            <a:r>
              <a:rPr lang="en-US" sz="2000" b="1" i="1" dirty="0" err="1" smtClean="0"/>
              <a:t>Currently</a:t>
            </a:r>
            <a:r>
              <a:rPr lang="en-US" sz="2000" b="1" i="1" dirty="0" smtClean="0"/>
              <a:t> attending the Pratt School of Engineering  at Duke University</a:t>
            </a:r>
          </a:p>
          <a:p>
            <a:pPr lvl="1"/>
            <a:endParaRPr lang="en-US" sz="1200" dirty="0" smtClean="0"/>
          </a:p>
          <a:p>
            <a:pPr lvl="1"/>
            <a:r>
              <a:rPr lang="en-US" dirty="0" smtClean="0"/>
              <a:t>*</a:t>
            </a:r>
            <a:r>
              <a:rPr lang="en-US" dirty="0"/>
              <a:t>Supported by NSF </a:t>
            </a:r>
            <a:r>
              <a:rPr lang="en-US" dirty="0" smtClean="0"/>
              <a:t>Grant DMR-1105485.  Computations were performed on WFU’s DEAC cluster. ZDH was supported by the HERE program at ORNL.  Helpful discussion with Chengdu Liang, Gayatri Sahu, Hui Wang, Melanie Kirkham, Jong Keum, and E. Andrew </a:t>
            </a:r>
            <a:r>
              <a:rPr lang="en-US" dirty="0" err="1" smtClean="0"/>
              <a:t>Payzant</a:t>
            </a:r>
            <a:r>
              <a:rPr lang="en-US" dirty="0" smtClean="0"/>
              <a:t> at ORNL and William C. Kerr, </a:t>
            </a:r>
            <a:r>
              <a:rPr lang="en-US" dirty="0" err="1" smtClean="0"/>
              <a:t>Keerthi</a:t>
            </a:r>
            <a:r>
              <a:rPr lang="en-US" dirty="0" smtClean="0"/>
              <a:t> </a:t>
            </a:r>
            <a:r>
              <a:rPr lang="en-US" dirty="0" err="1" smtClean="0"/>
              <a:t>Senevirathne</a:t>
            </a:r>
            <a:r>
              <a:rPr lang="en-US" dirty="0" smtClean="0"/>
              <a:t>, Cynthia Day, and </a:t>
            </a:r>
            <a:r>
              <a:rPr lang="en-US" dirty="0" err="1" smtClean="0"/>
              <a:t>Abdessadek</a:t>
            </a:r>
            <a:r>
              <a:rPr lang="en-US" dirty="0" smtClean="0"/>
              <a:t> </a:t>
            </a:r>
            <a:r>
              <a:rPr lang="en-US" dirty="0" err="1" smtClean="0"/>
              <a:t>Lachgar</a:t>
            </a:r>
            <a:r>
              <a:rPr lang="en-US" dirty="0" smtClean="0"/>
              <a:t> at WFU are gratefully acknowledged. </a:t>
            </a:r>
          </a:p>
        </p:txBody>
      </p:sp>
      <p:pic>
        <p:nvPicPr>
          <p:cNvPr id="5122" name="Picture 2" descr="http://www.csm.ornl.gov/SC2007/pres/White_Collaborators_Judy/Collaborators%20logos/Labs/ORNL_Leaf%20logo/ORNL_logo.jpg"/>
          <p:cNvPicPr>
            <a:picLocks noChangeAspect="1" noChangeArrowheads="1"/>
          </p:cNvPicPr>
          <p:nvPr/>
        </p:nvPicPr>
        <p:blipFill>
          <a:blip r:embed="rId3" cstate="print"/>
          <a:srcRect/>
          <a:stretch>
            <a:fillRect/>
          </a:stretch>
        </p:blipFill>
        <p:spPr bwMode="auto">
          <a:xfrm>
            <a:off x="5638800" y="5715000"/>
            <a:ext cx="1219200" cy="658069"/>
          </a:xfrm>
          <a:prstGeom prst="rect">
            <a:avLst/>
          </a:prstGeom>
          <a:noFill/>
        </p:spPr>
      </p:pic>
      <p:pic>
        <p:nvPicPr>
          <p:cNvPr id="5124" name="Picture 4" descr="http://identitystandards.wfu.edu/files/WFU_Univ_H_RGB.jpg"/>
          <p:cNvPicPr>
            <a:picLocks noChangeAspect="1" noChangeArrowheads="1"/>
          </p:cNvPicPr>
          <p:nvPr/>
        </p:nvPicPr>
        <p:blipFill>
          <a:blip r:embed="rId4" cstate="print"/>
          <a:srcRect/>
          <a:stretch>
            <a:fillRect/>
          </a:stretch>
        </p:blipFill>
        <p:spPr bwMode="auto">
          <a:xfrm>
            <a:off x="6934200" y="5715000"/>
            <a:ext cx="2057400" cy="647700"/>
          </a:xfrm>
          <a:prstGeom prst="rect">
            <a:avLst/>
          </a:prstGeom>
          <a:noFill/>
        </p:spPr>
      </p:pic>
      <p:cxnSp>
        <p:nvCxnSpPr>
          <p:cNvPr id="10" name="Straight Connector 9"/>
          <p:cNvCxnSpPr/>
          <p:nvPr/>
        </p:nvCxnSpPr>
        <p:spPr>
          <a:xfrm>
            <a:off x="6934200" y="5715000"/>
            <a:ext cx="0" cy="609600"/>
          </a:xfrm>
          <a:prstGeom prst="line">
            <a:avLst/>
          </a:prstGeom>
          <a:ln w="25400">
            <a:solidFill>
              <a:schemeClr val="bg1">
                <a:lumMod val="50000"/>
                <a:alpha val="57000"/>
              </a:schemeClr>
            </a:solidFill>
            <a:tailEnd type="none" w="lg" len="med"/>
          </a:ln>
          <a:effectLst>
            <a:outerShdw blurRad="50800" dist="50800" dir="5400000" algn="ctr" rotWithShape="0">
              <a:srgbClr val="000000">
                <a:alpha val="27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863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3/6/2015</a:t>
            </a:r>
            <a:endParaRPr lang="en-US" dirty="0"/>
          </a:p>
        </p:txBody>
      </p:sp>
      <p:sp>
        <p:nvSpPr>
          <p:cNvPr id="3" name="Footer Placeholder 2"/>
          <p:cNvSpPr>
            <a:spLocks noGrp="1"/>
          </p:cNvSpPr>
          <p:nvPr>
            <p:ph type="ftr" sz="quarter" idx="11"/>
          </p:nvPr>
        </p:nvSpPr>
        <p:spPr/>
        <p:txBody>
          <a:bodyPr/>
          <a:lstStyle/>
          <a:p>
            <a:r>
              <a:rPr lang="en-US" smtClean="0"/>
              <a:t>2015 APS March Meeting</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pPr/>
              <a:t>10</a:t>
            </a:fld>
            <a:endParaRPr lang="en-US" dirty="0"/>
          </a:p>
        </p:txBody>
      </p:sp>
      <p:sp>
        <p:nvSpPr>
          <p:cNvPr id="5" name="TextBox 4"/>
          <p:cNvSpPr txBox="1"/>
          <p:nvPr/>
        </p:nvSpPr>
        <p:spPr>
          <a:xfrm>
            <a:off x="55944" y="175745"/>
            <a:ext cx="8763000" cy="1200329"/>
          </a:xfrm>
          <a:prstGeom prst="rect">
            <a:avLst/>
          </a:prstGeom>
          <a:noFill/>
        </p:spPr>
        <p:txBody>
          <a:bodyPr wrap="square" rtlCol="0">
            <a:spAutoFit/>
          </a:bodyPr>
          <a:lstStyle/>
          <a:p>
            <a:r>
              <a:rPr lang="en-US" sz="2400" b="1" dirty="0" smtClean="0">
                <a:solidFill>
                  <a:srgbClr val="3C6525"/>
                </a:solidFill>
              </a:rPr>
              <a:t>Structural variation can be mapped on to a two-dimensional hexagonal lattice with each P configuration  taking z    or z     settings; Li and S configurations fixed</a:t>
            </a:r>
            <a:endParaRPr lang="en-US" sz="2400" i="1" dirty="0" smtClean="0"/>
          </a:p>
        </p:txBody>
      </p:sp>
      <p:grpSp>
        <p:nvGrpSpPr>
          <p:cNvPr id="13" name="Group 12"/>
          <p:cNvGrpSpPr/>
          <p:nvPr/>
        </p:nvGrpSpPr>
        <p:grpSpPr>
          <a:xfrm>
            <a:off x="7859295" y="1170561"/>
            <a:ext cx="881818" cy="1500646"/>
            <a:chOff x="7859295" y="1170561"/>
            <a:chExt cx="881818" cy="1500646"/>
          </a:xfrm>
        </p:grpSpPr>
        <p:sp>
          <p:nvSpPr>
            <p:cNvPr id="7" name="TextBox 6"/>
            <p:cNvSpPr txBox="1"/>
            <p:nvPr/>
          </p:nvSpPr>
          <p:spPr>
            <a:xfrm>
              <a:off x="7882786" y="2209542"/>
              <a:ext cx="533400" cy="461665"/>
            </a:xfrm>
            <a:prstGeom prst="rect">
              <a:avLst/>
            </a:prstGeom>
            <a:noFill/>
          </p:spPr>
          <p:txBody>
            <a:bodyPr wrap="square" rtlCol="0">
              <a:spAutoFit/>
            </a:bodyPr>
            <a:lstStyle/>
            <a:p>
              <a:r>
                <a:rPr lang="en-US" sz="2400" b="1" dirty="0" smtClean="0"/>
                <a:t>S</a:t>
              </a:r>
            </a:p>
          </p:txBody>
        </p:sp>
        <p:sp>
          <p:nvSpPr>
            <p:cNvPr id="8" name="TextBox 7"/>
            <p:cNvSpPr txBox="1"/>
            <p:nvPr/>
          </p:nvSpPr>
          <p:spPr>
            <a:xfrm>
              <a:off x="7889422" y="1712257"/>
              <a:ext cx="533400" cy="461665"/>
            </a:xfrm>
            <a:prstGeom prst="rect">
              <a:avLst/>
            </a:prstGeom>
            <a:noFill/>
          </p:spPr>
          <p:txBody>
            <a:bodyPr wrap="square" rtlCol="0">
              <a:spAutoFit/>
            </a:bodyPr>
            <a:lstStyle/>
            <a:p>
              <a:r>
                <a:rPr lang="en-US" sz="2400" b="1" dirty="0" smtClean="0"/>
                <a:t>P</a:t>
              </a:r>
            </a:p>
          </p:txBody>
        </p:sp>
        <p:sp>
          <p:nvSpPr>
            <p:cNvPr id="9" name="TextBox 8"/>
            <p:cNvSpPr txBox="1"/>
            <p:nvPr/>
          </p:nvSpPr>
          <p:spPr>
            <a:xfrm>
              <a:off x="7859295" y="1170561"/>
              <a:ext cx="533400" cy="461665"/>
            </a:xfrm>
            <a:prstGeom prst="rect">
              <a:avLst/>
            </a:prstGeom>
            <a:noFill/>
          </p:spPr>
          <p:txBody>
            <a:bodyPr wrap="square" rtlCol="0">
              <a:spAutoFit/>
            </a:bodyPr>
            <a:lstStyle/>
            <a:p>
              <a:r>
                <a:rPr lang="en-US" sz="2400" b="1" dirty="0" smtClean="0"/>
                <a:t>Li</a:t>
              </a:r>
            </a:p>
          </p:txBody>
        </p:sp>
        <p:pic>
          <p:nvPicPr>
            <p:cNvPr id="10" name="Picture 9"/>
            <p:cNvPicPr>
              <a:picLocks noChangeAspect="1"/>
            </p:cNvPicPr>
            <p:nvPr/>
          </p:nvPicPr>
          <p:blipFill>
            <a:blip r:embed="rId2"/>
            <a:stretch>
              <a:fillRect/>
            </a:stretch>
          </p:blipFill>
          <p:spPr>
            <a:xfrm>
              <a:off x="8318153" y="1221432"/>
              <a:ext cx="422960" cy="1371600"/>
            </a:xfrm>
            <a:prstGeom prst="rect">
              <a:avLst/>
            </a:prstGeom>
          </p:spPr>
        </p:pic>
      </p:grpSp>
      <p:cxnSp>
        <p:nvCxnSpPr>
          <p:cNvPr id="15" name="Straight Arrow Connector 14"/>
          <p:cNvCxnSpPr/>
          <p:nvPr/>
        </p:nvCxnSpPr>
        <p:spPr>
          <a:xfrm flipV="1">
            <a:off x="6705600" y="533400"/>
            <a:ext cx="0" cy="3810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7457895" y="533400"/>
            <a:ext cx="0" cy="3810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stretch>
            <a:fillRect/>
          </a:stretch>
        </p:blipFill>
        <p:spPr>
          <a:xfrm>
            <a:off x="162045" y="1272055"/>
            <a:ext cx="7319963" cy="4667802"/>
          </a:xfrm>
          <a:prstGeom prst="rect">
            <a:avLst/>
          </a:prstGeom>
        </p:spPr>
      </p:pic>
      <p:grpSp>
        <p:nvGrpSpPr>
          <p:cNvPr id="14" name="Group 13"/>
          <p:cNvGrpSpPr/>
          <p:nvPr/>
        </p:nvGrpSpPr>
        <p:grpSpPr>
          <a:xfrm>
            <a:off x="1189300" y="1500850"/>
            <a:ext cx="6360289" cy="4671350"/>
            <a:chOff x="1189300" y="1500850"/>
            <a:chExt cx="6360289" cy="4671350"/>
          </a:xfrm>
        </p:grpSpPr>
        <p:sp>
          <p:nvSpPr>
            <p:cNvPr id="11" name="Oval 10"/>
            <p:cNvSpPr/>
            <p:nvPr/>
          </p:nvSpPr>
          <p:spPr>
            <a:xfrm>
              <a:off x="5604075" y="3230300"/>
              <a:ext cx="457200" cy="457200"/>
            </a:xfrm>
            <a:prstGeom prst="ellipse">
              <a:avLst/>
            </a:prstGeom>
            <a:no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212450" y="2355450"/>
              <a:ext cx="457200" cy="457200"/>
            </a:xfrm>
            <a:prstGeom prst="ellipse">
              <a:avLst/>
            </a:prstGeom>
            <a:no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667000" y="3211975"/>
              <a:ext cx="457200" cy="457200"/>
            </a:xfrm>
            <a:prstGeom prst="ellipse">
              <a:avLst/>
            </a:prstGeom>
            <a:no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144700" y="2362200"/>
              <a:ext cx="457200" cy="457200"/>
            </a:xfrm>
            <a:prstGeom prst="ellipse">
              <a:avLst/>
            </a:prstGeom>
            <a:no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137950" y="4061750"/>
              <a:ext cx="457200" cy="457200"/>
            </a:xfrm>
            <a:prstGeom prst="ellipse">
              <a:avLst/>
            </a:prstGeom>
            <a:no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627225" y="1505675"/>
              <a:ext cx="457200" cy="457200"/>
            </a:xfrm>
            <a:prstGeom prst="ellipse">
              <a:avLst/>
            </a:prstGeom>
            <a:no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86600" y="2362200"/>
              <a:ext cx="457200" cy="457200"/>
            </a:xfrm>
            <a:prstGeom prst="ellipse">
              <a:avLst/>
            </a:prstGeom>
            <a:no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86600" y="4050175"/>
              <a:ext cx="457200" cy="457200"/>
            </a:xfrm>
            <a:prstGeom prst="ellipse">
              <a:avLst/>
            </a:prstGeom>
            <a:no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627225" y="4934675"/>
              <a:ext cx="457200" cy="457200"/>
            </a:xfrm>
            <a:prstGeom prst="ellipse">
              <a:avLst/>
            </a:prstGeom>
            <a:no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219200" y="4068500"/>
              <a:ext cx="457200" cy="457200"/>
            </a:xfrm>
            <a:prstGeom prst="ellipse">
              <a:avLst/>
            </a:prstGeom>
            <a:no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667000" y="4911525"/>
              <a:ext cx="457200" cy="457200"/>
            </a:xfrm>
            <a:prstGeom prst="ellipse">
              <a:avLst/>
            </a:prstGeom>
            <a:no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683400" y="1500850"/>
              <a:ext cx="457200" cy="457200"/>
            </a:xfrm>
            <a:prstGeom prst="ellipse">
              <a:avLst/>
            </a:prstGeom>
            <a:no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92389" y="5691850"/>
              <a:ext cx="457200" cy="457200"/>
            </a:xfrm>
            <a:prstGeom prst="ellipse">
              <a:avLst/>
            </a:prstGeom>
            <a:no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149525" y="5696675"/>
              <a:ext cx="457200" cy="457200"/>
            </a:xfrm>
            <a:prstGeom prst="ellipse">
              <a:avLst/>
            </a:prstGeom>
            <a:no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189300" y="5715000"/>
              <a:ext cx="457200" cy="457200"/>
            </a:xfrm>
            <a:prstGeom prst="ellipse">
              <a:avLst/>
            </a:prstGeom>
            <a:no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07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3/6/2015</a:t>
            </a:r>
            <a:endParaRPr lang="en-US" dirty="0"/>
          </a:p>
        </p:txBody>
      </p:sp>
      <p:sp>
        <p:nvSpPr>
          <p:cNvPr id="3" name="Footer Placeholder 2"/>
          <p:cNvSpPr>
            <a:spLocks noGrp="1"/>
          </p:cNvSpPr>
          <p:nvPr>
            <p:ph type="ftr" sz="quarter" idx="11"/>
          </p:nvPr>
        </p:nvSpPr>
        <p:spPr/>
        <p:txBody>
          <a:bodyPr/>
          <a:lstStyle/>
          <a:p>
            <a:r>
              <a:rPr lang="en-US" smtClean="0"/>
              <a:t>2015 APS March Meeting</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pPr/>
              <a:t>11</a:t>
            </a:fld>
            <a:endParaRPr lang="en-US" dirty="0"/>
          </a:p>
        </p:txBody>
      </p:sp>
      <p:sp>
        <p:nvSpPr>
          <p:cNvPr id="5" name="TextBox 4"/>
          <p:cNvSpPr txBox="1"/>
          <p:nvPr/>
        </p:nvSpPr>
        <p:spPr>
          <a:xfrm>
            <a:off x="304800" y="152400"/>
            <a:ext cx="8382000" cy="461665"/>
          </a:xfrm>
          <a:prstGeom prst="rect">
            <a:avLst/>
          </a:prstGeom>
          <a:noFill/>
        </p:spPr>
        <p:txBody>
          <a:bodyPr wrap="square" rtlCol="0">
            <a:spAutoFit/>
          </a:bodyPr>
          <a:lstStyle/>
          <a:p>
            <a:r>
              <a:rPr lang="en-US" sz="2400" b="1" dirty="0" smtClean="0">
                <a:solidFill>
                  <a:srgbClr val="3C6525"/>
                </a:solidFill>
              </a:rPr>
              <a:t>Examples:</a:t>
            </a:r>
          </a:p>
        </p:txBody>
      </p:sp>
      <p:pic>
        <p:nvPicPr>
          <p:cNvPr id="6" name="Picture 5"/>
          <p:cNvPicPr>
            <a:picLocks noChangeAspect="1"/>
          </p:cNvPicPr>
          <p:nvPr/>
        </p:nvPicPr>
        <p:blipFill>
          <a:blip r:embed="rId2" cstate="print"/>
          <a:stretch>
            <a:fillRect/>
          </a:stretch>
        </p:blipFill>
        <p:spPr>
          <a:xfrm>
            <a:off x="2729308" y="506611"/>
            <a:ext cx="2881883" cy="1824548"/>
          </a:xfrm>
          <a:prstGeom prst="rect">
            <a:avLst/>
          </a:prstGeom>
        </p:spPr>
      </p:pic>
      <p:pic>
        <p:nvPicPr>
          <p:cNvPr id="7" name="Picture 6"/>
          <p:cNvPicPr>
            <a:picLocks noChangeAspect="1"/>
          </p:cNvPicPr>
          <p:nvPr/>
        </p:nvPicPr>
        <p:blipFill rotWithShape="1">
          <a:blip r:embed="rId3" cstate="print"/>
          <a:srcRect b="784"/>
          <a:stretch/>
        </p:blipFill>
        <p:spPr>
          <a:xfrm>
            <a:off x="2766589" y="2511837"/>
            <a:ext cx="2882274" cy="1834758"/>
          </a:xfrm>
          <a:prstGeom prst="rect">
            <a:avLst/>
          </a:prstGeom>
        </p:spPr>
      </p:pic>
      <p:pic>
        <p:nvPicPr>
          <p:cNvPr id="8" name="Picture 7"/>
          <p:cNvPicPr>
            <a:picLocks noChangeAspect="1"/>
          </p:cNvPicPr>
          <p:nvPr/>
        </p:nvPicPr>
        <p:blipFill>
          <a:blip r:embed="rId4" cstate="print"/>
          <a:stretch>
            <a:fillRect/>
          </a:stretch>
        </p:blipFill>
        <p:spPr>
          <a:xfrm>
            <a:off x="2766589" y="4527274"/>
            <a:ext cx="2904144" cy="1859042"/>
          </a:xfrm>
          <a:prstGeom prst="rect">
            <a:avLst/>
          </a:prstGeom>
        </p:spPr>
      </p:pic>
      <p:sp>
        <p:nvSpPr>
          <p:cNvPr id="9" name="TextBox 8"/>
          <p:cNvSpPr txBox="1"/>
          <p:nvPr/>
        </p:nvSpPr>
        <p:spPr>
          <a:xfrm>
            <a:off x="686072" y="1029476"/>
            <a:ext cx="2057400" cy="461665"/>
          </a:xfrm>
          <a:prstGeom prst="rect">
            <a:avLst/>
          </a:prstGeom>
          <a:noFill/>
        </p:spPr>
        <p:txBody>
          <a:bodyPr wrap="square" rtlCol="0">
            <a:spAutoFit/>
          </a:bodyPr>
          <a:lstStyle/>
          <a:p>
            <a:r>
              <a:rPr lang="en-US" sz="2400" dirty="0" smtClean="0"/>
              <a:t>Structure “b”</a:t>
            </a:r>
          </a:p>
        </p:txBody>
      </p:sp>
      <p:sp>
        <p:nvSpPr>
          <p:cNvPr id="10" name="TextBox 9"/>
          <p:cNvSpPr txBox="1"/>
          <p:nvPr/>
        </p:nvSpPr>
        <p:spPr>
          <a:xfrm>
            <a:off x="685800" y="3119735"/>
            <a:ext cx="2057400" cy="461665"/>
          </a:xfrm>
          <a:prstGeom prst="rect">
            <a:avLst/>
          </a:prstGeom>
          <a:noFill/>
        </p:spPr>
        <p:txBody>
          <a:bodyPr wrap="square" rtlCol="0">
            <a:spAutoFit/>
          </a:bodyPr>
          <a:lstStyle/>
          <a:p>
            <a:r>
              <a:rPr lang="en-US" sz="2400" dirty="0" smtClean="0"/>
              <a:t>Structure “c”</a:t>
            </a:r>
          </a:p>
        </p:txBody>
      </p:sp>
      <p:sp>
        <p:nvSpPr>
          <p:cNvPr id="11" name="TextBox 10"/>
          <p:cNvSpPr txBox="1"/>
          <p:nvPr/>
        </p:nvSpPr>
        <p:spPr>
          <a:xfrm>
            <a:off x="685800" y="5253335"/>
            <a:ext cx="2057400" cy="461665"/>
          </a:xfrm>
          <a:prstGeom prst="rect">
            <a:avLst/>
          </a:prstGeom>
          <a:noFill/>
        </p:spPr>
        <p:txBody>
          <a:bodyPr wrap="square" rtlCol="0">
            <a:spAutoFit/>
          </a:bodyPr>
          <a:lstStyle/>
          <a:p>
            <a:r>
              <a:rPr lang="en-US" sz="2400" dirty="0" smtClean="0"/>
              <a:t>Structure “d”</a:t>
            </a:r>
          </a:p>
        </p:txBody>
      </p:sp>
      <p:sp>
        <p:nvSpPr>
          <p:cNvPr id="12" name="TextBox 11"/>
          <p:cNvSpPr txBox="1"/>
          <p:nvPr/>
        </p:nvSpPr>
        <p:spPr>
          <a:xfrm>
            <a:off x="5867400" y="5181600"/>
            <a:ext cx="2057400" cy="461665"/>
          </a:xfrm>
          <a:prstGeom prst="rect">
            <a:avLst/>
          </a:prstGeom>
          <a:noFill/>
        </p:spPr>
        <p:txBody>
          <a:bodyPr wrap="square" rtlCol="0">
            <a:spAutoFit/>
          </a:bodyPr>
          <a:lstStyle/>
          <a:p>
            <a:r>
              <a:rPr lang="en-US" sz="2400" i="1" dirty="0" smtClean="0">
                <a:latin typeface="Symbol" panose="05050102010706020507" pitchFamily="18" charset="2"/>
              </a:rPr>
              <a:t>D</a:t>
            </a:r>
            <a:r>
              <a:rPr lang="en-US" sz="2400" i="1" dirty="0" smtClean="0"/>
              <a:t>E = 0</a:t>
            </a:r>
          </a:p>
        </p:txBody>
      </p:sp>
      <p:sp>
        <p:nvSpPr>
          <p:cNvPr id="13" name="TextBox 12"/>
          <p:cNvSpPr txBox="1"/>
          <p:nvPr/>
        </p:nvSpPr>
        <p:spPr>
          <a:xfrm>
            <a:off x="5867400" y="2820342"/>
            <a:ext cx="2057400" cy="461665"/>
          </a:xfrm>
          <a:prstGeom prst="rect">
            <a:avLst/>
          </a:prstGeom>
          <a:noFill/>
        </p:spPr>
        <p:txBody>
          <a:bodyPr wrap="square" rtlCol="0">
            <a:spAutoFit/>
          </a:bodyPr>
          <a:lstStyle/>
          <a:p>
            <a:r>
              <a:rPr lang="en-US" sz="2400" i="1" dirty="0" smtClean="0">
                <a:latin typeface="Symbol" panose="05050102010706020507" pitchFamily="18" charset="2"/>
              </a:rPr>
              <a:t>D</a:t>
            </a:r>
            <a:r>
              <a:rPr lang="en-US" sz="2400" i="1" dirty="0" smtClean="0"/>
              <a:t>E = 0</a:t>
            </a:r>
          </a:p>
        </p:txBody>
      </p:sp>
      <p:sp>
        <p:nvSpPr>
          <p:cNvPr id="14" name="TextBox 13"/>
          <p:cNvSpPr txBox="1"/>
          <p:nvPr/>
        </p:nvSpPr>
        <p:spPr>
          <a:xfrm>
            <a:off x="5857126" y="1046460"/>
            <a:ext cx="2057400" cy="461665"/>
          </a:xfrm>
          <a:prstGeom prst="rect">
            <a:avLst/>
          </a:prstGeom>
          <a:noFill/>
        </p:spPr>
        <p:txBody>
          <a:bodyPr wrap="square" rtlCol="0">
            <a:spAutoFit/>
          </a:bodyPr>
          <a:lstStyle/>
          <a:p>
            <a:r>
              <a:rPr lang="en-US" sz="2400" i="1" dirty="0" smtClean="0">
                <a:latin typeface="Symbol" panose="05050102010706020507" pitchFamily="18" charset="2"/>
              </a:rPr>
              <a:t>D</a:t>
            </a:r>
            <a:r>
              <a:rPr lang="en-US" sz="2400" i="1" dirty="0" smtClean="0"/>
              <a:t>E = 0.03 eV</a:t>
            </a:r>
          </a:p>
        </p:txBody>
      </p:sp>
      <p:grpSp>
        <p:nvGrpSpPr>
          <p:cNvPr id="15" name="Group 14"/>
          <p:cNvGrpSpPr/>
          <p:nvPr/>
        </p:nvGrpSpPr>
        <p:grpSpPr>
          <a:xfrm>
            <a:off x="6019800" y="1633835"/>
            <a:ext cx="3006227" cy="461665"/>
            <a:chOff x="457200" y="5867400"/>
            <a:chExt cx="3048000" cy="461665"/>
          </a:xfrm>
        </p:grpSpPr>
        <p:sp>
          <p:nvSpPr>
            <p:cNvPr id="16" name="TextBox 15"/>
            <p:cNvSpPr txBox="1"/>
            <p:nvPr/>
          </p:nvSpPr>
          <p:spPr>
            <a:xfrm>
              <a:off x="457200" y="5867400"/>
              <a:ext cx="3048000" cy="461665"/>
            </a:xfrm>
            <a:prstGeom prst="rect">
              <a:avLst/>
            </a:prstGeom>
            <a:noFill/>
          </p:spPr>
          <p:txBody>
            <a:bodyPr wrap="square" rtlCol="0">
              <a:spAutoFit/>
            </a:bodyPr>
            <a:lstStyle/>
            <a:p>
              <a:r>
                <a:rPr lang="en-US" sz="2400" dirty="0" smtClean="0"/>
                <a:t>100%   z</a:t>
              </a:r>
              <a:r>
                <a:rPr lang="en-US" sz="2400" dirty="0"/>
                <a:t>­</a:t>
              </a:r>
              <a:r>
                <a:rPr lang="en-US" sz="2400" dirty="0" smtClean="0"/>
                <a:t> ­­­­­­</a:t>
              </a:r>
              <a:endParaRPr lang="en-US" sz="2400" dirty="0"/>
            </a:p>
          </p:txBody>
        </p:sp>
        <p:cxnSp>
          <p:nvCxnSpPr>
            <p:cNvPr id="17" name="Straight Arrow Connector 16"/>
            <p:cNvCxnSpPr/>
            <p:nvPr/>
          </p:nvCxnSpPr>
          <p:spPr>
            <a:xfrm flipV="1">
              <a:off x="1693341" y="5867400"/>
              <a:ext cx="0" cy="3810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6172200" y="3581400"/>
            <a:ext cx="3006227" cy="914400"/>
            <a:chOff x="6172200" y="3581400"/>
            <a:chExt cx="3006227" cy="914400"/>
          </a:xfrm>
        </p:grpSpPr>
        <p:grpSp>
          <p:nvGrpSpPr>
            <p:cNvPr id="18" name="Group 17"/>
            <p:cNvGrpSpPr/>
            <p:nvPr/>
          </p:nvGrpSpPr>
          <p:grpSpPr>
            <a:xfrm>
              <a:off x="6172200" y="3581400"/>
              <a:ext cx="3006227" cy="902732"/>
              <a:chOff x="457200" y="5795665"/>
              <a:chExt cx="3048000" cy="902732"/>
            </a:xfrm>
          </p:grpSpPr>
          <p:sp>
            <p:nvSpPr>
              <p:cNvPr id="19" name="TextBox 18"/>
              <p:cNvSpPr txBox="1"/>
              <p:nvPr/>
            </p:nvSpPr>
            <p:spPr>
              <a:xfrm>
                <a:off x="457200" y="5867400"/>
                <a:ext cx="3048000" cy="830997"/>
              </a:xfrm>
              <a:prstGeom prst="rect">
                <a:avLst/>
              </a:prstGeom>
              <a:noFill/>
            </p:spPr>
            <p:txBody>
              <a:bodyPr wrap="square" rtlCol="0">
                <a:spAutoFit/>
              </a:bodyPr>
              <a:lstStyle/>
              <a:p>
                <a:r>
                  <a:rPr lang="en-US" sz="2400" dirty="0" smtClean="0"/>
                  <a:t>50%   z</a:t>
                </a:r>
              </a:p>
              <a:p>
                <a:r>
                  <a:rPr lang="en-US" sz="2400" dirty="0" smtClean="0"/>
                  <a:t>50%   z­ ­­­­­­</a:t>
                </a:r>
                <a:endParaRPr lang="en-US" sz="2400" dirty="0"/>
              </a:p>
            </p:txBody>
          </p:sp>
          <p:cxnSp>
            <p:nvCxnSpPr>
              <p:cNvPr id="20" name="Straight Arrow Connector 19"/>
              <p:cNvCxnSpPr/>
              <p:nvPr/>
            </p:nvCxnSpPr>
            <p:spPr>
              <a:xfrm flipV="1">
                <a:off x="1538824" y="5795665"/>
                <a:ext cx="0" cy="3810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a:xfrm rot="10800000" flipV="1">
              <a:off x="7239000" y="4114800"/>
              <a:ext cx="0" cy="3810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6248400" y="5486400"/>
            <a:ext cx="3006227" cy="914400"/>
            <a:chOff x="6172200" y="3581400"/>
            <a:chExt cx="3006227" cy="914400"/>
          </a:xfrm>
        </p:grpSpPr>
        <p:grpSp>
          <p:nvGrpSpPr>
            <p:cNvPr id="25" name="Group 24"/>
            <p:cNvGrpSpPr/>
            <p:nvPr/>
          </p:nvGrpSpPr>
          <p:grpSpPr>
            <a:xfrm>
              <a:off x="6172200" y="3581400"/>
              <a:ext cx="3006227" cy="902732"/>
              <a:chOff x="457200" y="5795665"/>
              <a:chExt cx="3048000" cy="902732"/>
            </a:xfrm>
          </p:grpSpPr>
          <p:sp>
            <p:nvSpPr>
              <p:cNvPr id="27" name="TextBox 26"/>
              <p:cNvSpPr txBox="1"/>
              <p:nvPr/>
            </p:nvSpPr>
            <p:spPr>
              <a:xfrm>
                <a:off x="457200" y="5867400"/>
                <a:ext cx="3048000" cy="830997"/>
              </a:xfrm>
              <a:prstGeom prst="rect">
                <a:avLst/>
              </a:prstGeom>
              <a:noFill/>
            </p:spPr>
            <p:txBody>
              <a:bodyPr wrap="square" rtlCol="0">
                <a:spAutoFit/>
              </a:bodyPr>
              <a:lstStyle/>
              <a:p>
                <a:r>
                  <a:rPr lang="en-US" sz="2400" dirty="0" smtClean="0"/>
                  <a:t>50%   z</a:t>
                </a:r>
              </a:p>
              <a:p>
                <a:r>
                  <a:rPr lang="en-US" sz="2400" dirty="0" smtClean="0"/>
                  <a:t>50%   z­ ­­­­­­</a:t>
                </a:r>
                <a:endParaRPr lang="en-US" sz="2400" dirty="0"/>
              </a:p>
            </p:txBody>
          </p:sp>
          <p:cxnSp>
            <p:nvCxnSpPr>
              <p:cNvPr id="28" name="Straight Arrow Connector 27"/>
              <p:cNvCxnSpPr/>
              <p:nvPr/>
            </p:nvCxnSpPr>
            <p:spPr>
              <a:xfrm flipV="1">
                <a:off x="1538824" y="5795665"/>
                <a:ext cx="0" cy="3810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p:cNvCxnSpPr/>
            <p:nvPr/>
          </p:nvCxnSpPr>
          <p:spPr>
            <a:xfrm rot="10800000" flipV="1">
              <a:off x="7239000" y="4114800"/>
              <a:ext cx="0" cy="3810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8012695" y="4771945"/>
            <a:ext cx="881818" cy="1500646"/>
            <a:chOff x="7859295" y="1170561"/>
            <a:chExt cx="881818" cy="1500646"/>
          </a:xfrm>
        </p:grpSpPr>
        <p:sp>
          <p:nvSpPr>
            <p:cNvPr id="30" name="TextBox 29"/>
            <p:cNvSpPr txBox="1"/>
            <p:nvPr/>
          </p:nvSpPr>
          <p:spPr>
            <a:xfrm>
              <a:off x="7882786" y="2209542"/>
              <a:ext cx="533400" cy="461665"/>
            </a:xfrm>
            <a:prstGeom prst="rect">
              <a:avLst/>
            </a:prstGeom>
            <a:noFill/>
          </p:spPr>
          <p:txBody>
            <a:bodyPr wrap="square" rtlCol="0">
              <a:spAutoFit/>
            </a:bodyPr>
            <a:lstStyle/>
            <a:p>
              <a:r>
                <a:rPr lang="en-US" sz="2400" b="1" dirty="0" smtClean="0"/>
                <a:t>S</a:t>
              </a:r>
            </a:p>
          </p:txBody>
        </p:sp>
        <p:sp>
          <p:nvSpPr>
            <p:cNvPr id="31" name="TextBox 30"/>
            <p:cNvSpPr txBox="1"/>
            <p:nvPr/>
          </p:nvSpPr>
          <p:spPr>
            <a:xfrm>
              <a:off x="7889422" y="1712257"/>
              <a:ext cx="533400" cy="461665"/>
            </a:xfrm>
            <a:prstGeom prst="rect">
              <a:avLst/>
            </a:prstGeom>
            <a:noFill/>
          </p:spPr>
          <p:txBody>
            <a:bodyPr wrap="square" rtlCol="0">
              <a:spAutoFit/>
            </a:bodyPr>
            <a:lstStyle/>
            <a:p>
              <a:r>
                <a:rPr lang="en-US" sz="2400" b="1" dirty="0" smtClean="0"/>
                <a:t>P</a:t>
              </a:r>
            </a:p>
          </p:txBody>
        </p:sp>
        <p:sp>
          <p:nvSpPr>
            <p:cNvPr id="32" name="TextBox 31"/>
            <p:cNvSpPr txBox="1"/>
            <p:nvPr/>
          </p:nvSpPr>
          <p:spPr>
            <a:xfrm>
              <a:off x="7859295" y="1170561"/>
              <a:ext cx="533400" cy="461665"/>
            </a:xfrm>
            <a:prstGeom prst="rect">
              <a:avLst/>
            </a:prstGeom>
            <a:noFill/>
          </p:spPr>
          <p:txBody>
            <a:bodyPr wrap="square" rtlCol="0">
              <a:spAutoFit/>
            </a:bodyPr>
            <a:lstStyle/>
            <a:p>
              <a:r>
                <a:rPr lang="en-US" sz="2400" b="1" dirty="0" smtClean="0"/>
                <a:t>Li</a:t>
              </a:r>
            </a:p>
          </p:txBody>
        </p:sp>
        <p:pic>
          <p:nvPicPr>
            <p:cNvPr id="33" name="Picture 32"/>
            <p:cNvPicPr>
              <a:picLocks noChangeAspect="1"/>
            </p:cNvPicPr>
            <p:nvPr/>
          </p:nvPicPr>
          <p:blipFill>
            <a:blip r:embed="rId5"/>
            <a:stretch>
              <a:fillRect/>
            </a:stretch>
          </p:blipFill>
          <p:spPr>
            <a:xfrm>
              <a:off x="8318153" y="1221432"/>
              <a:ext cx="422960" cy="1371600"/>
            </a:xfrm>
            <a:prstGeom prst="rect">
              <a:avLst/>
            </a:prstGeom>
          </p:spPr>
        </p:pic>
      </p:grpSp>
    </p:spTree>
    <p:extLst>
      <p:ext uri="{BB962C8B-B14F-4D97-AF65-F5344CB8AC3E}">
        <p14:creationId xmlns:p14="http://schemas.microsoft.com/office/powerpoint/2010/main" val="37664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srcRect l="1204" r="1"/>
          <a:stretch/>
        </p:blipFill>
        <p:spPr>
          <a:xfrm>
            <a:off x="1752600" y="914400"/>
            <a:ext cx="5333999" cy="5095680"/>
          </a:xfrm>
          <a:prstGeom prst="rect">
            <a:avLst/>
          </a:prstGeom>
        </p:spPr>
      </p:pic>
      <p:sp>
        <p:nvSpPr>
          <p:cNvPr id="2" name="Date Placeholder 1"/>
          <p:cNvSpPr>
            <a:spLocks noGrp="1"/>
          </p:cNvSpPr>
          <p:nvPr>
            <p:ph type="dt" sz="half" idx="10"/>
          </p:nvPr>
        </p:nvSpPr>
        <p:spPr/>
        <p:txBody>
          <a:bodyPr/>
          <a:lstStyle/>
          <a:p>
            <a:r>
              <a:rPr lang="en-US" smtClean="0"/>
              <a:t>3/6/2015</a:t>
            </a:r>
            <a:endParaRPr lang="en-US" dirty="0"/>
          </a:p>
        </p:txBody>
      </p:sp>
      <p:sp>
        <p:nvSpPr>
          <p:cNvPr id="3" name="Footer Placeholder 2"/>
          <p:cNvSpPr>
            <a:spLocks noGrp="1"/>
          </p:cNvSpPr>
          <p:nvPr>
            <p:ph type="ftr" sz="quarter" idx="11"/>
          </p:nvPr>
        </p:nvSpPr>
        <p:spPr/>
        <p:txBody>
          <a:bodyPr/>
          <a:lstStyle/>
          <a:p>
            <a:r>
              <a:rPr lang="en-US" smtClean="0"/>
              <a:t>2015 APS March Meeting</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pPr/>
              <a:t>12</a:t>
            </a:fld>
            <a:endParaRPr lang="en-US" dirty="0"/>
          </a:p>
        </p:txBody>
      </p:sp>
      <p:sp>
        <p:nvSpPr>
          <p:cNvPr id="6" name="TextBox 5"/>
          <p:cNvSpPr txBox="1"/>
          <p:nvPr/>
        </p:nvSpPr>
        <p:spPr>
          <a:xfrm>
            <a:off x="685800" y="457200"/>
            <a:ext cx="7772400" cy="461665"/>
          </a:xfrm>
          <a:prstGeom prst="rect">
            <a:avLst/>
          </a:prstGeom>
          <a:noFill/>
        </p:spPr>
        <p:txBody>
          <a:bodyPr wrap="square" rtlCol="0">
            <a:spAutoFit/>
          </a:bodyPr>
          <a:lstStyle/>
          <a:p>
            <a:pPr algn="ctr"/>
            <a:r>
              <a:rPr lang="en-US" sz="2400" b="1" dirty="0" smtClean="0">
                <a:solidFill>
                  <a:srgbClr val="3C6525"/>
                </a:solidFill>
              </a:rPr>
              <a:t>Temperature     dependence of X-ray powder diffraction</a:t>
            </a:r>
          </a:p>
        </p:txBody>
      </p:sp>
      <p:sp>
        <p:nvSpPr>
          <p:cNvPr id="5" name="TextBox 4"/>
          <p:cNvSpPr txBox="1"/>
          <p:nvPr/>
        </p:nvSpPr>
        <p:spPr>
          <a:xfrm>
            <a:off x="2819400" y="265479"/>
            <a:ext cx="495300" cy="830997"/>
          </a:xfrm>
          <a:prstGeom prst="rect">
            <a:avLst/>
          </a:prstGeom>
          <a:noFill/>
        </p:spPr>
        <p:txBody>
          <a:bodyPr wrap="square" rtlCol="0">
            <a:spAutoFit/>
          </a:bodyPr>
          <a:lstStyle/>
          <a:p>
            <a:r>
              <a:rPr lang="en-US" sz="2400" b="1" dirty="0" smtClean="0">
                <a:solidFill>
                  <a:srgbClr val="FF0000"/>
                </a:solidFill>
              </a:rPr>
              <a:t>in</a:t>
            </a:r>
          </a:p>
          <a:p>
            <a:r>
              <a:rPr lang="en-US" sz="2400" b="1" dirty="0" smtClean="0">
                <a:solidFill>
                  <a:srgbClr val="FF0000"/>
                </a:solidFill>
              </a:rPr>
              <a:t>^</a:t>
            </a:r>
          </a:p>
        </p:txBody>
      </p:sp>
    </p:spTree>
    <p:extLst>
      <p:ext uri="{BB962C8B-B14F-4D97-AF65-F5344CB8AC3E}">
        <p14:creationId xmlns:p14="http://schemas.microsoft.com/office/powerpoint/2010/main" val="79517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3/6/2015</a:t>
            </a:r>
            <a:endParaRPr lang="en-US" dirty="0"/>
          </a:p>
        </p:txBody>
      </p:sp>
      <p:sp>
        <p:nvSpPr>
          <p:cNvPr id="3" name="Footer Placeholder 2"/>
          <p:cNvSpPr>
            <a:spLocks noGrp="1"/>
          </p:cNvSpPr>
          <p:nvPr>
            <p:ph type="ftr" sz="quarter" idx="11"/>
          </p:nvPr>
        </p:nvSpPr>
        <p:spPr/>
        <p:txBody>
          <a:bodyPr/>
          <a:lstStyle/>
          <a:p>
            <a:r>
              <a:rPr lang="en-US" smtClean="0"/>
              <a:t>2015 APS March Meeting</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pPr/>
              <a:t>13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42458826"/>
              </p:ext>
            </p:extLst>
          </p:nvPr>
        </p:nvGraphicFramePr>
        <p:xfrm>
          <a:off x="228600" y="1447800"/>
          <a:ext cx="8077200" cy="1905000"/>
        </p:xfrm>
        <a:graphic>
          <a:graphicData uri="http://schemas.openxmlformats.org/drawingml/2006/table">
            <a:tbl>
              <a:tblPr firstRow="1" bandRow="1">
                <a:tableStyleId>{5C22544A-7EE6-4342-B048-85BDC9FD1C3A}</a:tableStyleId>
              </a:tblPr>
              <a:tblGrid>
                <a:gridCol w="2590800"/>
                <a:gridCol w="1066800"/>
                <a:gridCol w="1371600"/>
                <a:gridCol w="1676400"/>
                <a:gridCol w="1371600"/>
              </a:tblGrid>
              <a:tr h="533400">
                <a:tc>
                  <a:txBody>
                    <a:bodyPr/>
                    <a:lstStyle/>
                    <a:p>
                      <a:endParaRPr lang="en-US" sz="2400" dirty="0"/>
                    </a:p>
                  </a:txBody>
                  <a:tcPr/>
                </a:tc>
                <a:tc>
                  <a:txBody>
                    <a:bodyPr/>
                    <a:lstStyle/>
                    <a:p>
                      <a:pPr algn="ctr"/>
                      <a:r>
                        <a:rPr lang="en-US" sz="2400" i="1" dirty="0" smtClean="0"/>
                        <a:t>a</a:t>
                      </a:r>
                      <a:r>
                        <a:rPr lang="en-US" sz="2400" dirty="0" smtClean="0"/>
                        <a:t> (</a:t>
                      </a:r>
                      <a:r>
                        <a:rPr lang="en-US" sz="2400" b="1" kern="1200" dirty="0" smtClean="0">
                          <a:solidFill>
                            <a:schemeClr val="lt1"/>
                          </a:solidFill>
                          <a:latin typeface="+mn-lt"/>
                          <a:ea typeface="+mn-ea"/>
                          <a:cs typeface="+mn-cs"/>
                        </a:rPr>
                        <a:t>Å</a:t>
                      </a:r>
                      <a:r>
                        <a:rPr lang="en-US" sz="2400" dirty="0" smtClean="0"/>
                        <a:t>)</a:t>
                      </a:r>
                      <a:endParaRPr lang="en-US" sz="2400" dirty="0"/>
                    </a:p>
                  </a:txBody>
                  <a:tcPr/>
                </a:tc>
                <a:tc>
                  <a:txBody>
                    <a:bodyPr/>
                    <a:lstStyle/>
                    <a:p>
                      <a:pPr algn="ctr"/>
                      <a:r>
                        <a:rPr lang="en-US" sz="2400" i="1" dirty="0" smtClean="0"/>
                        <a:t>c </a:t>
                      </a:r>
                      <a:r>
                        <a:rPr lang="en-US" sz="2400" dirty="0" smtClean="0"/>
                        <a:t>(</a:t>
                      </a:r>
                      <a:r>
                        <a:rPr lang="en-US" sz="2400" b="1" kern="1200" dirty="0" smtClean="0">
                          <a:solidFill>
                            <a:schemeClr val="lt1"/>
                          </a:solidFill>
                          <a:latin typeface="+mn-lt"/>
                          <a:ea typeface="+mn-ea"/>
                          <a:cs typeface="+mn-cs"/>
                        </a:rPr>
                        <a:t>Å</a:t>
                      </a:r>
                      <a:r>
                        <a:rPr lang="en-US" sz="2400" dirty="0" smtClean="0"/>
                        <a:t>)</a:t>
                      </a:r>
                      <a:endParaRPr lang="en-US" sz="2400" dirty="0"/>
                    </a:p>
                  </a:txBody>
                  <a:tcPr/>
                </a:tc>
                <a:tc>
                  <a:txBody>
                    <a:bodyPr/>
                    <a:lstStyle/>
                    <a:p>
                      <a:pPr algn="ctr"/>
                      <a:r>
                        <a:rPr lang="en-US" sz="2400" b="0" i="1" dirty="0" err="1" smtClean="0"/>
                        <a:t>z</a:t>
                      </a:r>
                      <a:r>
                        <a:rPr lang="en-US" sz="2400" b="0" i="1" baseline="-25000" dirty="0" err="1" smtClean="0"/>
                        <a:t>P</a:t>
                      </a:r>
                      <a:endParaRPr lang="en-US" sz="2400" b="0" i="1" baseline="-25000" dirty="0"/>
                    </a:p>
                  </a:txBody>
                  <a:tcPr/>
                </a:tc>
                <a:tc>
                  <a:txBody>
                    <a:bodyPr/>
                    <a:lstStyle/>
                    <a:p>
                      <a:pPr algn="ctr"/>
                      <a:r>
                        <a:rPr lang="en-US" sz="2400" b="0" i="1" dirty="0" err="1" smtClean="0"/>
                        <a:t>z</a:t>
                      </a:r>
                      <a:r>
                        <a:rPr lang="en-US" sz="2400" b="0" i="1" baseline="-25000" dirty="0" err="1" smtClean="0"/>
                        <a:t>S</a:t>
                      </a:r>
                      <a:endParaRPr lang="en-US" sz="2400" b="0" i="1" baseline="-25000" dirty="0"/>
                    </a:p>
                  </a:txBody>
                  <a:tcPr/>
                </a:tc>
              </a:tr>
              <a:tr h="370840">
                <a:tc>
                  <a:txBody>
                    <a:bodyPr/>
                    <a:lstStyle/>
                    <a:p>
                      <a:r>
                        <a:rPr lang="en-US" sz="2400" dirty="0" smtClean="0"/>
                        <a:t>Exp. 298K  (X-ray)</a:t>
                      </a:r>
                      <a:endParaRPr lang="en-US" sz="2400" dirty="0"/>
                    </a:p>
                  </a:txBody>
                  <a:tcPr/>
                </a:tc>
                <a:tc>
                  <a:txBody>
                    <a:bodyPr/>
                    <a:lstStyle/>
                    <a:p>
                      <a:pPr algn="ctr"/>
                      <a:r>
                        <a:rPr lang="en-US" sz="2400" dirty="0" smtClean="0"/>
                        <a:t>6.0709</a:t>
                      </a:r>
                      <a:endParaRPr lang="en-US" sz="2400" dirty="0"/>
                    </a:p>
                  </a:txBody>
                  <a:tcPr/>
                </a:tc>
                <a:tc>
                  <a:txBody>
                    <a:bodyPr/>
                    <a:lstStyle/>
                    <a:p>
                      <a:pPr algn="ctr"/>
                      <a:r>
                        <a:rPr lang="en-US" sz="2400" dirty="0" smtClean="0"/>
                        <a:t>6.5903</a:t>
                      </a:r>
                      <a:endParaRPr lang="en-US" sz="2400" dirty="0"/>
                    </a:p>
                  </a:txBody>
                  <a:tcPr/>
                </a:tc>
                <a:tc>
                  <a:txBody>
                    <a:bodyPr/>
                    <a:lstStyle/>
                    <a:p>
                      <a:pPr algn="ctr"/>
                      <a:r>
                        <a:rPr lang="en-US" sz="2400" dirty="0" smtClean="0"/>
                        <a:t>0.1715</a:t>
                      </a:r>
                      <a:endParaRPr lang="en-US" sz="2400" dirty="0"/>
                    </a:p>
                  </a:txBody>
                  <a:tcPr/>
                </a:tc>
                <a:tc>
                  <a:txBody>
                    <a:bodyPr/>
                    <a:lstStyle/>
                    <a:p>
                      <a:pPr algn="ctr"/>
                      <a:r>
                        <a:rPr lang="en-US" sz="2400" dirty="0" smtClean="0"/>
                        <a:t>0.3237</a:t>
                      </a:r>
                      <a:endParaRPr lang="en-US" sz="2400" dirty="0"/>
                    </a:p>
                  </a:txBody>
                  <a:tcPr/>
                </a:tc>
              </a:tr>
              <a:tr h="370840">
                <a:tc>
                  <a:txBody>
                    <a:bodyPr/>
                    <a:lstStyle/>
                    <a:p>
                      <a:r>
                        <a:rPr lang="en-US" sz="2400" dirty="0" smtClean="0"/>
                        <a:t>Exp.   13K (X-ray)</a:t>
                      </a:r>
                      <a:endParaRPr lang="en-US" sz="2400" dirty="0"/>
                    </a:p>
                  </a:txBody>
                  <a:tcPr/>
                </a:tc>
                <a:tc>
                  <a:txBody>
                    <a:bodyPr/>
                    <a:lstStyle/>
                    <a:p>
                      <a:pPr algn="ctr"/>
                      <a:r>
                        <a:rPr lang="en-US" sz="2400" dirty="0" smtClean="0"/>
                        <a:t>6.0747</a:t>
                      </a:r>
                      <a:endParaRPr lang="en-US" sz="2400" dirty="0"/>
                    </a:p>
                  </a:txBody>
                  <a:tcPr/>
                </a:tc>
                <a:tc>
                  <a:txBody>
                    <a:bodyPr/>
                    <a:lstStyle/>
                    <a:p>
                      <a:pPr algn="ctr"/>
                      <a:r>
                        <a:rPr lang="en-US" sz="2400" dirty="0" smtClean="0"/>
                        <a:t>6.5966</a:t>
                      </a:r>
                      <a:endParaRPr lang="en-US" sz="2400" dirty="0"/>
                    </a:p>
                  </a:txBody>
                  <a:tcPr/>
                </a:tc>
                <a:tc>
                  <a:txBody>
                    <a:bodyPr/>
                    <a:lstStyle/>
                    <a:p>
                      <a:pPr algn="ctr"/>
                      <a:r>
                        <a:rPr lang="en-US" sz="2400" dirty="0" smtClean="0"/>
                        <a:t>0.1715</a:t>
                      </a:r>
                      <a:endParaRPr lang="en-US" sz="2400" dirty="0"/>
                    </a:p>
                  </a:txBody>
                  <a:tcPr/>
                </a:tc>
                <a:tc>
                  <a:txBody>
                    <a:bodyPr/>
                    <a:lstStyle/>
                    <a:p>
                      <a:pPr algn="ctr"/>
                      <a:r>
                        <a:rPr lang="en-US" sz="2400" dirty="0" smtClean="0"/>
                        <a:t>0.3237</a:t>
                      </a:r>
                      <a:endParaRPr lang="en-US" sz="2400" dirty="0"/>
                    </a:p>
                  </a:txBody>
                  <a:tcPr/>
                </a:tc>
              </a:tr>
              <a:tr h="370840">
                <a:tc>
                  <a:txBody>
                    <a:bodyPr/>
                    <a:lstStyle/>
                    <a:p>
                      <a:r>
                        <a:rPr lang="en-US" sz="2400" dirty="0" smtClean="0"/>
                        <a:t>Exp.  13K</a:t>
                      </a:r>
                      <a:r>
                        <a:rPr lang="en-US" sz="2400" baseline="0" dirty="0" smtClean="0"/>
                        <a:t> (neutron)</a:t>
                      </a:r>
                      <a:endParaRPr lang="en-US" sz="2400" dirty="0"/>
                    </a:p>
                  </a:txBody>
                  <a:tcPr/>
                </a:tc>
                <a:tc>
                  <a:txBody>
                    <a:bodyPr/>
                    <a:lstStyle/>
                    <a:p>
                      <a:pPr algn="ctr"/>
                      <a:r>
                        <a:rPr lang="en-US" sz="2400" dirty="0" smtClean="0"/>
                        <a:t>6.0761</a:t>
                      </a:r>
                      <a:endParaRPr lang="en-US" sz="2400" dirty="0"/>
                    </a:p>
                  </a:txBody>
                  <a:tcPr/>
                </a:tc>
                <a:tc>
                  <a:txBody>
                    <a:bodyPr/>
                    <a:lstStyle/>
                    <a:p>
                      <a:pPr algn="ctr"/>
                      <a:r>
                        <a:rPr lang="en-US" sz="2400" dirty="0" smtClean="0"/>
                        <a:t>6.5961</a:t>
                      </a:r>
                      <a:endParaRPr lang="en-US" sz="2400" dirty="0"/>
                    </a:p>
                  </a:txBody>
                  <a:tcPr/>
                </a:tc>
                <a:tc>
                  <a:txBody>
                    <a:bodyPr/>
                    <a:lstStyle/>
                    <a:p>
                      <a:pPr algn="ctr"/>
                      <a:r>
                        <a:rPr lang="en-US" sz="2400" dirty="0" smtClean="0"/>
                        <a:t>0.1698</a:t>
                      </a:r>
                      <a:endParaRPr lang="en-US" sz="2400" dirty="0"/>
                    </a:p>
                  </a:txBody>
                  <a:tcPr/>
                </a:tc>
                <a:tc>
                  <a:txBody>
                    <a:bodyPr/>
                    <a:lstStyle/>
                    <a:p>
                      <a:pPr algn="ctr"/>
                      <a:r>
                        <a:rPr lang="en-US" sz="2400" dirty="0" smtClean="0"/>
                        <a:t>0.3284</a:t>
                      </a:r>
                      <a:endParaRPr lang="en-US" sz="2400" dirty="0"/>
                    </a:p>
                  </a:txBody>
                  <a:tcPr/>
                </a:tc>
              </a:tr>
            </a:tbl>
          </a:graphicData>
        </a:graphic>
      </p:graphicFrame>
      <p:sp>
        <p:nvSpPr>
          <p:cNvPr id="6" name="TextBox 5"/>
          <p:cNvSpPr txBox="1"/>
          <p:nvPr/>
        </p:nvSpPr>
        <p:spPr>
          <a:xfrm>
            <a:off x="1219200" y="533400"/>
            <a:ext cx="6172200" cy="461665"/>
          </a:xfrm>
          <a:prstGeom prst="rect">
            <a:avLst/>
          </a:prstGeom>
          <a:noFill/>
        </p:spPr>
        <p:txBody>
          <a:bodyPr wrap="square" rtlCol="0">
            <a:spAutoFit/>
          </a:bodyPr>
          <a:lstStyle/>
          <a:p>
            <a:pPr algn="ctr"/>
            <a:r>
              <a:rPr lang="en-US" sz="2400" b="1" dirty="0" smtClean="0"/>
              <a:t>Diffraction analysis</a:t>
            </a:r>
          </a:p>
        </p:txBody>
      </p:sp>
    </p:spTree>
    <p:extLst>
      <p:ext uri="{BB962C8B-B14F-4D97-AF65-F5344CB8AC3E}">
        <p14:creationId xmlns:p14="http://schemas.microsoft.com/office/powerpoint/2010/main" val="3485610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3/6/2015</a:t>
            </a:r>
            <a:endParaRPr lang="en-US" dirty="0"/>
          </a:p>
        </p:txBody>
      </p:sp>
      <p:sp>
        <p:nvSpPr>
          <p:cNvPr id="3" name="Footer Placeholder 2"/>
          <p:cNvSpPr>
            <a:spLocks noGrp="1"/>
          </p:cNvSpPr>
          <p:nvPr>
            <p:ph type="ftr" sz="quarter" idx="11"/>
          </p:nvPr>
        </p:nvSpPr>
        <p:spPr/>
        <p:txBody>
          <a:bodyPr/>
          <a:lstStyle/>
          <a:p>
            <a:r>
              <a:rPr lang="en-US" smtClean="0"/>
              <a:t>2015 APS March Meeting</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pPr/>
              <a:t>14</a:t>
            </a:fld>
            <a:endParaRPr lang="en-US" dirty="0"/>
          </a:p>
        </p:txBody>
      </p:sp>
      <p:pic>
        <p:nvPicPr>
          <p:cNvPr id="17" name="Picture 16"/>
          <p:cNvPicPr>
            <a:picLocks noChangeAspect="1"/>
          </p:cNvPicPr>
          <p:nvPr/>
        </p:nvPicPr>
        <p:blipFill>
          <a:blip r:embed="rId2" cstate="print"/>
          <a:stretch>
            <a:fillRect/>
          </a:stretch>
        </p:blipFill>
        <p:spPr>
          <a:xfrm>
            <a:off x="443308" y="506611"/>
            <a:ext cx="2881883" cy="1824548"/>
          </a:xfrm>
          <a:prstGeom prst="rect">
            <a:avLst/>
          </a:prstGeom>
        </p:spPr>
      </p:pic>
      <p:pic>
        <p:nvPicPr>
          <p:cNvPr id="18" name="Picture 17"/>
          <p:cNvPicPr>
            <a:picLocks noChangeAspect="1"/>
          </p:cNvPicPr>
          <p:nvPr/>
        </p:nvPicPr>
        <p:blipFill rotWithShape="1">
          <a:blip r:embed="rId3" cstate="print"/>
          <a:srcRect b="784"/>
          <a:stretch/>
        </p:blipFill>
        <p:spPr>
          <a:xfrm>
            <a:off x="480589" y="2511837"/>
            <a:ext cx="2882274" cy="1834758"/>
          </a:xfrm>
          <a:prstGeom prst="rect">
            <a:avLst/>
          </a:prstGeom>
        </p:spPr>
      </p:pic>
      <p:pic>
        <p:nvPicPr>
          <p:cNvPr id="19" name="Picture 18"/>
          <p:cNvPicPr>
            <a:picLocks noChangeAspect="1"/>
          </p:cNvPicPr>
          <p:nvPr/>
        </p:nvPicPr>
        <p:blipFill>
          <a:blip r:embed="rId4" cstate="print"/>
          <a:stretch>
            <a:fillRect/>
          </a:stretch>
        </p:blipFill>
        <p:spPr>
          <a:xfrm>
            <a:off x="480589" y="4527274"/>
            <a:ext cx="2904144" cy="1859042"/>
          </a:xfrm>
          <a:prstGeom prst="rect">
            <a:avLst/>
          </a:prstGeom>
        </p:spPr>
      </p:pic>
      <p:grpSp>
        <p:nvGrpSpPr>
          <p:cNvPr id="5" name="Group 4"/>
          <p:cNvGrpSpPr/>
          <p:nvPr/>
        </p:nvGrpSpPr>
        <p:grpSpPr>
          <a:xfrm>
            <a:off x="3325191" y="167864"/>
            <a:ext cx="4685334" cy="6343650"/>
            <a:chOff x="3325191" y="167864"/>
            <a:chExt cx="4685334" cy="6343650"/>
          </a:xfrm>
        </p:grpSpPr>
        <p:pic>
          <p:nvPicPr>
            <p:cNvPr id="6" name="Picture 5"/>
            <p:cNvPicPr>
              <a:picLocks noChangeAspect="1"/>
            </p:cNvPicPr>
            <p:nvPr/>
          </p:nvPicPr>
          <p:blipFill>
            <a:blip r:embed="rId5" cstate="print"/>
            <a:stretch>
              <a:fillRect/>
            </a:stretch>
          </p:blipFill>
          <p:spPr>
            <a:xfrm>
              <a:off x="3581400" y="167864"/>
              <a:ext cx="4429125" cy="6343650"/>
            </a:xfrm>
            <a:prstGeom prst="rect">
              <a:avLst/>
            </a:prstGeom>
          </p:spPr>
        </p:pic>
        <p:cxnSp>
          <p:nvCxnSpPr>
            <p:cNvPr id="23" name="Straight Arrow Connector 22"/>
            <p:cNvCxnSpPr>
              <a:stCxn id="17" idx="3"/>
            </p:cNvCxnSpPr>
            <p:nvPr/>
          </p:nvCxnSpPr>
          <p:spPr>
            <a:xfrm>
              <a:off x="3325191" y="1418885"/>
              <a:ext cx="1399209" cy="409915"/>
            </a:xfrm>
            <a:prstGeom prst="straightConnector1">
              <a:avLst/>
            </a:prstGeom>
            <a:ln w="50800">
              <a:solidFill>
                <a:srgbClr val="C034DC"/>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384733" y="2971800"/>
              <a:ext cx="1415867" cy="990600"/>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9" idx="3"/>
            </p:cNvCxnSpPr>
            <p:nvPr/>
          </p:nvCxnSpPr>
          <p:spPr>
            <a:xfrm flipV="1">
              <a:off x="3384733" y="3886200"/>
              <a:ext cx="1339667" cy="157059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736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3/6/2015</a:t>
            </a:r>
            <a:endParaRPr lang="en-US" dirty="0"/>
          </a:p>
        </p:txBody>
      </p:sp>
      <p:sp>
        <p:nvSpPr>
          <p:cNvPr id="3" name="Footer Placeholder 2"/>
          <p:cNvSpPr>
            <a:spLocks noGrp="1"/>
          </p:cNvSpPr>
          <p:nvPr>
            <p:ph type="ftr" sz="quarter" idx="11"/>
          </p:nvPr>
        </p:nvSpPr>
        <p:spPr/>
        <p:txBody>
          <a:bodyPr/>
          <a:lstStyle/>
          <a:p>
            <a:r>
              <a:rPr lang="en-US" smtClean="0"/>
              <a:t>2015 APS March Meeting</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pPr/>
              <a:t>15</a:t>
            </a:fld>
            <a:endParaRPr lang="en-US" dirty="0"/>
          </a:p>
        </p:txBody>
      </p:sp>
      <p:sp>
        <p:nvSpPr>
          <p:cNvPr id="5" name="TextBox 4"/>
          <p:cNvSpPr txBox="1"/>
          <p:nvPr/>
        </p:nvSpPr>
        <p:spPr>
          <a:xfrm>
            <a:off x="152400" y="167864"/>
            <a:ext cx="3810000" cy="830997"/>
          </a:xfrm>
          <a:prstGeom prst="rect">
            <a:avLst/>
          </a:prstGeom>
          <a:noFill/>
        </p:spPr>
        <p:txBody>
          <a:bodyPr wrap="square" rtlCol="0">
            <a:spAutoFit/>
          </a:bodyPr>
          <a:lstStyle/>
          <a:p>
            <a:r>
              <a:rPr lang="en-US" sz="2400" b="1" dirty="0" smtClean="0">
                <a:solidFill>
                  <a:srgbClr val="3C6525"/>
                </a:solidFill>
              </a:rPr>
              <a:t>Comparison of 13 K</a:t>
            </a:r>
          </a:p>
          <a:p>
            <a:r>
              <a:rPr lang="en-US" sz="2400" b="1" dirty="0" smtClean="0">
                <a:solidFill>
                  <a:srgbClr val="3C6525"/>
                </a:solidFill>
              </a:rPr>
              <a:t>X-ray data with simulations </a:t>
            </a:r>
          </a:p>
        </p:txBody>
      </p:sp>
      <p:sp>
        <p:nvSpPr>
          <p:cNvPr id="7" name="TextBox 6"/>
          <p:cNvSpPr txBox="1"/>
          <p:nvPr/>
        </p:nvSpPr>
        <p:spPr>
          <a:xfrm>
            <a:off x="228600" y="1905000"/>
            <a:ext cx="2362200" cy="1938992"/>
          </a:xfrm>
          <a:prstGeom prst="rect">
            <a:avLst/>
          </a:prstGeom>
          <a:noFill/>
        </p:spPr>
        <p:txBody>
          <a:bodyPr wrap="square" rtlCol="0">
            <a:spAutoFit/>
          </a:bodyPr>
          <a:lstStyle/>
          <a:p>
            <a:r>
              <a:rPr lang="en-US" sz="2400" dirty="0" smtClean="0"/>
              <a:t>Note: simulations scaled by 102% to compensate for systematic LDA error.</a:t>
            </a:r>
          </a:p>
        </p:txBody>
      </p:sp>
      <p:pic>
        <p:nvPicPr>
          <p:cNvPr id="6" name="Picture 5"/>
          <p:cNvPicPr>
            <a:picLocks noChangeAspect="1"/>
          </p:cNvPicPr>
          <p:nvPr/>
        </p:nvPicPr>
        <p:blipFill>
          <a:blip r:embed="rId2" cstate="print"/>
          <a:stretch>
            <a:fillRect/>
          </a:stretch>
        </p:blipFill>
        <p:spPr>
          <a:xfrm>
            <a:off x="3581400" y="167864"/>
            <a:ext cx="4429125" cy="6343650"/>
          </a:xfrm>
          <a:prstGeom prst="rect">
            <a:avLst/>
          </a:prstGeom>
        </p:spPr>
      </p:pic>
      <p:grpSp>
        <p:nvGrpSpPr>
          <p:cNvPr id="37" name="Group 36"/>
          <p:cNvGrpSpPr/>
          <p:nvPr/>
        </p:nvGrpSpPr>
        <p:grpSpPr>
          <a:xfrm>
            <a:off x="4648200" y="667871"/>
            <a:ext cx="3200400" cy="3442821"/>
            <a:chOff x="4648200" y="667871"/>
            <a:chExt cx="3200400" cy="3442821"/>
          </a:xfrm>
        </p:grpSpPr>
        <p:sp>
          <p:nvSpPr>
            <p:cNvPr id="8" name="Down Arrow 7"/>
            <p:cNvSpPr/>
            <p:nvPr/>
          </p:nvSpPr>
          <p:spPr>
            <a:xfrm>
              <a:off x="4648200" y="1981200"/>
              <a:ext cx="152400" cy="228600"/>
            </a:xfrm>
            <a:prstGeom prst="downArrow">
              <a:avLst/>
            </a:prstGeom>
            <a:solidFill>
              <a:srgbClr val="F8F200"/>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720975" y="2760196"/>
              <a:ext cx="152400" cy="228600"/>
            </a:xfrm>
            <a:prstGeom prst="downArrow">
              <a:avLst/>
            </a:prstGeom>
            <a:solidFill>
              <a:srgbClr val="F8F200"/>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4720975" y="3729692"/>
              <a:ext cx="152400" cy="228600"/>
            </a:xfrm>
            <a:prstGeom prst="downArrow">
              <a:avLst/>
            </a:prstGeom>
            <a:solidFill>
              <a:srgbClr val="F8F200"/>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031715" y="1981200"/>
              <a:ext cx="152400" cy="228600"/>
            </a:xfrm>
            <a:prstGeom prst="downArrow">
              <a:avLst/>
            </a:prstGeom>
            <a:solidFill>
              <a:srgbClr val="F8F200"/>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949575" y="2988796"/>
              <a:ext cx="152400" cy="228600"/>
            </a:xfrm>
            <a:prstGeom prst="downArrow">
              <a:avLst/>
            </a:prstGeom>
            <a:solidFill>
              <a:srgbClr val="F8F200"/>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5715000" y="2209800"/>
              <a:ext cx="152400" cy="228600"/>
            </a:xfrm>
            <a:prstGeom prst="downArrow">
              <a:avLst/>
            </a:prstGeom>
            <a:solidFill>
              <a:srgbClr val="F8F200"/>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5101975" y="3882092"/>
              <a:ext cx="152400" cy="228600"/>
            </a:xfrm>
            <a:prstGeom prst="downArrow">
              <a:avLst/>
            </a:prstGeom>
            <a:solidFill>
              <a:srgbClr val="F8F200"/>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012950" y="667871"/>
              <a:ext cx="1835650" cy="461665"/>
            </a:xfrm>
            <a:prstGeom prst="rect">
              <a:avLst/>
            </a:prstGeom>
            <a:noFill/>
          </p:spPr>
          <p:txBody>
            <a:bodyPr wrap="square" rtlCol="0">
              <a:spAutoFit/>
            </a:bodyPr>
            <a:lstStyle/>
            <a:p>
              <a:r>
                <a:rPr lang="en-US" sz="2400" b="1" dirty="0" smtClean="0"/>
                <a:t>Extra peaks</a:t>
              </a:r>
            </a:p>
          </p:txBody>
        </p:sp>
      </p:grpSp>
      <p:grpSp>
        <p:nvGrpSpPr>
          <p:cNvPr id="17" name="Group 16"/>
          <p:cNvGrpSpPr/>
          <p:nvPr/>
        </p:nvGrpSpPr>
        <p:grpSpPr>
          <a:xfrm>
            <a:off x="304800" y="4343400"/>
            <a:ext cx="3276600" cy="1569660"/>
            <a:chOff x="304800" y="4343400"/>
            <a:chExt cx="3276600" cy="1569660"/>
          </a:xfrm>
        </p:grpSpPr>
        <p:sp>
          <p:nvSpPr>
            <p:cNvPr id="15" name="TextBox 14"/>
            <p:cNvSpPr txBox="1"/>
            <p:nvPr/>
          </p:nvSpPr>
          <p:spPr>
            <a:xfrm>
              <a:off x="304800" y="4343400"/>
              <a:ext cx="3276600" cy="1569660"/>
            </a:xfrm>
            <a:prstGeom prst="rect">
              <a:avLst/>
            </a:prstGeom>
            <a:noFill/>
          </p:spPr>
          <p:txBody>
            <a:bodyPr wrap="square" rtlCol="0">
              <a:spAutoFit/>
            </a:bodyPr>
            <a:lstStyle/>
            <a:p>
              <a:r>
                <a:rPr lang="en-US" sz="2400" b="1" dirty="0" smtClean="0">
                  <a:solidFill>
                    <a:srgbClr val="442AE2"/>
                  </a:solidFill>
                </a:rPr>
                <a:t>Simulations consistent with incoherent average over all P z      and z            </a:t>
              </a:r>
            </a:p>
            <a:p>
              <a:r>
                <a:rPr lang="en-US" sz="2400" b="1" dirty="0" smtClean="0">
                  <a:solidFill>
                    <a:srgbClr val="442AE2"/>
                  </a:solidFill>
                </a:rPr>
                <a:t>configurations</a:t>
              </a:r>
            </a:p>
          </p:txBody>
        </p:sp>
        <p:cxnSp>
          <p:nvCxnSpPr>
            <p:cNvPr id="18" name="Straight Arrow Connector 17"/>
            <p:cNvCxnSpPr/>
            <p:nvPr/>
          </p:nvCxnSpPr>
          <p:spPr>
            <a:xfrm rot="10800000" flipV="1">
              <a:off x="2895600" y="5029200"/>
              <a:ext cx="0" cy="381000"/>
            </a:xfrm>
            <a:prstGeom prst="straightConnector1">
              <a:avLst/>
            </a:prstGeom>
            <a:ln w="50800">
              <a:solidFill>
                <a:srgbClr val="442AE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828800" y="5029200"/>
              <a:ext cx="0" cy="381000"/>
            </a:xfrm>
            <a:prstGeom prst="straightConnector1">
              <a:avLst/>
            </a:prstGeom>
            <a:ln w="50800">
              <a:solidFill>
                <a:srgbClr val="442AE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133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3/6/2015</a:t>
            </a:r>
            <a:endParaRPr lang="en-US" dirty="0"/>
          </a:p>
        </p:txBody>
      </p:sp>
      <p:sp>
        <p:nvSpPr>
          <p:cNvPr id="3" name="Footer Placeholder 2"/>
          <p:cNvSpPr>
            <a:spLocks noGrp="1"/>
          </p:cNvSpPr>
          <p:nvPr>
            <p:ph type="ftr" sz="quarter" idx="11"/>
          </p:nvPr>
        </p:nvSpPr>
        <p:spPr/>
        <p:txBody>
          <a:bodyPr/>
          <a:lstStyle/>
          <a:p>
            <a:r>
              <a:rPr lang="en-US" smtClean="0"/>
              <a:t>2015 APS March Meeting</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pPr/>
              <a:t>16</a:t>
            </a:fld>
            <a:endParaRPr lang="en-US" dirty="0"/>
          </a:p>
        </p:txBody>
      </p:sp>
      <p:sp>
        <p:nvSpPr>
          <p:cNvPr id="5" name="TextBox 4"/>
          <p:cNvSpPr txBox="1"/>
          <p:nvPr/>
        </p:nvSpPr>
        <p:spPr>
          <a:xfrm>
            <a:off x="533400" y="358202"/>
            <a:ext cx="6400800" cy="1200329"/>
          </a:xfrm>
          <a:prstGeom prst="rect">
            <a:avLst/>
          </a:prstGeom>
          <a:noFill/>
        </p:spPr>
        <p:txBody>
          <a:bodyPr wrap="square" rtlCol="0">
            <a:spAutoFit/>
          </a:bodyPr>
          <a:lstStyle/>
          <a:p>
            <a:r>
              <a:rPr lang="en-US" sz="2400" b="1" dirty="0" smtClean="0">
                <a:solidFill>
                  <a:srgbClr val="3C6525"/>
                </a:solidFill>
              </a:rPr>
              <a:t>Stability: </a:t>
            </a:r>
            <a:r>
              <a:rPr lang="en-US" sz="2400" dirty="0" smtClean="0"/>
              <a:t>Li</a:t>
            </a:r>
            <a:r>
              <a:rPr lang="en-US" sz="2400" baseline="-25000" dirty="0" smtClean="0"/>
              <a:t>4</a:t>
            </a:r>
            <a:r>
              <a:rPr lang="en-US" sz="2400" dirty="0" smtClean="0"/>
              <a:t>P</a:t>
            </a:r>
            <a:r>
              <a:rPr lang="en-US" sz="2400" baseline="-25000" dirty="0" smtClean="0"/>
              <a:t>2</a:t>
            </a:r>
            <a:r>
              <a:rPr lang="en-US" sz="2400" dirty="0" smtClean="0"/>
              <a:t>S</a:t>
            </a:r>
            <a:r>
              <a:rPr lang="en-US" sz="2400" baseline="-25000" dirty="0" smtClean="0"/>
              <a:t>6</a:t>
            </a:r>
            <a:r>
              <a:rPr lang="en-US" sz="2400" dirty="0" smtClean="0"/>
              <a:t> is much less reactive than other lithium </a:t>
            </a:r>
            <a:r>
              <a:rPr lang="en-US" sz="2400" dirty="0" err="1" smtClean="0"/>
              <a:t>thio</a:t>
            </a:r>
            <a:r>
              <a:rPr lang="en-US" sz="2400" dirty="0" smtClean="0"/>
              <a:t>-phosphates, but it decomposes in air, especially at higher temperature</a:t>
            </a:r>
          </a:p>
        </p:txBody>
      </p:sp>
      <p:sp>
        <p:nvSpPr>
          <p:cNvPr id="7" name="TextBox 6"/>
          <p:cNvSpPr txBox="1"/>
          <p:nvPr/>
        </p:nvSpPr>
        <p:spPr>
          <a:xfrm>
            <a:off x="6553200" y="2057400"/>
            <a:ext cx="2057400" cy="1938992"/>
          </a:xfrm>
          <a:prstGeom prst="rect">
            <a:avLst/>
          </a:prstGeom>
          <a:noFill/>
        </p:spPr>
        <p:txBody>
          <a:bodyPr wrap="square" rtlCol="0">
            <a:spAutoFit/>
          </a:bodyPr>
          <a:lstStyle/>
          <a:p>
            <a:r>
              <a:rPr lang="en-US" sz="2400" dirty="0" smtClean="0"/>
              <a:t>Decomposition products:</a:t>
            </a:r>
          </a:p>
          <a:p>
            <a:r>
              <a:rPr lang="en-US" sz="2400" dirty="0" smtClean="0"/>
              <a:t>P</a:t>
            </a:r>
            <a:r>
              <a:rPr lang="en-US" sz="2400" baseline="-25000" dirty="0" smtClean="0"/>
              <a:t>2</a:t>
            </a:r>
            <a:r>
              <a:rPr lang="en-US" sz="2400" dirty="0" smtClean="0"/>
              <a:t>O</a:t>
            </a:r>
            <a:r>
              <a:rPr lang="en-US" sz="2400" baseline="-25000" dirty="0" smtClean="0"/>
              <a:t>5</a:t>
            </a:r>
          </a:p>
          <a:p>
            <a:r>
              <a:rPr lang="en-US" sz="2400" dirty="0" smtClean="0"/>
              <a:t>Li</a:t>
            </a:r>
            <a:r>
              <a:rPr lang="en-US" sz="2400" baseline="-25000" dirty="0" smtClean="0"/>
              <a:t>4</a:t>
            </a:r>
            <a:r>
              <a:rPr lang="en-US" sz="2400" dirty="0" smtClean="0"/>
              <a:t>P</a:t>
            </a:r>
            <a:r>
              <a:rPr lang="en-US" sz="2400" baseline="-25000" dirty="0" smtClean="0"/>
              <a:t>2</a:t>
            </a:r>
            <a:r>
              <a:rPr lang="en-US" sz="2400" dirty="0" smtClean="0"/>
              <a:t>O</a:t>
            </a:r>
            <a:r>
              <a:rPr lang="en-US" sz="2400" baseline="-25000" dirty="0" smtClean="0"/>
              <a:t>7</a:t>
            </a:r>
          </a:p>
          <a:p>
            <a:r>
              <a:rPr lang="en-US" sz="2400" dirty="0" smtClean="0"/>
              <a:t>Li</a:t>
            </a:r>
            <a:r>
              <a:rPr lang="en-US" sz="2400" baseline="-25000" dirty="0" smtClean="0"/>
              <a:t>2</a:t>
            </a:r>
            <a:r>
              <a:rPr lang="en-US" sz="2400" dirty="0" smtClean="0"/>
              <a:t>SO</a:t>
            </a:r>
            <a:r>
              <a:rPr lang="en-US" sz="2400" baseline="-25000" dirty="0" smtClean="0"/>
              <a:t>4</a:t>
            </a:r>
          </a:p>
        </p:txBody>
      </p:sp>
      <p:sp>
        <p:nvSpPr>
          <p:cNvPr id="9" name="Left Brace 8"/>
          <p:cNvSpPr/>
          <p:nvPr/>
        </p:nvSpPr>
        <p:spPr>
          <a:xfrm>
            <a:off x="6172200" y="2057400"/>
            <a:ext cx="457200" cy="1981200"/>
          </a:xfrm>
          <a:prstGeom prst="leftBrace">
            <a:avLst>
              <a:gd name="adj1" fmla="val 8333"/>
              <a:gd name="adj2" fmla="val 45430"/>
            </a:avLst>
          </a:prstGeom>
          <a:ln w="3175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5833" t="4074" r="15833" b="7037"/>
          <a:stretch/>
        </p:blipFill>
        <p:spPr>
          <a:xfrm>
            <a:off x="18327" y="1533453"/>
            <a:ext cx="6248400" cy="4572000"/>
          </a:xfrm>
          <a:prstGeom prst="rect">
            <a:avLst/>
          </a:prstGeom>
        </p:spPr>
      </p:pic>
    </p:spTree>
    <p:extLst>
      <p:ext uri="{BB962C8B-B14F-4D97-AF65-F5344CB8AC3E}">
        <p14:creationId xmlns:p14="http://schemas.microsoft.com/office/powerpoint/2010/main" val="180168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3/6/2015</a:t>
            </a:r>
            <a:endParaRPr lang="en-US" dirty="0"/>
          </a:p>
        </p:txBody>
      </p:sp>
      <p:sp>
        <p:nvSpPr>
          <p:cNvPr id="3" name="Footer Placeholder 2"/>
          <p:cNvSpPr>
            <a:spLocks noGrp="1"/>
          </p:cNvSpPr>
          <p:nvPr>
            <p:ph type="ftr" sz="quarter" idx="11"/>
          </p:nvPr>
        </p:nvSpPr>
        <p:spPr/>
        <p:txBody>
          <a:bodyPr/>
          <a:lstStyle/>
          <a:p>
            <a:r>
              <a:rPr lang="en-US" smtClean="0"/>
              <a:t>2015 APS March Meeting</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pPr/>
              <a:t>17</a:t>
            </a:fld>
            <a:endParaRPr lang="en-US" dirty="0"/>
          </a:p>
        </p:txBody>
      </p:sp>
      <p:sp>
        <p:nvSpPr>
          <p:cNvPr id="5" name="TextBox 4"/>
          <p:cNvSpPr txBox="1"/>
          <p:nvPr/>
        </p:nvSpPr>
        <p:spPr>
          <a:xfrm>
            <a:off x="1066800" y="228600"/>
            <a:ext cx="6934200" cy="523220"/>
          </a:xfrm>
          <a:prstGeom prst="rect">
            <a:avLst/>
          </a:prstGeom>
          <a:noFill/>
        </p:spPr>
        <p:txBody>
          <a:bodyPr wrap="square" rtlCol="0">
            <a:spAutoFit/>
          </a:bodyPr>
          <a:lstStyle/>
          <a:p>
            <a:pPr algn="ctr"/>
            <a:r>
              <a:rPr lang="en-US" sz="2800" b="1" dirty="0" smtClean="0">
                <a:solidFill>
                  <a:srgbClr val="3C6525"/>
                </a:solidFill>
              </a:rPr>
              <a:t>Ionic conductivity and Activation Energy</a:t>
            </a:r>
          </a:p>
        </p:txBody>
      </p:sp>
      <p:pic>
        <p:nvPicPr>
          <p:cNvPr id="6" name="Picture 5"/>
          <p:cNvPicPr>
            <a:picLocks noChangeAspect="1"/>
          </p:cNvPicPr>
          <p:nvPr/>
        </p:nvPicPr>
        <p:blipFill rotWithShape="1">
          <a:blip r:embed="rId2" cstate="print"/>
          <a:srcRect l="1355"/>
          <a:stretch/>
        </p:blipFill>
        <p:spPr>
          <a:xfrm>
            <a:off x="1676400" y="838200"/>
            <a:ext cx="5547951" cy="4191000"/>
          </a:xfrm>
          <a:prstGeom prst="rect">
            <a:avLst/>
          </a:prstGeom>
        </p:spPr>
      </p:pic>
      <p:sp>
        <p:nvSpPr>
          <p:cNvPr id="8" name="TextBox 7"/>
          <p:cNvSpPr txBox="1"/>
          <p:nvPr/>
        </p:nvSpPr>
        <p:spPr>
          <a:xfrm>
            <a:off x="2057400" y="5127155"/>
            <a:ext cx="6400800" cy="707886"/>
          </a:xfrm>
          <a:prstGeom prst="rect">
            <a:avLst/>
          </a:prstGeom>
          <a:noFill/>
        </p:spPr>
        <p:txBody>
          <a:bodyPr wrap="square" rtlCol="0">
            <a:spAutoFit/>
          </a:bodyPr>
          <a:lstStyle/>
          <a:p>
            <a:r>
              <a:rPr lang="en-US" sz="2000" dirty="0" smtClean="0"/>
              <a:t>2.38 x 10</a:t>
            </a:r>
            <a:r>
              <a:rPr lang="en-US" sz="2000" baseline="30000" dirty="0" smtClean="0"/>
              <a:t>-7</a:t>
            </a:r>
            <a:r>
              <a:rPr lang="en-US" sz="2000" dirty="0" smtClean="0"/>
              <a:t> S/cm at 25˚C and 2.33 x 10</a:t>
            </a:r>
            <a:r>
              <a:rPr lang="en-US" sz="2000" baseline="30000" dirty="0" smtClean="0"/>
              <a:t>-6</a:t>
            </a:r>
            <a:r>
              <a:rPr lang="en-US" sz="2000" dirty="0" smtClean="0"/>
              <a:t> S/cm at 100˚C </a:t>
            </a:r>
          </a:p>
          <a:p>
            <a:r>
              <a:rPr lang="en-US" sz="2000" dirty="0" smtClean="0"/>
              <a:t>Li</a:t>
            </a:r>
            <a:r>
              <a:rPr lang="en-US" sz="2000" baseline="-25000" dirty="0" smtClean="0"/>
              <a:t>4</a:t>
            </a:r>
            <a:r>
              <a:rPr lang="en-US" sz="2000" dirty="0" smtClean="0"/>
              <a:t>P</a:t>
            </a:r>
            <a:r>
              <a:rPr lang="en-US" sz="2000" baseline="-25000" dirty="0" smtClean="0"/>
              <a:t>2</a:t>
            </a:r>
            <a:r>
              <a:rPr lang="en-US" sz="2000" dirty="0" smtClean="0"/>
              <a:t>S</a:t>
            </a:r>
            <a:r>
              <a:rPr lang="en-US" sz="2000" baseline="-25000" dirty="0" smtClean="0"/>
              <a:t>6</a:t>
            </a:r>
            <a:r>
              <a:rPr lang="en-US" sz="2000" dirty="0" smtClean="0"/>
              <a:t> pressed pellets with blocking </a:t>
            </a:r>
            <a:r>
              <a:rPr lang="en-US" sz="2000" smtClean="0"/>
              <a:t>(</a:t>
            </a:r>
            <a:r>
              <a:rPr lang="en-US" sz="2000" smtClean="0"/>
              <a:t>Al/C) </a:t>
            </a:r>
            <a:r>
              <a:rPr lang="en-US" sz="2000" dirty="0" smtClean="0"/>
              <a:t>electrodes</a:t>
            </a:r>
          </a:p>
        </p:txBody>
      </p:sp>
    </p:spTree>
    <p:extLst>
      <p:ext uri="{BB962C8B-B14F-4D97-AF65-F5344CB8AC3E}">
        <p14:creationId xmlns:p14="http://schemas.microsoft.com/office/powerpoint/2010/main" val="4283031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3/6/2015</a:t>
            </a:r>
            <a:endParaRPr lang="en-US" dirty="0"/>
          </a:p>
        </p:txBody>
      </p:sp>
      <p:sp>
        <p:nvSpPr>
          <p:cNvPr id="3" name="Footer Placeholder 2"/>
          <p:cNvSpPr>
            <a:spLocks noGrp="1"/>
          </p:cNvSpPr>
          <p:nvPr>
            <p:ph type="ftr" sz="quarter" idx="11"/>
          </p:nvPr>
        </p:nvSpPr>
        <p:spPr/>
        <p:txBody>
          <a:bodyPr/>
          <a:lstStyle/>
          <a:p>
            <a:r>
              <a:rPr lang="en-US" smtClean="0"/>
              <a:t>2015 APS March Meeting</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pPr/>
              <a:t>18</a:t>
            </a:fld>
            <a:endParaRPr lang="en-US" dirty="0"/>
          </a:p>
        </p:txBody>
      </p:sp>
      <p:sp>
        <p:nvSpPr>
          <p:cNvPr id="5" name="TextBox 4"/>
          <p:cNvSpPr txBox="1"/>
          <p:nvPr/>
        </p:nvSpPr>
        <p:spPr>
          <a:xfrm>
            <a:off x="533400" y="381000"/>
            <a:ext cx="8229600" cy="461665"/>
          </a:xfrm>
          <a:prstGeom prst="rect">
            <a:avLst/>
          </a:prstGeom>
          <a:noFill/>
        </p:spPr>
        <p:txBody>
          <a:bodyPr wrap="square" rtlCol="0">
            <a:spAutoFit/>
          </a:bodyPr>
          <a:lstStyle/>
          <a:p>
            <a:r>
              <a:rPr lang="en-US" sz="2400" b="1" dirty="0" smtClean="0">
                <a:solidFill>
                  <a:srgbClr val="3C6525"/>
                </a:solidFill>
              </a:rPr>
              <a:t>Simulations of ion mobility using Nudged Elastic Band Model</a:t>
            </a:r>
          </a:p>
        </p:txBody>
      </p:sp>
      <p:pic>
        <p:nvPicPr>
          <p:cNvPr id="6" name="Picture 5"/>
          <p:cNvPicPr>
            <a:picLocks noChangeAspect="1"/>
          </p:cNvPicPr>
          <p:nvPr/>
        </p:nvPicPr>
        <p:blipFill>
          <a:blip r:embed="rId2" cstate="print"/>
          <a:stretch>
            <a:fillRect/>
          </a:stretch>
        </p:blipFill>
        <p:spPr>
          <a:xfrm>
            <a:off x="2133600" y="939209"/>
            <a:ext cx="3641714" cy="2419350"/>
          </a:xfrm>
          <a:prstGeom prst="rect">
            <a:avLst/>
          </a:prstGeom>
        </p:spPr>
      </p:pic>
      <p:pic>
        <p:nvPicPr>
          <p:cNvPr id="7" name="Picture 6"/>
          <p:cNvPicPr>
            <a:picLocks noChangeAspect="1"/>
          </p:cNvPicPr>
          <p:nvPr/>
        </p:nvPicPr>
        <p:blipFill rotWithShape="1">
          <a:blip r:embed="rId3" cstate="print"/>
          <a:srcRect r="39868"/>
          <a:stretch/>
        </p:blipFill>
        <p:spPr>
          <a:xfrm>
            <a:off x="6001820" y="1031657"/>
            <a:ext cx="2713484" cy="2209800"/>
          </a:xfrm>
          <a:prstGeom prst="rect">
            <a:avLst/>
          </a:prstGeom>
        </p:spPr>
      </p:pic>
      <p:pic>
        <p:nvPicPr>
          <p:cNvPr id="8" name="Picture 7"/>
          <p:cNvPicPr>
            <a:picLocks noChangeAspect="1"/>
          </p:cNvPicPr>
          <p:nvPr/>
        </p:nvPicPr>
        <p:blipFill>
          <a:blip r:embed="rId4" cstate="print"/>
          <a:stretch>
            <a:fillRect/>
          </a:stretch>
        </p:blipFill>
        <p:spPr>
          <a:xfrm>
            <a:off x="2438400" y="3691481"/>
            <a:ext cx="2438400" cy="2407455"/>
          </a:xfrm>
          <a:prstGeom prst="rect">
            <a:avLst/>
          </a:prstGeom>
        </p:spPr>
      </p:pic>
      <p:sp>
        <p:nvSpPr>
          <p:cNvPr id="9" name="TextBox 8"/>
          <p:cNvSpPr txBox="1"/>
          <p:nvPr/>
        </p:nvSpPr>
        <p:spPr>
          <a:xfrm>
            <a:off x="304800" y="1524000"/>
            <a:ext cx="1752600" cy="1200329"/>
          </a:xfrm>
          <a:prstGeom prst="rect">
            <a:avLst/>
          </a:prstGeom>
          <a:noFill/>
        </p:spPr>
        <p:txBody>
          <a:bodyPr wrap="square" rtlCol="0">
            <a:spAutoFit/>
          </a:bodyPr>
          <a:lstStyle/>
          <a:p>
            <a:r>
              <a:rPr lang="en-US" sz="2400" dirty="0" smtClean="0"/>
              <a:t>Vacancy mechanism:</a:t>
            </a:r>
          </a:p>
          <a:p>
            <a:r>
              <a:rPr lang="en-US" sz="2400" i="1" dirty="0" smtClean="0">
                <a:latin typeface="Symbol" panose="05050102010706020507" pitchFamily="18" charset="2"/>
              </a:rPr>
              <a:t>D</a:t>
            </a:r>
            <a:r>
              <a:rPr lang="en-US" sz="2400" i="1" dirty="0" smtClean="0"/>
              <a:t>E&gt;0.6 eV</a:t>
            </a:r>
          </a:p>
        </p:txBody>
      </p:sp>
      <p:sp>
        <p:nvSpPr>
          <p:cNvPr id="10" name="TextBox 9"/>
          <p:cNvSpPr txBox="1"/>
          <p:nvPr/>
        </p:nvSpPr>
        <p:spPr>
          <a:xfrm>
            <a:off x="291080" y="4048651"/>
            <a:ext cx="1752600" cy="1938992"/>
          </a:xfrm>
          <a:prstGeom prst="rect">
            <a:avLst/>
          </a:prstGeom>
          <a:noFill/>
        </p:spPr>
        <p:txBody>
          <a:bodyPr wrap="square" rtlCol="0">
            <a:spAutoFit/>
          </a:bodyPr>
          <a:lstStyle/>
          <a:p>
            <a:r>
              <a:rPr lang="en-US" sz="2400" dirty="0" smtClean="0"/>
              <a:t>Interstitial mechanism:</a:t>
            </a:r>
          </a:p>
          <a:p>
            <a:r>
              <a:rPr lang="en-US" sz="2400" i="1" dirty="0" smtClean="0">
                <a:latin typeface="Symbol" panose="05050102010706020507" pitchFamily="18" charset="2"/>
              </a:rPr>
              <a:t>D</a:t>
            </a:r>
            <a:r>
              <a:rPr lang="en-US" sz="2400" i="1" dirty="0" smtClean="0"/>
              <a:t>E&gt;0.1 </a:t>
            </a:r>
            <a:r>
              <a:rPr lang="en-US" sz="2400" i="1" dirty="0"/>
              <a:t>eV</a:t>
            </a:r>
          </a:p>
          <a:p>
            <a:endParaRPr lang="en-US" sz="2400" dirty="0" smtClean="0"/>
          </a:p>
          <a:p>
            <a:endParaRPr lang="en-US" sz="2400" dirty="0" smtClean="0"/>
          </a:p>
        </p:txBody>
      </p:sp>
      <p:pic>
        <p:nvPicPr>
          <p:cNvPr id="11" name="Picture 10"/>
          <p:cNvPicPr>
            <a:picLocks noChangeAspect="1"/>
          </p:cNvPicPr>
          <p:nvPr/>
        </p:nvPicPr>
        <p:blipFill>
          <a:blip r:embed="rId5" cstate="print"/>
          <a:stretch>
            <a:fillRect/>
          </a:stretch>
        </p:blipFill>
        <p:spPr>
          <a:xfrm>
            <a:off x="5867400" y="3704323"/>
            <a:ext cx="2676525" cy="2579783"/>
          </a:xfrm>
          <a:prstGeom prst="rect">
            <a:avLst/>
          </a:prstGeom>
        </p:spPr>
      </p:pic>
      <p:grpSp>
        <p:nvGrpSpPr>
          <p:cNvPr id="12" name="Group 11"/>
          <p:cNvGrpSpPr/>
          <p:nvPr/>
        </p:nvGrpSpPr>
        <p:grpSpPr>
          <a:xfrm>
            <a:off x="364751" y="2743200"/>
            <a:ext cx="702049" cy="1174449"/>
            <a:chOff x="7859295" y="1170561"/>
            <a:chExt cx="881818" cy="1500646"/>
          </a:xfrm>
        </p:grpSpPr>
        <p:sp>
          <p:nvSpPr>
            <p:cNvPr id="13" name="TextBox 12"/>
            <p:cNvSpPr txBox="1"/>
            <p:nvPr/>
          </p:nvSpPr>
          <p:spPr>
            <a:xfrm>
              <a:off x="7882786" y="2209542"/>
              <a:ext cx="533400" cy="461665"/>
            </a:xfrm>
            <a:prstGeom prst="rect">
              <a:avLst/>
            </a:prstGeom>
            <a:noFill/>
          </p:spPr>
          <p:txBody>
            <a:bodyPr wrap="square" rtlCol="0">
              <a:spAutoFit/>
            </a:bodyPr>
            <a:lstStyle/>
            <a:p>
              <a:r>
                <a:rPr lang="en-US" sz="2400" b="1" dirty="0" smtClean="0"/>
                <a:t>S</a:t>
              </a:r>
            </a:p>
          </p:txBody>
        </p:sp>
        <p:sp>
          <p:nvSpPr>
            <p:cNvPr id="14" name="TextBox 13"/>
            <p:cNvSpPr txBox="1"/>
            <p:nvPr/>
          </p:nvSpPr>
          <p:spPr>
            <a:xfrm>
              <a:off x="7889422" y="1712257"/>
              <a:ext cx="533400" cy="461665"/>
            </a:xfrm>
            <a:prstGeom prst="rect">
              <a:avLst/>
            </a:prstGeom>
            <a:noFill/>
          </p:spPr>
          <p:txBody>
            <a:bodyPr wrap="square" rtlCol="0">
              <a:spAutoFit/>
            </a:bodyPr>
            <a:lstStyle/>
            <a:p>
              <a:r>
                <a:rPr lang="en-US" sz="2400" b="1" dirty="0" smtClean="0"/>
                <a:t>P</a:t>
              </a:r>
            </a:p>
          </p:txBody>
        </p:sp>
        <p:sp>
          <p:nvSpPr>
            <p:cNvPr id="15" name="TextBox 14"/>
            <p:cNvSpPr txBox="1"/>
            <p:nvPr/>
          </p:nvSpPr>
          <p:spPr>
            <a:xfrm>
              <a:off x="7859295" y="1170561"/>
              <a:ext cx="533400" cy="461665"/>
            </a:xfrm>
            <a:prstGeom prst="rect">
              <a:avLst/>
            </a:prstGeom>
            <a:noFill/>
          </p:spPr>
          <p:txBody>
            <a:bodyPr wrap="square" rtlCol="0">
              <a:spAutoFit/>
            </a:bodyPr>
            <a:lstStyle/>
            <a:p>
              <a:r>
                <a:rPr lang="en-US" sz="2400" b="1" dirty="0" smtClean="0"/>
                <a:t>Li</a:t>
              </a:r>
            </a:p>
          </p:txBody>
        </p:sp>
        <p:pic>
          <p:nvPicPr>
            <p:cNvPr id="16" name="Picture 15"/>
            <p:cNvPicPr>
              <a:picLocks noChangeAspect="1"/>
            </p:cNvPicPr>
            <p:nvPr/>
          </p:nvPicPr>
          <p:blipFill>
            <a:blip r:embed="rId6"/>
            <a:stretch>
              <a:fillRect/>
            </a:stretch>
          </p:blipFill>
          <p:spPr>
            <a:xfrm>
              <a:off x="8318153" y="1221432"/>
              <a:ext cx="422960" cy="1371600"/>
            </a:xfrm>
            <a:prstGeom prst="rect">
              <a:avLst/>
            </a:prstGeom>
          </p:spPr>
        </p:pic>
      </p:grpSp>
      <p:grpSp>
        <p:nvGrpSpPr>
          <p:cNvPr id="23" name="Group 22"/>
          <p:cNvGrpSpPr/>
          <p:nvPr/>
        </p:nvGrpSpPr>
        <p:grpSpPr>
          <a:xfrm>
            <a:off x="345701" y="5091500"/>
            <a:ext cx="2778499" cy="1053643"/>
            <a:chOff x="345701" y="5091500"/>
            <a:chExt cx="2778499" cy="1053643"/>
          </a:xfrm>
        </p:grpSpPr>
        <p:sp>
          <p:nvSpPr>
            <p:cNvPr id="18" name="TextBox 17"/>
            <p:cNvSpPr txBox="1"/>
            <p:nvPr/>
          </p:nvSpPr>
          <p:spPr>
            <a:xfrm>
              <a:off x="345701" y="5437257"/>
              <a:ext cx="1787900" cy="707886"/>
            </a:xfrm>
            <a:prstGeom prst="rect">
              <a:avLst/>
            </a:prstGeom>
            <a:noFill/>
          </p:spPr>
          <p:txBody>
            <a:bodyPr wrap="square" rtlCol="0">
              <a:spAutoFit/>
            </a:bodyPr>
            <a:lstStyle/>
            <a:p>
              <a:r>
                <a:rPr lang="en-US" sz="2000" dirty="0" smtClean="0"/>
                <a:t>Possible interstitial sites</a:t>
              </a:r>
            </a:p>
          </p:txBody>
        </p:sp>
        <p:cxnSp>
          <p:nvCxnSpPr>
            <p:cNvPr id="21" name="Straight Arrow Connector 20"/>
            <p:cNvCxnSpPr/>
            <p:nvPr/>
          </p:nvCxnSpPr>
          <p:spPr>
            <a:xfrm flipV="1">
              <a:off x="1409700" y="5091500"/>
              <a:ext cx="1714500" cy="699700"/>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735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3/6/2015</a:t>
            </a:r>
            <a:endParaRPr lang="en-US" dirty="0"/>
          </a:p>
        </p:txBody>
      </p:sp>
      <p:sp>
        <p:nvSpPr>
          <p:cNvPr id="3" name="Footer Placeholder 2"/>
          <p:cNvSpPr>
            <a:spLocks noGrp="1"/>
          </p:cNvSpPr>
          <p:nvPr>
            <p:ph type="ftr" sz="quarter" idx="11"/>
          </p:nvPr>
        </p:nvSpPr>
        <p:spPr/>
        <p:txBody>
          <a:bodyPr/>
          <a:lstStyle/>
          <a:p>
            <a:r>
              <a:rPr lang="en-US" smtClean="0"/>
              <a:t>2015 APS March Meeting</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pPr/>
              <a:t>19</a:t>
            </a:fld>
            <a:endParaRPr lang="en-US" dirty="0"/>
          </a:p>
        </p:txBody>
      </p:sp>
      <p:sp>
        <p:nvSpPr>
          <p:cNvPr id="5" name="TextBox 4"/>
          <p:cNvSpPr txBox="1"/>
          <p:nvPr/>
        </p:nvSpPr>
        <p:spPr>
          <a:xfrm>
            <a:off x="152400" y="152400"/>
            <a:ext cx="8839200" cy="461665"/>
          </a:xfrm>
          <a:prstGeom prst="rect">
            <a:avLst/>
          </a:prstGeom>
          <a:noFill/>
        </p:spPr>
        <p:txBody>
          <a:bodyPr wrap="square" rtlCol="0">
            <a:spAutoFit/>
          </a:bodyPr>
          <a:lstStyle/>
          <a:p>
            <a:r>
              <a:rPr lang="en-US" sz="2400" b="1" dirty="0" smtClean="0">
                <a:solidFill>
                  <a:srgbClr val="3C6525"/>
                </a:solidFill>
              </a:rPr>
              <a:t>Models of Li</a:t>
            </a:r>
            <a:r>
              <a:rPr lang="en-US" sz="2400" b="1" baseline="-25000" dirty="0" smtClean="0">
                <a:solidFill>
                  <a:srgbClr val="3C6525"/>
                </a:solidFill>
              </a:rPr>
              <a:t>4</a:t>
            </a:r>
            <a:r>
              <a:rPr lang="en-US" sz="2400" b="1" dirty="0" smtClean="0">
                <a:solidFill>
                  <a:srgbClr val="3C6525"/>
                </a:solidFill>
              </a:rPr>
              <a:t>P</a:t>
            </a:r>
            <a:r>
              <a:rPr lang="en-US" sz="2400" b="1" baseline="-25000" dirty="0" smtClean="0">
                <a:solidFill>
                  <a:srgbClr val="3C6525"/>
                </a:solidFill>
              </a:rPr>
              <a:t>2</a:t>
            </a:r>
            <a:r>
              <a:rPr lang="en-US" sz="2400" b="1" dirty="0" smtClean="0">
                <a:solidFill>
                  <a:srgbClr val="3C6525"/>
                </a:solidFill>
              </a:rPr>
              <a:t>S</a:t>
            </a:r>
            <a:r>
              <a:rPr lang="en-US" sz="2400" b="1" baseline="-25000" dirty="0" smtClean="0">
                <a:solidFill>
                  <a:srgbClr val="3C6525"/>
                </a:solidFill>
              </a:rPr>
              <a:t>6</a:t>
            </a:r>
            <a:r>
              <a:rPr lang="en-US" sz="2400" b="1" dirty="0" smtClean="0">
                <a:solidFill>
                  <a:srgbClr val="3C6525"/>
                </a:solidFill>
              </a:rPr>
              <a:t>/Li interfaces </a:t>
            </a:r>
            <a:r>
              <a:rPr lang="en-US" sz="2400" dirty="0" smtClean="0"/>
              <a:t>--   Surface parallel to P-P bonds:</a:t>
            </a:r>
          </a:p>
        </p:txBody>
      </p:sp>
      <p:pic>
        <p:nvPicPr>
          <p:cNvPr id="6" name="Picture 5"/>
          <p:cNvPicPr>
            <a:picLocks noChangeAspect="1"/>
          </p:cNvPicPr>
          <p:nvPr/>
        </p:nvPicPr>
        <p:blipFill>
          <a:blip r:embed="rId2" cstate="print"/>
          <a:stretch>
            <a:fillRect/>
          </a:stretch>
        </p:blipFill>
        <p:spPr>
          <a:xfrm>
            <a:off x="609600" y="968467"/>
            <a:ext cx="3637288" cy="5105400"/>
          </a:xfrm>
          <a:prstGeom prst="rect">
            <a:avLst/>
          </a:prstGeom>
        </p:spPr>
      </p:pic>
      <p:pic>
        <p:nvPicPr>
          <p:cNvPr id="7" name="Picture 6"/>
          <p:cNvPicPr>
            <a:picLocks noChangeAspect="1"/>
          </p:cNvPicPr>
          <p:nvPr/>
        </p:nvPicPr>
        <p:blipFill>
          <a:blip r:embed="rId3" cstate="print"/>
          <a:stretch>
            <a:fillRect/>
          </a:stretch>
        </p:blipFill>
        <p:spPr>
          <a:xfrm>
            <a:off x="4876800" y="1201134"/>
            <a:ext cx="3551891" cy="4895850"/>
          </a:xfrm>
          <a:prstGeom prst="rect">
            <a:avLst/>
          </a:prstGeom>
        </p:spPr>
      </p:pic>
      <p:sp>
        <p:nvSpPr>
          <p:cNvPr id="8" name="TextBox 7"/>
          <p:cNvSpPr txBox="1"/>
          <p:nvPr/>
        </p:nvSpPr>
        <p:spPr>
          <a:xfrm>
            <a:off x="952500" y="665715"/>
            <a:ext cx="3276600" cy="461665"/>
          </a:xfrm>
          <a:prstGeom prst="rect">
            <a:avLst/>
          </a:prstGeom>
          <a:noFill/>
        </p:spPr>
        <p:txBody>
          <a:bodyPr wrap="square" rtlCol="0">
            <a:spAutoFit/>
          </a:bodyPr>
          <a:lstStyle/>
          <a:p>
            <a:r>
              <a:rPr lang="en-US" sz="2400" dirty="0" smtClean="0"/>
              <a:t>Surface with vacuum</a:t>
            </a:r>
          </a:p>
        </p:txBody>
      </p:sp>
      <p:sp>
        <p:nvSpPr>
          <p:cNvPr id="9" name="TextBox 8"/>
          <p:cNvSpPr txBox="1"/>
          <p:nvPr/>
        </p:nvSpPr>
        <p:spPr>
          <a:xfrm>
            <a:off x="4953000" y="685800"/>
            <a:ext cx="3276600" cy="461665"/>
          </a:xfrm>
          <a:prstGeom prst="rect">
            <a:avLst/>
          </a:prstGeom>
          <a:noFill/>
        </p:spPr>
        <p:txBody>
          <a:bodyPr wrap="square" rtlCol="0">
            <a:spAutoFit/>
          </a:bodyPr>
          <a:lstStyle/>
          <a:p>
            <a:r>
              <a:rPr lang="en-US" sz="2400" dirty="0" smtClean="0"/>
              <a:t>Surface with lithium</a:t>
            </a:r>
          </a:p>
        </p:txBody>
      </p:sp>
      <p:grpSp>
        <p:nvGrpSpPr>
          <p:cNvPr id="10" name="Group 9"/>
          <p:cNvGrpSpPr/>
          <p:nvPr/>
        </p:nvGrpSpPr>
        <p:grpSpPr>
          <a:xfrm>
            <a:off x="70682" y="1006786"/>
            <a:ext cx="881818" cy="1500646"/>
            <a:chOff x="7859295" y="1170561"/>
            <a:chExt cx="881818" cy="1500646"/>
          </a:xfrm>
        </p:grpSpPr>
        <p:sp>
          <p:nvSpPr>
            <p:cNvPr id="11" name="TextBox 10"/>
            <p:cNvSpPr txBox="1"/>
            <p:nvPr/>
          </p:nvSpPr>
          <p:spPr>
            <a:xfrm>
              <a:off x="7882786" y="2209542"/>
              <a:ext cx="533400" cy="461665"/>
            </a:xfrm>
            <a:prstGeom prst="rect">
              <a:avLst/>
            </a:prstGeom>
            <a:noFill/>
          </p:spPr>
          <p:txBody>
            <a:bodyPr wrap="square" rtlCol="0">
              <a:spAutoFit/>
            </a:bodyPr>
            <a:lstStyle/>
            <a:p>
              <a:r>
                <a:rPr lang="en-US" sz="2400" b="1" dirty="0" smtClean="0"/>
                <a:t>S</a:t>
              </a:r>
            </a:p>
          </p:txBody>
        </p:sp>
        <p:sp>
          <p:nvSpPr>
            <p:cNvPr id="12" name="TextBox 11"/>
            <p:cNvSpPr txBox="1"/>
            <p:nvPr/>
          </p:nvSpPr>
          <p:spPr>
            <a:xfrm>
              <a:off x="7889422" y="1712257"/>
              <a:ext cx="533400" cy="461665"/>
            </a:xfrm>
            <a:prstGeom prst="rect">
              <a:avLst/>
            </a:prstGeom>
            <a:noFill/>
          </p:spPr>
          <p:txBody>
            <a:bodyPr wrap="square" rtlCol="0">
              <a:spAutoFit/>
            </a:bodyPr>
            <a:lstStyle/>
            <a:p>
              <a:r>
                <a:rPr lang="en-US" sz="2400" b="1" dirty="0" smtClean="0"/>
                <a:t>P</a:t>
              </a:r>
            </a:p>
          </p:txBody>
        </p:sp>
        <p:sp>
          <p:nvSpPr>
            <p:cNvPr id="13" name="TextBox 12"/>
            <p:cNvSpPr txBox="1"/>
            <p:nvPr/>
          </p:nvSpPr>
          <p:spPr>
            <a:xfrm>
              <a:off x="7859295" y="1170561"/>
              <a:ext cx="533400" cy="461665"/>
            </a:xfrm>
            <a:prstGeom prst="rect">
              <a:avLst/>
            </a:prstGeom>
            <a:noFill/>
          </p:spPr>
          <p:txBody>
            <a:bodyPr wrap="square" rtlCol="0">
              <a:spAutoFit/>
            </a:bodyPr>
            <a:lstStyle/>
            <a:p>
              <a:r>
                <a:rPr lang="en-US" sz="2400" b="1" dirty="0" smtClean="0"/>
                <a:t>Li</a:t>
              </a:r>
            </a:p>
          </p:txBody>
        </p:sp>
        <p:pic>
          <p:nvPicPr>
            <p:cNvPr id="14" name="Picture 13"/>
            <p:cNvPicPr>
              <a:picLocks noChangeAspect="1"/>
            </p:cNvPicPr>
            <p:nvPr/>
          </p:nvPicPr>
          <p:blipFill>
            <a:blip r:embed="rId4"/>
            <a:stretch>
              <a:fillRect/>
            </a:stretch>
          </p:blipFill>
          <p:spPr>
            <a:xfrm>
              <a:off x="8318153" y="1221432"/>
              <a:ext cx="422960" cy="1371600"/>
            </a:xfrm>
            <a:prstGeom prst="rect">
              <a:avLst/>
            </a:prstGeom>
          </p:spPr>
        </p:pic>
      </p:grpSp>
    </p:spTree>
    <p:extLst>
      <p:ext uri="{BB962C8B-B14F-4D97-AF65-F5344CB8AC3E}">
        <p14:creationId xmlns:p14="http://schemas.microsoft.com/office/powerpoint/2010/main" val="2215970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3/6/2015</a:t>
            </a:r>
            <a:endParaRPr lang="en-US" dirty="0"/>
          </a:p>
        </p:txBody>
      </p:sp>
      <p:sp>
        <p:nvSpPr>
          <p:cNvPr id="3" name="Footer Placeholder 2"/>
          <p:cNvSpPr>
            <a:spLocks noGrp="1"/>
          </p:cNvSpPr>
          <p:nvPr>
            <p:ph type="ftr" sz="quarter" idx="11"/>
          </p:nvPr>
        </p:nvSpPr>
        <p:spPr/>
        <p:txBody>
          <a:bodyPr/>
          <a:lstStyle/>
          <a:p>
            <a:r>
              <a:rPr lang="en-US" smtClean="0"/>
              <a:t>2015 APS March Meeting</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pPr/>
              <a:t>2</a:t>
            </a:fld>
            <a:endParaRPr lang="en-US" dirty="0"/>
          </a:p>
        </p:txBody>
      </p:sp>
      <p:pic>
        <p:nvPicPr>
          <p:cNvPr id="5" name="Picture 2" descr="http://www.csm.ornl.gov/SC2007/pres/White_Collaborators_Judy/Collaborators%20logos/Labs/ORNL_Leaf%20logo/ORNL_logo.jpg"/>
          <p:cNvPicPr>
            <a:picLocks noChangeAspect="1" noChangeArrowheads="1"/>
          </p:cNvPicPr>
          <p:nvPr/>
        </p:nvPicPr>
        <p:blipFill>
          <a:blip r:embed="rId2" cstate="print"/>
          <a:srcRect/>
          <a:stretch>
            <a:fillRect/>
          </a:stretch>
        </p:blipFill>
        <p:spPr bwMode="auto">
          <a:xfrm>
            <a:off x="5638800" y="5715000"/>
            <a:ext cx="1219200" cy="658069"/>
          </a:xfrm>
          <a:prstGeom prst="rect">
            <a:avLst/>
          </a:prstGeom>
          <a:noFill/>
        </p:spPr>
      </p:pic>
      <p:pic>
        <p:nvPicPr>
          <p:cNvPr id="6" name="Picture 4" descr="http://identitystandards.wfu.edu/files/WFU_Univ_H_RGB.jpg"/>
          <p:cNvPicPr>
            <a:picLocks noChangeAspect="1" noChangeArrowheads="1"/>
          </p:cNvPicPr>
          <p:nvPr/>
        </p:nvPicPr>
        <p:blipFill>
          <a:blip r:embed="rId3" cstate="print"/>
          <a:srcRect/>
          <a:stretch>
            <a:fillRect/>
          </a:stretch>
        </p:blipFill>
        <p:spPr bwMode="auto">
          <a:xfrm>
            <a:off x="6934200" y="5715000"/>
            <a:ext cx="2057400" cy="647700"/>
          </a:xfrm>
          <a:prstGeom prst="rect">
            <a:avLst/>
          </a:prstGeom>
          <a:noFill/>
        </p:spPr>
      </p:pic>
      <p:sp>
        <p:nvSpPr>
          <p:cNvPr id="7" name="TextBox 6"/>
          <p:cNvSpPr txBox="1"/>
          <p:nvPr/>
        </p:nvSpPr>
        <p:spPr>
          <a:xfrm>
            <a:off x="282133" y="152400"/>
            <a:ext cx="8176068" cy="3908762"/>
          </a:xfrm>
          <a:prstGeom prst="rect">
            <a:avLst/>
          </a:prstGeom>
          <a:noFill/>
        </p:spPr>
        <p:txBody>
          <a:bodyPr wrap="square" rtlCol="0">
            <a:spAutoFit/>
          </a:bodyPr>
          <a:lstStyle/>
          <a:p>
            <a:pPr algn="ctr"/>
            <a:r>
              <a:rPr lang="en-US" sz="3200" b="1" dirty="0">
                <a:solidFill>
                  <a:srgbClr val="00B050"/>
                </a:solidFill>
              </a:rPr>
              <a:t>Li</a:t>
            </a:r>
            <a:r>
              <a:rPr lang="en-US" sz="3200" b="1" baseline="-25000" dirty="0">
                <a:solidFill>
                  <a:srgbClr val="00B050"/>
                </a:solidFill>
              </a:rPr>
              <a:t>4</a:t>
            </a:r>
            <a:r>
              <a:rPr lang="en-US" sz="3200" b="1" dirty="0">
                <a:solidFill>
                  <a:srgbClr val="00B050"/>
                </a:solidFill>
              </a:rPr>
              <a:t>P</a:t>
            </a:r>
            <a:r>
              <a:rPr lang="en-US" sz="3200" b="1" baseline="-25000" dirty="0">
                <a:solidFill>
                  <a:srgbClr val="00B050"/>
                </a:solidFill>
              </a:rPr>
              <a:t>2</a:t>
            </a:r>
            <a:r>
              <a:rPr lang="en-US" sz="3200" b="1" dirty="0">
                <a:solidFill>
                  <a:srgbClr val="00B050"/>
                </a:solidFill>
              </a:rPr>
              <a:t>S</a:t>
            </a:r>
            <a:r>
              <a:rPr lang="en-US" sz="3200" b="1" baseline="-25000" dirty="0">
                <a:solidFill>
                  <a:srgbClr val="00B050"/>
                </a:solidFill>
              </a:rPr>
              <a:t>6</a:t>
            </a:r>
            <a:endParaRPr lang="en-US" sz="3200" b="1" dirty="0" smtClean="0">
              <a:solidFill>
                <a:srgbClr val="00B050"/>
              </a:solidFill>
            </a:endParaRPr>
          </a:p>
          <a:p>
            <a:r>
              <a:rPr lang="en-US" sz="2400" b="1" dirty="0" smtClean="0">
                <a:solidFill>
                  <a:srgbClr val="00B050"/>
                </a:solidFill>
              </a:rPr>
              <a:t>Why-- </a:t>
            </a:r>
          </a:p>
          <a:p>
            <a:endParaRPr lang="en-US" sz="2400" b="1" dirty="0">
              <a:solidFill>
                <a:srgbClr val="00B050"/>
              </a:solidFill>
            </a:endParaRPr>
          </a:p>
          <a:p>
            <a:endParaRPr lang="en-US" sz="2400" b="1" dirty="0" smtClean="0">
              <a:solidFill>
                <a:srgbClr val="00B050"/>
              </a:solidFill>
            </a:endParaRPr>
          </a:p>
          <a:p>
            <a:endParaRPr lang="en-US" sz="2400" b="1" dirty="0">
              <a:solidFill>
                <a:srgbClr val="00B050"/>
              </a:solidFill>
            </a:endParaRPr>
          </a:p>
          <a:p>
            <a:endParaRPr lang="en-US" sz="2400" b="1" dirty="0" smtClean="0">
              <a:solidFill>
                <a:srgbClr val="00B050"/>
              </a:solidFill>
            </a:endParaRPr>
          </a:p>
          <a:p>
            <a:endParaRPr lang="en-US" sz="2400" b="1" dirty="0">
              <a:solidFill>
                <a:srgbClr val="00B050"/>
              </a:solidFill>
            </a:endParaRPr>
          </a:p>
          <a:p>
            <a:endParaRPr lang="en-US" sz="2400" b="1" dirty="0" smtClean="0">
              <a:solidFill>
                <a:srgbClr val="00B050"/>
              </a:solidFill>
            </a:endParaRPr>
          </a:p>
          <a:p>
            <a:endParaRPr lang="en-US" sz="2400" b="1" dirty="0">
              <a:solidFill>
                <a:srgbClr val="00B050"/>
              </a:solidFill>
            </a:endParaRPr>
          </a:p>
          <a:p>
            <a:r>
              <a:rPr lang="en-US" sz="2400" b="1" dirty="0" smtClean="0">
                <a:solidFill>
                  <a:srgbClr val="00B050"/>
                </a:solidFill>
              </a:rPr>
              <a:t>What-- </a:t>
            </a:r>
          </a:p>
        </p:txBody>
      </p:sp>
      <p:sp>
        <p:nvSpPr>
          <p:cNvPr id="9" name="TextBox 8"/>
          <p:cNvSpPr txBox="1"/>
          <p:nvPr/>
        </p:nvSpPr>
        <p:spPr>
          <a:xfrm>
            <a:off x="1143000" y="684440"/>
            <a:ext cx="7772400"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Part of search for </a:t>
            </a:r>
            <a:r>
              <a:rPr lang="en-US" sz="2400" dirty="0" smtClean="0"/>
              <a:t>ideal </a:t>
            </a:r>
            <a:r>
              <a:rPr lang="en-US" sz="2400" dirty="0"/>
              <a:t>solid electrolyte </a:t>
            </a:r>
            <a:r>
              <a:rPr lang="en-US" sz="2400" dirty="0" smtClean="0"/>
              <a:t>materials </a:t>
            </a:r>
            <a:r>
              <a:rPr lang="en-US" sz="2400" dirty="0"/>
              <a:t>for all-solid state Li ion batteries</a:t>
            </a:r>
          </a:p>
          <a:p>
            <a:pPr marL="342900" indent="-342900">
              <a:buFont typeface="Arial" panose="020B0604020202020204" pitchFamily="34" charset="0"/>
              <a:buChar char="•"/>
            </a:pPr>
            <a:r>
              <a:rPr lang="en-US" sz="2400" dirty="0"/>
              <a:t>Reported in by Mercier et. al. , J. Solid State Chemistry </a:t>
            </a:r>
            <a:r>
              <a:rPr lang="en-US" sz="2400" b="1" dirty="0"/>
              <a:t>43,</a:t>
            </a:r>
            <a:r>
              <a:rPr lang="en-US" sz="2400" dirty="0"/>
              <a:t> 151-164 (1982); hexagonal structure with disorder on the P sites</a:t>
            </a:r>
          </a:p>
          <a:p>
            <a:pPr marL="342900" indent="-342900">
              <a:buFont typeface="Arial" panose="020B0604020202020204" pitchFamily="34" charset="0"/>
              <a:buChar char="•"/>
            </a:pPr>
            <a:r>
              <a:rPr lang="en-US" sz="2400" dirty="0"/>
              <a:t>Frequently identified as unintended  constituent of solid electrolyte preparations;  relatively stability in air</a:t>
            </a:r>
          </a:p>
          <a:p>
            <a:endParaRPr lang="en-US" sz="2400" dirty="0" smtClean="0"/>
          </a:p>
        </p:txBody>
      </p:sp>
      <p:sp>
        <p:nvSpPr>
          <p:cNvPr id="10" name="TextBox 9"/>
          <p:cNvSpPr txBox="1"/>
          <p:nvPr/>
        </p:nvSpPr>
        <p:spPr>
          <a:xfrm>
            <a:off x="1219200" y="3584406"/>
            <a:ext cx="7772400" cy="1938992"/>
          </a:xfrm>
          <a:prstGeom prst="rect">
            <a:avLst/>
          </a:prstGeom>
          <a:noFill/>
        </p:spPr>
        <p:txBody>
          <a:bodyPr wrap="square" rtlCol="0">
            <a:spAutoFit/>
          </a:bodyPr>
          <a:lstStyle/>
          <a:p>
            <a:r>
              <a:rPr lang="en-US" sz="2400" dirty="0" smtClean="0"/>
              <a:t>Combined experimental and computation study including:</a:t>
            </a:r>
            <a:endParaRPr lang="en-US" sz="2400" dirty="0"/>
          </a:p>
          <a:p>
            <a:pPr marL="342900" indent="-342900">
              <a:buFont typeface="Arial" panose="020B0604020202020204" pitchFamily="34" charset="0"/>
              <a:buChar char="•"/>
            </a:pPr>
            <a:r>
              <a:rPr lang="en-US" sz="2400" dirty="0" smtClean="0"/>
              <a:t>Structural analysis</a:t>
            </a:r>
            <a:endParaRPr lang="en-US" sz="2400" dirty="0"/>
          </a:p>
          <a:p>
            <a:pPr marL="342900" indent="-342900">
              <a:buFont typeface="Arial" panose="020B0604020202020204" pitchFamily="34" charset="0"/>
              <a:buChar char="•"/>
            </a:pPr>
            <a:r>
              <a:rPr lang="en-US" sz="2400" dirty="0" smtClean="0"/>
              <a:t>Thermal stability</a:t>
            </a:r>
          </a:p>
          <a:p>
            <a:pPr marL="342900" indent="-342900">
              <a:buFont typeface="Arial" panose="020B0604020202020204" pitchFamily="34" charset="0"/>
              <a:buChar char="•"/>
            </a:pPr>
            <a:r>
              <a:rPr lang="en-US" sz="2400" dirty="0" smtClean="0"/>
              <a:t>Transport properties</a:t>
            </a:r>
            <a:endParaRPr lang="en-US" sz="2400" dirty="0"/>
          </a:p>
          <a:p>
            <a:endParaRPr lang="en-US" sz="2400" dirty="0" smtClean="0"/>
          </a:p>
        </p:txBody>
      </p:sp>
    </p:spTree>
    <p:extLst>
      <p:ext uri="{BB962C8B-B14F-4D97-AF65-F5344CB8AC3E}">
        <p14:creationId xmlns:p14="http://schemas.microsoft.com/office/powerpoint/2010/main" val="3775261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3/6/2015</a:t>
            </a:r>
            <a:endParaRPr lang="en-US" dirty="0"/>
          </a:p>
        </p:txBody>
      </p:sp>
      <p:sp>
        <p:nvSpPr>
          <p:cNvPr id="3" name="Footer Placeholder 2"/>
          <p:cNvSpPr>
            <a:spLocks noGrp="1"/>
          </p:cNvSpPr>
          <p:nvPr>
            <p:ph type="ftr" sz="quarter" idx="11"/>
          </p:nvPr>
        </p:nvSpPr>
        <p:spPr/>
        <p:txBody>
          <a:bodyPr/>
          <a:lstStyle/>
          <a:p>
            <a:r>
              <a:rPr lang="en-US" smtClean="0"/>
              <a:t>2015 APS March Meeting</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pPr/>
              <a:t>20</a:t>
            </a:fld>
            <a:endParaRPr lang="en-US" dirty="0"/>
          </a:p>
        </p:txBody>
      </p:sp>
      <p:sp>
        <p:nvSpPr>
          <p:cNvPr id="5" name="TextBox 4"/>
          <p:cNvSpPr txBox="1"/>
          <p:nvPr/>
        </p:nvSpPr>
        <p:spPr>
          <a:xfrm>
            <a:off x="152400" y="228600"/>
            <a:ext cx="8991600" cy="461665"/>
          </a:xfrm>
          <a:prstGeom prst="rect">
            <a:avLst/>
          </a:prstGeom>
          <a:noFill/>
        </p:spPr>
        <p:txBody>
          <a:bodyPr wrap="square" rtlCol="0">
            <a:spAutoFit/>
          </a:bodyPr>
          <a:lstStyle/>
          <a:p>
            <a:r>
              <a:rPr lang="en-US" sz="2400" b="1" dirty="0" smtClean="0">
                <a:solidFill>
                  <a:srgbClr val="3C6525"/>
                </a:solidFill>
              </a:rPr>
              <a:t>Models of Li</a:t>
            </a:r>
            <a:r>
              <a:rPr lang="en-US" sz="2400" b="1" baseline="-25000" dirty="0" smtClean="0">
                <a:solidFill>
                  <a:srgbClr val="3C6525"/>
                </a:solidFill>
              </a:rPr>
              <a:t>4</a:t>
            </a:r>
            <a:r>
              <a:rPr lang="en-US" sz="2400" b="1" dirty="0" smtClean="0">
                <a:solidFill>
                  <a:srgbClr val="3C6525"/>
                </a:solidFill>
              </a:rPr>
              <a:t>P</a:t>
            </a:r>
            <a:r>
              <a:rPr lang="en-US" sz="2400" b="1" baseline="-25000" dirty="0" smtClean="0">
                <a:solidFill>
                  <a:srgbClr val="3C6525"/>
                </a:solidFill>
              </a:rPr>
              <a:t>2</a:t>
            </a:r>
            <a:r>
              <a:rPr lang="en-US" sz="2400" b="1" dirty="0" smtClean="0">
                <a:solidFill>
                  <a:srgbClr val="3C6525"/>
                </a:solidFill>
              </a:rPr>
              <a:t>S</a:t>
            </a:r>
            <a:r>
              <a:rPr lang="en-US" sz="2400" b="1" baseline="-25000" dirty="0" smtClean="0">
                <a:solidFill>
                  <a:srgbClr val="3C6525"/>
                </a:solidFill>
              </a:rPr>
              <a:t>6</a:t>
            </a:r>
            <a:r>
              <a:rPr lang="en-US" sz="2400" b="1" dirty="0" smtClean="0">
                <a:solidFill>
                  <a:srgbClr val="3C6525"/>
                </a:solidFill>
              </a:rPr>
              <a:t>/Li interfaces </a:t>
            </a:r>
            <a:r>
              <a:rPr lang="en-US" sz="2400" dirty="0" smtClean="0"/>
              <a:t>--   Surface perpendicular to P-P bonds:</a:t>
            </a:r>
          </a:p>
        </p:txBody>
      </p:sp>
      <p:pic>
        <p:nvPicPr>
          <p:cNvPr id="6" name="Picture 5"/>
          <p:cNvPicPr>
            <a:picLocks noChangeAspect="1"/>
          </p:cNvPicPr>
          <p:nvPr/>
        </p:nvPicPr>
        <p:blipFill>
          <a:blip r:embed="rId2" cstate="print"/>
          <a:stretch>
            <a:fillRect/>
          </a:stretch>
        </p:blipFill>
        <p:spPr>
          <a:xfrm>
            <a:off x="4800600" y="1512093"/>
            <a:ext cx="3637033" cy="3833813"/>
          </a:xfrm>
          <a:prstGeom prst="rect">
            <a:avLst/>
          </a:prstGeom>
        </p:spPr>
      </p:pic>
      <p:pic>
        <p:nvPicPr>
          <p:cNvPr id="7" name="Picture 6"/>
          <p:cNvPicPr>
            <a:picLocks noChangeAspect="1"/>
          </p:cNvPicPr>
          <p:nvPr/>
        </p:nvPicPr>
        <p:blipFill>
          <a:blip r:embed="rId3" cstate="print"/>
          <a:stretch>
            <a:fillRect/>
          </a:stretch>
        </p:blipFill>
        <p:spPr>
          <a:xfrm>
            <a:off x="830552" y="1676400"/>
            <a:ext cx="3512848" cy="3624263"/>
          </a:xfrm>
          <a:prstGeom prst="rect">
            <a:avLst/>
          </a:prstGeom>
        </p:spPr>
      </p:pic>
      <p:sp>
        <p:nvSpPr>
          <p:cNvPr id="8" name="TextBox 7"/>
          <p:cNvSpPr txBox="1"/>
          <p:nvPr/>
        </p:nvSpPr>
        <p:spPr>
          <a:xfrm>
            <a:off x="952500" y="665715"/>
            <a:ext cx="3276600" cy="461665"/>
          </a:xfrm>
          <a:prstGeom prst="rect">
            <a:avLst/>
          </a:prstGeom>
          <a:noFill/>
        </p:spPr>
        <p:txBody>
          <a:bodyPr wrap="square" rtlCol="0">
            <a:spAutoFit/>
          </a:bodyPr>
          <a:lstStyle/>
          <a:p>
            <a:r>
              <a:rPr lang="en-US" sz="2400" dirty="0" smtClean="0"/>
              <a:t>Surface with vacuum</a:t>
            </a:r>
          </a:p>
        </p:txBody>
      </p:sp>
      <p:sp>
        <p:nvSpPr>
          <p:cNvPr id="9" name="TextBox 8"/>
          <p:cNvSpPr txBox="1"/>
          <p:nvPr/>
        </p:nvSpPr>
        <p:spPr>
          <a:xfrm>
            <a:off x="4953000" y="685800"/>
            <a:ext cx="3276600" cy="461665"/>
          </a:xfrm>
          <a:prstGeom prst="rect">
            <a:avLst/>
          </a:prstGeom>
          <a:noFill/>
        </p:spPr>
        <p:txBody>
          <a:bodyPr wrap="square" rtlCol="0">
            <a:spAutoFit/>
          </a:bodyPr>
          <a:lstStyle/>
          <a:p>
            <a:r>
              <a:rPr lang="en-US" sz="2400" dirty="0" smtClean="0"/>
              <a:t>Surface with lithium</a:t>
            </a:r>
          </a:p>
        </p:txBody>
      </p:sp>
      <p:grpSp>
        <p:nvGrpSpPr>
          <p:cNvPr id="10" name="Group 9"/>
          <p:cNvGrpSpPr/>
          <p:nvPr/>
        </p:nvGrpSpPr>
        <p:grpSpPr>
          <a:xfrm>
            <a:off x="76200" y="1216821"/>
            <a:ext cx="881818" cy="1500646"/>
            <a:chOff x="7859295" y="1170561"/>
            <a:chExt cx="881818" cy="1500646"/>
          </a:xfrm>
        </p:grpSpPr>
        <p:sp>
          <p:nvSpPr>
            <p:cNvPr id="11" name="TextBox 10"/>
            <p:cNvSpPr txBox="1"/>
            <p:nvPr/>
          </p:nvSpPr>
          <p:spPr>
            <a:xfrm>
              <a:off x="7882786" y="2209542"/>
              <a:ext cx="533400" cy="461665"/>
            </a:xfrm>
            <a:prstGeom prst="rect">
              <a:avLst/>
            </a:prstGeom>
            <a:noFill/>
          </p:spPr>
          <p:txBody>
            <a:bodyPr wrap="square" rtlCol="0">
              <a:spAutoFit/>
            </a:bodyPr>
            <a:lstStyle/>
            <a:p>
              <a:r>
                <a:rPr lang="en-US" sz="2400" b="1" dirty="0" smtClean="0"/>
                <a:t>S</a:t>
              </a:r>
            </a:p>
          </p:txBody>
        </p:sp>
        <p:sp>
          <p:nvSpPr>
            <p:cNvPr id="12" name="TextBox 11"/>
            <p:cNvSpPr txBox="1"/>
            <p:nvPr/>
          </p:nvSpPr>
          <p:spPr>
            <a:xfrm>
              <a:off x="7889422" y="1712257"/>
              <a:ext cx="533400" cy="461665"/>
            </a:xfrm>
            <a:prstGeom prst="rect">
              <a:avLst/>
            </a:prstGeom>
            <a:noFill/>
          </p:spPr>
          <p:txBody>
            <a:bodyPr wrap="square" rtlCol="0">
              <a:spAutoFit/>
            </a:bodyPr>
            <a:lstStyle/>
            <a:p>
              <a:r>
                <a:rPr lang="en-US" sz="2400" b="1" dirty="0" smtClean="0"/>
                <a:t>P</a:t>
              </a:r>
            </a:p>
          </p:txBody>
        </p:sp>
        <p:sp>
          <p:nvSpPr>
            <p:cNvPr id="13" name="TextBox 12"/>
            <p:cNvSpPr txBox="1"/>
            <p:nvPr/>
          </p:nvSpPr>
          <p:spPr>
            <a:xfrm>
              <a:off x="7859295" y="1170561"/>
              <a:ext cx="533400" cy="461665"/>
            </a:xfrm>
            <a:prstGeom prst="rect">
              <a:avLst/>
            </a:prstGeom>
            <a:noFill/>
          </p:spPr>
          <p:txBody>
            <a:bodyPr wrap="square" rtlCol="0">
              <a:spAutoFit/>
            </a:bodyPr>
            <a:lstStyle/>
            <a:p>
              <a:r>
                <a:rPr lang="en-US" sz="2400" b="1" dirty="0" smtClean="0"/>
                <a:t>Li</a:t>
              </a:r>
            </a:p>
          </p:txBody>
        </p:sp>
        <p:pic>
          <p:nvPicPr>
            <p:cNvPr id="14" name="Picture 13"/>
            <p:cNvPicPr>
              <a:picLocks noChangeAspect="1"/>
            </p:cNvPicPr>
            <p:nvPr/>
          </p:nvPicPr>
          <p:blipFill>
            <a:blip r:embed="rId4"/>
            <a:stretch>
              <a:fillRect/>
            </a:stretch>
          </p:blipFill>
          <p:spPr>
            <a:xfrm>
              <a:off x="8318153" y="1221432"/>
              <a:ext cx="422960" cy="1371600"/>
            </a:xfrm>
            <a:prstGeom prst="rect">
              <a:avLst/>
            </a:prstGeom>
          </p:spPr>
        </p:pic>
      </p:grpSp>
    </p:spTree>
    <p:extLst>
      <p:ext uri="{BB962C8B-B14F-4D97-AF65-F5344CB8AC3E}">
        <p14:creationId xmlns:p14="http://schemas.microsoft.com/office/powerpoint/2010/main" val="1916487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3/6/2015</a:t>
            </a:r>
            <a:endParaRPr lang="en-US" dirty="0"/>
          </a:p>
        </p:txBody>
      </p:sp>
      <p:sp>
        <p:nvSpPr>
          <p:cNvPr id="3" name="Footer Placeholder 2"/>
          <p:cNvSpPr>
            <a:spLocks noGrp="1"/>
          </p:cNvSpPr>
          <p:nvPr>
            <p:ph type="ftr" sz="quarter" idx="11"/>
          </p:nvPr>
        </p:nvSpPr>
        <p:spPr/>
        <p:txBody>
          <a:bodyPr/>
          <a:lstStyle/>
          <a:p>
            <a:r>
              <a:rPr lang="en-US" smtClean="0"/>
              <a:t>2015 APS March Meeting</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pPr/>
              <a:t>21</a:t>
            </a:fld>
            <a:endParaRPr lang="en-US" dirty="0"/>
          </a:p>
        </p:txBody>
      </p:sp>
      <p:sp>
        <p:nvSpPr>
          <p:cNvPr id="7" name="TextBox 6"/>
          <p:cNvSpPr txBox="1"/>
          <p:nvPr/>
        </p:nvSpPr>
        <p:spPr>
          <a:xfrm>
            <a:off x="281255" y="182532"/>
            <a:ext cx="8581490" cy="6063198"/>
          </a:xfrm>
          <a:prstGeom prst="rect">
            <a:avLst/>
          </a:prstGeom>
          <a:noFill/>
        </p:spPr>
        <p:txBody>
          <a:bodyPr wrap="square" rtlCol="0">
            <a:spAutoFit/>
          </a:bodyPr>
          <a:lstStyle/>
          <a:p>
            <a:r>
              <a:rPr lang="en-US" sz="2800" b="1" dirty="0" smtClean="0">
                <a:solidFill>
                  <a:srgbClr val="3C6525"/>
                </a:solidFill>
              </a:rPr>
              <a:t>Conclusions:</a:t>
            </a:r>
          </a:p>
          <a:p>
            <a:pPr marL="800100" lvl="1" indent="-342900">
              <a:buClr>
                <a:srgbClr val="3C6525"/>
              </a:buClr>
              <a:buFont typeface="Wingdings" pitchFamily="2" charset="2"/>
              <a:buChar char="Ø"/>
            </a:pPr>
            <a:r>
              <a:rPr lang="en-US" sz="2800" b="1" dirty="0" smtClean="0"/>
              <a:t>Diffraction results are consistent with Mercier’s 1982 analysis with disorder on P sites due to small energy differences of alignment of P</a:t>
            </a:r>
            <a:r>
              <a:rPr lang="en-US" sz="2800" b="1" baseline="-25000" dirty="0" smtClean="0"/>
              <a:t>2</a:t>
            </a:r>
            <a:r>
              <a:rPr lang="en-US" sz="2800" b="1" dirty="0" smtClean="0"/>
              <a:t>S</a:t>
            </a:r>
            <a:r>
              <a:rPr lang="en-US" sz="2800" b="1" baseline="-25000" dirty="0" smtClean="0"/>
              <a:t>6</a:t>
            </a:r>
            <a:r>
              <a:rPr lang="en-US" sz="2800" b="1" dirty="0" smtClean="0"/>
              <a:t> fragments; remarkably temperature independent</a:t>
            </a:r>
          </a:p>
          <a:p>
            <a:pPr marL="800100" lvl="1" indent="-342900">
              <a:buClr>
                <a:srgbClr val="3C6525"/>
              </a:buClr>
              <a:buFont typeface="Wingdings" pitchFamily="2" charset="2"/>
              <a:buChar char="Ø"/>
            </a:pPr>
            <a:r>
              <a:rPr lang="en-US" sz="2800" b="1" dirty="0" smtClean="0"/>
              <a:t>Small activation energy (</a:t>
            </a:r>
            <a:r>
              <a:rPr lang="en-US" sz="2800" b="1" dirty="0" err="1" smtClean="0"/>
              <a:t>E</a:t>
            </a:r>
            <a:r>
              <a:rPr lang="en-US" sz="2800" b="1" baseline="-25000" dirty="0" err="1" smtClean="0"/>
              <a:t>a</a:t>
            </a:r>
            <a:r>
              <a:rPr lang="en-US" sz="2800" b="1" dirty="0" smtClean="0"/>
              <a:t> = 0.3 eV) for ion conductivity consistent with interstitial mechanism</a:t>
            </a:r>
          </a:p>
          <a:p>
            <a:pPr marL="800100" lvl="1" indent="-342900">
              <a:buClr>
                <a:srgbClr val="3C6525"/>
              </a:buClr>
              <a:buFont typeface="Wingdings" pitchFamily="2" charset="2"/>
              <a:buChar char="Ø"/>
            </a:pPr>
            <a:r>
              <a:rPr lang="en-US" sz="2800" b="1" dirty="0" smtClean="0"/>
              <a:t>Thermal stability relative to other </a:t>
            </a:r>
            <a:r>
              <a:rPr lang="en-US" sz="2800" b="1" dirty="0" err="1" smtClean="0"/>
              <a:t>thio</a:t>
            </a:r>
            <a:r>
              <a:rPr lang="en-US" sz="2800" b="1" dirty="0" smtClean="0"/>
              <a:t>-phosphates</a:t>
            </a:r>
          </a:p>
          <a:p>
            <a:pPr marL="800100" lvl="1" indent="-342900">
              <a:buClr>
                <a:srgbClr val="3C6525"/>
              </a:buClr>
              <a:buFont typeface="Wingdings" pitchFamily="2" charset="2"/>
              <a:buChar char="Ø"/>
            </a:pPr>
            <a:r>
              <a:rPr lang="en-US" sz="2800" b="1" dirty="0" smtClean="0"/>
              <a:t>Simulations of Li</a:t>
            </a:r>
            <a:r>
              <a:rPr lang="en-US" sz="2800" b="1" baseline="-25000" dirty="0" smtClean="0"/>
              <a:t>4</a:t>
            </a:r>
            <a:r>
              <a:rPr lang="en-US" sz="2800" b="1" dirty="0" smtClean="0"/>
              <a:t>P</a:t>
            </a:r>
            <a:r>
              <a:rPr lang="en-US" sz="2800" b="1" baseline="-25000" dirty="0" smtClean="0"/>
              <a:t>2</a:t>
            </a:r>
            <a:r>
              <a:rPr lang="en-US" sz="2800" b="1" dirty="0" smtClean="0"/>
              <a:t>S</a:t>
            </a:r>
            <a:r>
              <a:rPr lang="en-US" sz="2800" b="1" baseline="-25000" dirty="0" smtClean="0"/>
              <a:t>6</a:t>
            </a:r>
            <a:r>
              <a:rPr lang="en-US" sz="2800" b="1" dirty="0" smtClean="0"/>
              <a:t>/Li interfaces suggest that meta-stable buffer layers may be formed</a:t>
            </a:r>
          </a:p>
          <a:p>
            <a:pPr marL="800100" lvl="1" indent="-342900">
              <a:buClr>
                <a:srgbClr val="3C6525"/>
              </a:buClr>
              <a:buFont typeface="Wingdings" pitchFamily="2" charset="2"/>
              <a:buChar char="Ø"/>
            </a:pPr>
            <a:r>
              <a:rPr lang="en-US" sz="2800" b="1" dirty="0" smtClean="0"/>
              <a:t>Further processing of  materials needed to improve conductivity and stabilize Li/Li</a:t>
            </a:r>
            <a:r>
              <a:rPr lang="en-US" sz="2800" b="1" baseline="-25000" dirty="0" smtClean="0"/>
              <a:t>4</a:t>
            </a:r>
            <a:r>
              <a:rPr lang="en-US" sz="2800" b="1" dirty="0" smtClean="0"/>
              <a:t>P</a:t>
            </a:r>
            <a:r>
              <a:rPr lang="en-US" sz="2800" b="1" baseline="-25000" dirty="0" smtClean="0"/>
              <a:t>2</a:t>
            </a:r>
            <a:r>
              <a:rPr lang="en-US" sz="2800" b="1" dirty="0" smtClean="0"/>
              <a:t>S</a:t>
            </a:r>
            <a:r>
              <a:rPr lang="en-US" sz="2800" b="1" baseline="-25000" dirty="0" smtClean="0"/>
              <a:t>6</a:t>
            </a:r>
            <a:r>
              <a:rPr lang="en-US" sz="2800" b="1" dirty="0" smtClean="0"/>
              <a:t>/Li cells</a:t>
            </a:r>
          </a:p>
          <a:p>
            <a:pPr marL="800100" lvl="1" indent="-342900">
              <a:buClr>
                <a:srgbClr val="3C6525"/>
              </a:buClr>
              <a:buFont typeface="Wingdings" pitchFamily="2" charset="2"/>
              <a:buChar char="Ø"/>
            </a:pPr>
            <a:endParaRPr lang="en-US" sz="2800" b="1" dirty="0" smtClean="0"/>
          </a:p>
          <a:p>
            <a:pPr marL="800100" lvl="1" indent="-342900">
              <a:buClr>
                <a:srgbClr val="3C6525"/>
              </a:buClr>
              <a:buFont typeface="Wingdings" pitchFamily="2" charset="2"/>
              <a:buChar char="Ø"/>
            </a:pPr>
            <a:endParaRPr lang="en-US" sz="2400" b="1" dirty="0" smtClean="0"/>
          </a:p>
        </p:txBody>
      </p:sp>
      <p:pic>
        <p:nvPicPr>
          <p:cNvPr id="11" name="Picture 2" descr="http://www.csm.ornl.gov/SC2007/pres/White_Collaborators_Judy/Collaborators%20logos/Labs/ORNL_Leaf%20logo/ORNL_logo.jpg"/>
          <p:cNvPicPr>
            <a:picLocks noChangeAspect="1" noChangeArrowheads="1"/>
          </p:cNvPicPr>
          <p:nvPr/>
        </p:nvPicPr>
        <p:blipFill>
          <a:blip r:embed="rId2" cstate="print"/>
          <a:srcRect/>
          <a:stretch>
            <a:fillRect/>
          </a:stretch>
        </p:blipFill>
        <p:spPr bwMode="auto">
          <a:xfrm>
            <a:off x="5638800" y="5715000"/>
            <a:ext cx="1219200" cy="658069"/>
          </a:xfrm>
          <a:prstGeom prst="rect">
            <a:avLst/>
          </a:prstGeom>
          <a:noFill/>
        </p:spPr>
      </p:pic>
      <p:pic>
        <p:nvPicPr>
          <p:cNvPr id="12" name="Picture 4" descr="http://identitystandards.wfu.edu/files/WFU_Univ_H_RGB.jpg"/>
          <p:cNvPicPr>
            <a:picLocks noChangeAspect="1" noChangeArrowheads="1"/>
          </p:cNvPicPr>
          <p:nvPr/>
        </p:nvPicPr>
        <p:blipFill>
          <a:blip r:embed="rId3" cstate="print"/>
          <a:srcRect/>
          <a:stretch>
            <a:fillRect/>
          </a:stretch>
        </p:blipFill>
        <p:spPr bwMode="auto">
          <a:xfrm>
            <a:off x="6934200" y="5715000"/>
            <a:ext cx="2057400" cy="647700"/>
          </a:xfrm>
          <a:prstGeom prst="rect">
            <a:avLst/>
          </a:prstGeom>
          <a:noFill/>
        </p:spPr>
      </p:pic>
      <p:cxnSp>
        <p:nvCxnSpPr>
          <p:cNvPr id="13" name="Straight Connector 12"/>
          <p:cNvCxnSpPr/>
          <p:nvPr/>
        </p:nvCxnSpPr>
        <p:spPr>
          <a:xfrm>
            <a:off x="6934200" y="5715000"/>
            <a:ext cx="0" cy="609600"/>
          </a:xfrm>
          <a:prstGeom prst="line">
            <a:avLst/>
          </a:prstGeom>
          <a:ln w="25400">
            <a:solidFill>
              <a:schemeClr val="bg1">
                <a:lumMod val="50000"/>
                <a:alpha val="57000"/>
              </a:schemeClr>
            </a:solidFill>
            <a:tailEnd type="none" w="lg" len="med"/>
          </a:ln>
          <a:effectLst>
            <a:outerShdw blurRad="50800" dist="50800" dir="5400000" algn="ctr" rotWithShape="0">
              <a:srgbClr val="000000">
                <a:alpha val="27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506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stretch>
            <a:fillRect/>
          </a:stretch>
        </p:blipFill>
        <p:spPr>
          <a:xfrm>
            <a:off x="6248400" y="3733800"/>
            <a:ext cx="1543591" cy="1524000"/>
          </a:xfrm>
          <a:prstGeom prst="rect">
            <a:avLst/>
          </a:prstGeom>
        </p:spPr>
      </p:pic>
      <p:sp>
        <p:nvSpPr>
          <p:cNvPr id="2" name="Date Placeholder 1"/>
          <p:cNvSpPr>
            <a:spLocks noGrp="1"/>
          </p:cNvSpPr>
          <p:nvPr>
            <p:ph type="dt" sz="half" idx="10"/>
          </p:nvPr>
        </p:nvSpPr>
        <p:spPr/>
        <p:txBody>
          <a:bodyPr/>
          <a:lstStyle/>
          <a:p>
            <a:r>
              <a:rPr lang="en-US" smtClean="0"/>
              <a:t>3/6/2015</a:t>
            </a:r>
            <a:endParaRPr lang="en-US"/>
          </a:p>
        </p:txBody>
      </p:sp>
      <p:sp>
        <p:nvSpPr>
          <p:cNvPr id="3" name="Footer Placeholder 2"/>
          <p:cNvSpPr>
            <a:spLocks noGrp="1"/>
          </p:cNvSpPr>
          <p:nvPr>
            <p:ph type="ftr" sz="quarter" idx="11"/>
          </p:nvPr>
        </p:nvSpPr>
        <p:spPr/>
        <p:txBody>
          <a:bodyPr/>
          <a:lstStyle/>
          <a:p>
            <a:r>
              <a:rPr lang="en-US" smtClean="0"/>
              <a:t>2015 APS March Meeting</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pPr/>
              <a:t>3</a:t>
            </a:fld>
            <a:endParaRPr lang="en-US"/>
          </a:p>
        </p:txBody>
      </p:sp>
      <p:sp>
        <p:nvSpPr>
          <p:cNvPr id="5" name="TextBox 4"/>
          <p:cNvSpPr txBox="1"/>
          <p:nvPr/>
        </p:nvSpPr>
        <p:spPr>
          <a:xfrm>
            <a:off x="1066800" y="381000"/>
            <a:ext cx="7391400" cy="4955203"/>
          </a:xfrm>
          <a:prstGeom prst="rect">
            <a:avLst/>
          </a:prstGeom>
          <a:noFill/>
        </p:spPr>
        <p:txBody>
          <a:bodyPr wrap="square" rtlCol="0">
            <a:spAutoFit/>
          </a:bodyPr>
          <a:lstStyle/>
          <a:p>
            <a:r>
              <a:rPr lang="en-US" sz="4000" b="1" dirty="0" smtClean="0">
                <a:solidFill>
                  <a:srgbClr val="3C6525"/>
                </a:solidFill>
              </a:rPr>
              <a:t>Outline</a:t>
            </a:r>
          </a:p>
          <a:p>
            <a:pPr marL="800100" lvl="1" indent="-342900">
              <a:buClr>
                <a:srgbClr val="3C771F"/>
              </a:buClr>
              <a:buFont typeface="Wingdings" pitchFamily="2" charset="2"/>
              <a:buChar char="Ø"/>
            </a:pPr>
            <a:r>
              <a:rPr lang="en-US" sz="2800" b="1" dirty="0" smtClean="0"/>
              <a:t>Motivation</a:t>
            </a:r>
          </a:p>
          <a:p>
            <a:pPr marL="800100" lvl="1" indent="-342900">
              <a:buClr>
                <a:srgbClr val="3C771F"/>
              </a:buClr>
            </a:pPr>
            <a:endParaRPr lang="en-US" sz="2800" b="1" dirty="0" smtClean="0"/>
          </a:p>
          <a:p>
            <a:pPr marL="800100" lvl="1" indent="-342900">
              <a:buClr>
                <a:srgbClr val="3C771F"/>
              </a:buClr>
              <a:buFont typeface="Wingdings" pitchFamily="2" charset="2"/>
              <a:buChar char="Ø"/>
            </a:pPr>
            <a:r>
              <a:rPr lang="en-US" sz="2800" b="1" dirty="0" smtClean="0"/>
              <a:t>Structural analysis</a:t>
            </a:r>
          </a:p>
          <a:p>
            <a:pPr marL="800100" lvl="1" indent="-342900">
              <a:buClr>
                <a:srgbClr val="3C771F"/>
              </a:buClr>
              <a:buFont typeface="Wingdings" pitchFamily="2" charset="2"/>
              <a:buChar char="Ø"/>
            </a:pPr>
            <a:endParaRPr lang="en-US" sz="2800" b="1" dirty="0" smtClean="0"/>
          </a:p>
          <a:p>
            <a:pPr marL="800100" lvl="1" indent="-342900">
              <a:buClr>
                <a:srgbClr val="3C771F"/>
              </a:buClr>
              <a:buFont typeface="Wingdings" pitchFamily="2" charset="2"/>
              <a:buChar char="Ø"/>
            </a:pPr>
            <a:r>
              <a:rPr lang="en-US" sz="2800" b="1" dirty="0" smtClean="0"/>
              <a:t>Thermal stability</a:t>
            </a:r>
          </a:p>
          <a:p>
            <a:pPr marL="800100" lvl="1" indent="-342900">
              <a:buClr>
                <a:srgbClr val="3C771F"/>
              </a:buClr>
              <a:buFont typeface="Wingdings" pitchFamily="2" charset="2"/>
              <a:buChar char="Ø"/>
            </a:pPr>
            <a:endParaRPr lang="en-US" sz="2800" b="1" dirty="0" smtClean="0"/>
          </a:p>
          <a:p>
            <a:pPr marL="800100" lvl="1" indent="-342900">
              <a:buClr>
                <a:srgbClr val="3C771F"/>
              </a:buClr>
              <a:buFont typeface="Wingdings" pitchFamily="2" charset="2"/>
              <a:buChar char="Ø"/>
            </a:pPr>
            <a:r>
              <a:rPr lang="en-US" sz="2800" b="1" dirty="0" smtClean="0"/>
              <a:t>Ionic conductivity</a:t>
            </a:r>
          </a:p>
          <a:p>
            <a:pPr marL="800100" lvl="1" indent="-342900">
              <a:buClr>
                <a:srgbClr val="3C771F"/>
              </a:buClr>
              <a:buFont typeface="Wingdings" pitchFamily="2" charset="2"/>
              <a:buChar char="Ø"/>
            </a:pPr>
            <a:endParaRPr lang="en-US" sz="2800" b="1" dirty="0" smtClean="0"/>
          </a:p>
          <a:p>
            <a:pPr marL="800100" lvl="1" indent="-342900">
              <a:buClr>
                <a:srgbClr val="3C771F"/>
              </a:buClr>
              <a:buFont typeface="Wingdings" pitchFamily="2" charset="2"/>
              <a:buChar char="Ø"/>
            </a:pPr>
            <a:r>
              <a:rPr lang="en-US" sz="2800" b="1" dirty="0" smtClean="0"/>
              <a:t>Summary and conclusions</a:t>
            </a:r>
            <a:endParaRPr lang="en-US" sz="2800" b="1" dirty="0"/>
          </a:p>
          <a:p>
            <a:pPr marL="800100" lvl="1" indent="-342900">
              <a:buClr>
                <a:srgbClr val="FFC000"/>
              </a:buClr>
              <a:buFont typeface="Wingdings" pitchFamily="2" charset="2"/>
              <a:buChar char="Ø"/>
            </a:pPr>
            <a:endParaRPr lang="en-US" sz="2400" b="1" dirty="0" smtClean="0"/>
          </a:p>
        </p:txBody>
      </p:sp>
      <p:pic>
        <p:nvPicPr>
          <p:cNvPr id="9" name="Picture 2" descr="http://www.csm.ornl.gov/SC2007/pres/White_Collaborators_Judy/Collaborators%20logos/Labs/ORNL_Leaf%20logo/ORNL_logo.jpg"/>
          <p:cNvPicPr>
            <a:picLocks noChangeAspect="1" noChangeArrowheads="1"/>
          </p:cNvPicPr>
          <p:nvPr/>
        </p:nvPicPr>
        <p:blipFill>
          <a:blip r:embed="rId3" cstate="print"/>
          <a:srcRect/>
          <a:stretch>
            <a:fillRect/>
          </a:stretch>
        </p:blipFill>
        <p:spPr bwMode="auto">
          <a:xfrm>
            <a:off x="5638800" y="5715000"/>
            <a:ext cx="1219200" cy="658069"/>
          </a:xfrm>
          <a:prstGeom prst="rect">
            <a:avLst/>
          </a:prstGeom>
          <a:noFill/>
        </p:spPr>
      </p:pic>
      <p:pic>
        <p:nvPicPr>
          <p:cNvPr id="10" name="Picture 4" descr="http://identitystandards.wfu.edu/files/WFU_Univ_H_RGB.jpg"/>
          <p:cNvPicPr>
            <a:picLocks noChangeAspect="1" noChangeArrowheads="1"/>
          </p:cNvPicPr>
          <p:nvPr/>
        </p:nvPicPr>
        <p:blipFill>
          <a:blip r:embed="rId4" cstate="print"/>
          <a:srcRect/>
          <a:stretch>
            <a:fillRect/>
          </a:stretch>
        </p:blipFill>
        <p:spPr bwMode="auto">
          <a:xfrm>
            <a:off x="6934200" y="5715000"/>
            <a:ext cx="2057400" cy="647700"/>
          </a:xfrm>
          <a:prstGeom prst="rect">
            <a:avLst/>
          </a:prstGeom>
          <a:noFill/>
        </p:spPr>
      </p:pic>
      <p:cxnSp>
        <p:nvCxnSpPr>
          <p:cNvPr id="11" name="Straight Connector 10"/>
          <p:cNvCxnSpPr/>
          <p:nvPr/>
        </p:nvCxnSpPr>
        <p:spPr>
          <a:xfrm>
            <a:off x="6934200" y="5715000"/>
            <a:ext cx="0" cy="609600"/>
          </a:xfrm>
          <a:prstGeom prst="line">
            <a:avLst/>
          </a:prstGeom>
          <a:ln w="25400">
            <a:solidFill>
              <a:schemeClr val="bg1">
                <a:lumMod val="50000"/>
                <a:alpha val="57000"/>
              </a:schemeClr>
            </a:solidFill>
            <a:tailEnd type="none" w="lg" len="med"/>
          </a:ln>
          <a:effectLst>
            <a:outerShdw blurRad="50800" dist="50800" dir="5400000" algn="ctr" rotWithShape="0">
              <a:srgbClr val="000000">
                <a:alpha val="27000"/>
              </a:srgbClr>
            </a:outerShdw>
          </a:effectLst>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5" cstate="print"/>
          <a:srcRect l="16656" t="26118" r="41706" b="34702"/>
          <a:stretch>
            <a:fillRect/>
          </a:stretch>
        </p:blipFill>
        <p:spPr>
          <a:xfrm>
            <a:off x="6172200" y="1524000"/>
            <a:ext cx="1651000" cy="990600"/>
          </a:xfrm>
          <a:prstGeom prst="rect">
            <a:avLst/>
          </a:prstGeom>
        </p:spPr>
      </p:pic>
      <p:pic>
        <p:nvPicPr>
          <p:cNvPr id="3074" name="Picture 2" descr="http://www.osti.gov/accomplishments/images/thinfilmlg.gif"/>
          <p:cNvPicPr>
            <a:picLocks noChangeAspect="1" noChangeArrowheads="1"/>
          </p:cNvPicPr>
          <p:nvPr/>
        </p:nvPicPr>
        <p:blipFill>
          <a:blip r:embed="rId6" cstate="print"/>
          <a:srcRect t="15684" b="16349"/>
          <a:stretch>
            <a:fillRect/>
          </a:stretch>
        </p:blipFill>
        <p:spPr bwMode="auto">
          <a:xfrm>
            <a:off x="6172200" y="762000"/>
            <a:ext cx="1641231" cy="762000"/>
          </a:xfrm>
          <a:prstGeom prst="rect">
            <a:avLst/>
          </a:prstGeom>
          <a:noFill/>
        </p:spPr>
      </p:pic>
      <p:pic>
        <p:nvPicPr>
          <p:cNvPr id="15" name="Picture 14"/>
          <p:cNvPicPr>
            <a:picLocks noChangeAspect="1"/>
          </p:cNvPicPr>
          <p:nvPr/>
        </p:nvPicPr>
        <p:blipFill>
          <a:blip r:embed="rId7" cstate="print"/>
          <a:stretch>
            <a:fillRect/>
          </a:stretch>
        </p:blipFill>
        <p:spPr>
          <a:xfrm>
            <a:off x="6096000" y="2514599"/>
            <a:ext cx="1707137" cy="1196403"/>
          </a:xfrm>
          <a:prstGeom prst="rect">
            <a:avLst/>
          </a:prstGeom>
        </p:spPr>
      </p:pic>
    </p:spTree>
    <p:extLst>
      <p:ext uri="{BB962C8B-B14F-4D97-AF65-F5344CB8AC3E}">
        <p14:creationId xmlns:p14="http://schemas.microsoft.com/office/powerpoint/2010/main" val="3270402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rcRect b="90429"/>
          <a:stretch>
            <a:fillRect/>
          </a:stretch>
        </p:blipFill>
        <p:spPr>
          <a:xfrm>
            <a:off x="1483760" y="3306533"/>
            <a:ext cx="6382820" cy="274867"/>
          </a:xfrm>
          <a:prstGeom prst="rect">
            <a:avLst/>
          </a:prstGeom>
        </p:spPr>
      </p:pic>
      <p:sp>
        <p:nvSpPr>
          <p:cNvPr id="2" name="Date Placeholder 1"/>
          <p:cNvSpPr>
            <a:spLocks noGrp="1"/>
          </p:cNvSpPr>
          <p:nvPr>
            <p:ph type="dt" sz="half" idx="10"/>
          </p:nvPr>
        </p:nvSpPr>
        <p:spPr/>
        <p:txBody>
          <a:bodyPr/>
          <a:lstStyle/>
          <a:p>
            <a:r>
              <a:rPr lang="en-US" smtClean="0"/>
              <a:t>3/6/2015</a:t>
            </a:r>
            <a:endParaRPr lang="en-US" dirty="0"/>
          </a:p>
        </p:txBody>
      </p:sp>
      <p:sp>
        <p:nvSpPr>
          <p:cNvPr id="3" name="Footer Placeholder 2"/>
          <p:cNvSpPr>
            <a:spLocks noGrp="1"/>
          </p:cNvSpPr>
          <p:nvPr>
            <p:ph type="ftr" sz="quarter" idx="11"/>
          </p:nvPr>
        </p:nvSpPr>
        <p:spPr/>
        <p:txBody>
          <a:bodyPr/>
          <a:lstStyle/>
          <a:p>
            <a:r>
              <a:rPr lang="en-US" smtClean="0"/>
              <a:t>2015 APS March Meeting</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pPr/>
              <a:t>4</a:t>
            </a:fld>
            <a:endParaRPr lang="en-US" dirty="0"/>
          </a:p>
        </p:txBody>
      </p:sp>
      <p:sp>
        <p:nvSpPr>
          <p:cNvPr id="5" name="TextBox 4"/>
          <p:cNvSpPr txBox="1"/>
          <p:nvPr/>
        </p:nvSpPr>
        <p:spPr>
          <a:xfrm>
            <a:off x="705492" y="152400"/>
            <a:ext cx="8057508" cy="2677656"/>
          </a:xfrm>
          <a:prstGeom prst="rect">
            <a:avLst/>
          </a:prstGeom>
          <a:noFill/>
        </p:spPr>
        <p:txBody>
          <a:bodyPr wrap="square" rtlCol="0">
            <a:spAutoFit/>
          </a:bodyPr>
          <a:lstStyle/>
          <a:p>
            <a:r>
              <a:rPr lang="en-US" sz="2400" b="1" dirty="0" smtClean="0">
                <a:solidFill>
                  <a:srgbClr val="3C6525"/>
                </a:solidFill>
              </a:rPr>
              <a:t>Motivation for studying Li</a:t>
            </a:r>
            <a:r>
              <a:rPr lang="en-US" sz="2400" b="1" baseline="-25000" dirty="0" smtClean="0">
                <a:solidFill>
                  <a:srgbClr val="3C6525"/>
                </a:solidFill>
              </a:rPr>
              <a:t>4</a:t>
            </a:r>
            <a:r>
              <a:rPr lang="en-US" sz="2400" b="1" dirty="0" smtClean="0">
                <a:solidFill>
                  <a:srgbClr val="3C6525"/>
                </a:solidFill>
              </a:rPr>
              <a:t>P</a:t>
            </a:r>
            <a:r>
              <a:rPr lang="en-US" sz="2400" b="1" baseline="-25000" dirty="0" smtClean="0">
                <a:solidFill>
                  <a:srgbClr val="3C6525"/>
                </a:solidFill>
              </a:rPr>
              <a:t>2</a:t>
            </a:r>
            <a:r>
              <a:rPr lang="en-US" sz="2400" b="1" dirty="0" smtClean="0">
                <a:solidFill>
                  <a:srgbClr val="3C6525"/>
                </a:solidFill>
              </a:rPr>
              <a:t>S</a:t>
            </a:r>
            <a:r>
              <a:rPr lang="en-US" sz="2400" b="1" baseline="-25000" dirty="0" smtClean="0">
                <a:solidFill>
                  <a:srgbClr val="3C6525"/>
                </a:solidFill>
              </a:rPr>
              <a:t>6</a:t>
            </a:r>
            <a:r>
              <a:rPr lang="en-US" sz="2400" b="1" dirty="0" smtClean="0">
                <a:solidFill>
                  <a:srgbClr val="3C6525"/>
                </a:solidFill>
              </a:rPr>
              <a:t>:</a:t>
            </a:r>
            <a:endParaRPr lang="en-US" sz="2400" b="1" baseline="-25000" dirty="0" smtClean="0">
              <a:solidFill>
                <a:srgbClr val="3C6525"/>
              </a:solidFill>
            </a:endParaRPr>
          </a:p>
          <a:p>
            <a:pPr marL="800100" lvl="1" indent="-342900">
              <a:buClr>
                <a:srgbClr val="EBD321"/>
              </a:buClr>
              <a:buFont typeface="Wingdings" panose="05000000000000000000" pitchFamily="2" charset="2"/>
              <a:buChar char="Ø"/>
            </a:pPr>
            <a:r>
              <a:rPr lang="en-US" sz="2400" dirty="0" smtClean="0"/>
              <a:t>Part of the search for the ideal solid electrolyte material for all-solid state Li ion batteries</a:t>
            </a:r>
          </a:p>
          <a:p>
            <a:pPr marL="800100" lvl="1" indent="-342900">
              <a:buClr>
                <a:srgbClr val="EBD321"/>
              </a:buClr>
              <a:buFont typeface="Wingdings" panose="05000000000000000000" pitchFamily="2" charset="2"/>
              <a:buChar char="Ø"/>
            </a:pPr>
            <a:r>
              <a:rPr lang="en-US" sz="2400" b="1" dirty="0" smtClean="0"/>
              <a:t>Li</a:t>
            </a:r>
            <a:r>
              <a:rPr lang="en-US" sz="2400" b="1" baseline="-25000" dirty="0" smtClean="0"/>
              <a:t>4</a:t>
            </a:r>
            <a:r>
              <a:rPr lang="en-US" sz="2400" b="1" dirty="0" smtClean="0"/>
              <a:t>P</a:t>
            </a:r>
            <a:r>
              <a:rPr lang="en-US" sz="2400" b="1" baseline="-25000" dirty="0" smtClean="0"/>
              <a:t>2</a:t>
            </a:r>
            <a:r>
              <a:rPr lang="en-US" sz="2400" b="1" dirty="0" smtClean="0"/>
              <a:t>S</a:t>
            </a:r>
            <a:r>
              <a:rPr lang="en-US" sz="2400" b="1" baseline="-25000" dirty="0" smtClean="0"/>
              <a:t>6 </a:t>
            </a:r>
            <a:r>
              <a:rPr lang="en-US" sz="2400" dirty="0" smtClean="0"/>
              <a:t>frequently identified as unintended  stable component of solid electrolyte preparations</a:t>
            </a:r>
          </a:p>
          <a:p>
            <a:pPr marL="800100" lvl="1" indent="-342900">
              <a:buClr>
                <a:srgbClr val="EBD321"/>
              </a:buClr>
              <a:buFont typeface="Wingdings" panose="05000000000000000000" pitchFamily="2" charset="2"/>
              <a:buChar char="Ø"/>
            </a:pPr>
            <a:r>
              <a:rPr lang="en-US" sz="2400" dirty="0" smtClean="0"/>
              <a:t>Interesting structural properties, including disorder</a:t>
            </a:r>
            <a:endParaRPr lang="en-US" sz="2400" dirty="0"/>
          </a:p>
          <a:p>
            <a:pPr marL="800100" lvl="1" indent="-342900">
              <a:buClr>
                <a:srgbClr val="EBD321"/>
              </a:buClr>
              <a:buFont typeface="Wingdings" panose="05000000000000000000" pitchFamily="2" charset="2"/>
              <a:buChar char="Ø"/>
            </a:pPr>
            <a:r>
              <a:rPr lang="en-US" sz="2400" dirty="0" smtClean="0"/>
              <a:t>Transport and stability properties  </a:t>
            </a:r>
          </a:p>
        </p:txBody>
      </p:sp>
      <p:sp>
        <p:nvSpPr>
          <p:cNvPr id="7" name="TextBox 6"/>
          <p:cNvSpPr txBox="1"/>
          <p:nvPr/>
        </p:nvSpPr>
        <p:spPr>
          <a:xfrm>
            <a:off x="673813" y="2871410"/>
            <a:ext cx="6934200" cy="461665"/>
          </a:xfrm>
          <a:prstGeom prst="rect">
            <a:avLst/>
          </a:prstGeom>
          <a:noFill/>
        </p:spPr>
        <p:txBody>
          <a:bodyPr wrap="square" rtlCol="0">
            <a:spAutoFit/>
          </a:bodyPr>
          <a:lstStyle/>
          <a:p>
            <a:r>
              <a:rPr lang="en-US" sz="2400" b="1" dirty="0" smtClean="0">
                <a:solidFill>
                  <a:srgbClr val="3C6525"/>
                </a:solidFill>
              </a:rPr>
              <a:t>Previous work:</a:t>
            </a:r>
          </a:p>
        </p:txBody>
      </p:sp>
      <p:pic>
        <p:nvPicPr>
          <p:cNvPr id="11" name="Picture 10"/>
          <p:cNvPicPr>
            <a:picLocks noChangeAspect="1"/>
          </p:cNvPicPr>
          <p:nvPr/>
        </p:nvPicPr>
        <p:blipFill>
          <a:blip r:embed="rId2" cstate="print"/>
          <a:srcRect t="26533" b="54894"/>
          <a:stretch>
            <a:fillRect/>
          </a:stretch>
        </p:blipFill>
        <p:spPr>
          <a:xfrm>
            <a:off x="1524000" y="3657600"/>
            <a:ext cx="6382820" cy="533400"/>
          </a:xfrm>
          <a:prstGeom prst="rect">
            <a:avLst/>
          </a:prstGeom>
        </p:spPr>
      </p:pic>
      <p:pic>
        <p:nvPicPr>
          <p:cNvPr id="12" name="Picture 11"/>
          <p:cNvPicPr>
            <a:picLocks noChangeAspect="1"/>
          </p:cNvPicPr>
          <p:nvPr/>
        </p:nvPicPr>
        <p:blipFill>
          <a:blip r:embed="rId2" cstate="print"/>
          <a:srcRect t="61025"/>
          <a:stretch>
            <a:fillRect/>
          </a:stretch>
        </p:blipFill>
        <p:spPr>
          <a:xfrm>
            <a:off x="1143000" y="4419600"/>
            <a:ext cx="6382820" cy="1119346"/>
          </a:xfrm>
          <a:prstGeom prst="rect">
            <a:avLst/>
          </a:prstGeom>
        </p:spPr>
      </p:pic>
      <p:pic>
        <p:nvPicPr>
          <p:cNvPr id="13" name="Picture 2" descr="http://www.csm.ornl.gov/SC2007/pres/White_Collaborators_Judy/Collaborators%20logos/Labs/ORNL_Leaf%20logo/ORNL_logo.jpg"/>
          <p:cNvPicPr>
            <a:picLocks noChangeAspect="1" noChangeArrowheads="1"/>
          </p:cNvPicPr>
          <p:nvPr/>
        </p:nvPicPr>
        <p:blipFill>
          <a:blip r:embed="rId3" cstate="print"/>
          <a:srcRect/>
          <a:stretch>
            <a:fillRect/>
          </a:stretch>
        </p:blipFill>
        <p:spPr bwMode="auto">
          <a:xfrm>
            <a:off x="5638800" y="5715000"/>
            <a:ext cx="1219200" cy="658069"/>
          </a:xfrm>
          <a:prstGeom prst="rect">
            <a:avLst/>
          </a:prstGeom>
          <a:noFill/>
        </p:spPr>
      </p:pic>
      <p:pic>
        <p:nvPicPr>
          <p:cNvPr id="14" name="Picture 4" descr="http://identitystandards.wfu.edu/files/WFU_Univ_H_RGB.jpg"/>
          <p:cNvPicPr>
            <a:picLocks noChangeAspect="1" noChangeArrowheads="1"/>
          </p:cNvPicPr>
          <p:nvPr/>
        </p:nvPicPr>
        <p:blipFill>
          <a:blip r:embed="rId4" cstate="print"/>
          <a:srcRect/>
          <a:stretch>
            <a:fillRect/>
          </a:stretch>
        </p:blipFill>
        <p:spPr bwMode="auto">
          <a:xfrm>
            <a:off x="6934200" y="5715000"/>
            <a:ext cx="2057400" cy="647700"/>
          </a:xfrm>
          <a:prstGeom prst="rect">
            <a:avLst/>
          </a:prstGeom>
          <a:noFill/>
        </p:spPr>
      </p:pic>
      <p:cxnSp>
        <p:nvCxnSpPr>
          <p:cNvPr id="15" name="Straight Connector 14"/>
          <p:cNvCxnSpPr/>
          <p:nvPr/>
        </p:nvCxnSpPr>
        <p:spPr>
          <a:xfrm>
            <a:off x="6934200" y="5715000"/>
            <a:ext cx="0" cy="609600"/>
          </a:xfrm>
          <a:prstGeom prst="line">
            <a:avLst/>
          </a:prstGeom>
          <a:ln w="25400">
            <a:solidFill>
              <a:schemeClr val="bg1">
                <a:lumMod val="50000"/>
                <a:alpha val="57000"/>
              </a:schemeClr>
            </a:solidFill>
            <a:tailEnd type="none" w="lg" len="med"/>
          </a:ln>
          <a:effectLst>
            <a:outerShdw blurRad="50800" dist="50800" dir="5400000" algn="ctr" rotWithShape="0">
              <a:srgbClr val="000000">
                <a:alpha val="27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604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3/6/2015</a:t>
            </a:r>
            <a:endParaRPr lang="en-US" dirty="0"/>
          </a:p>
        </p:txBody>
      </p:sp>
      <p:sp>
        <p:nvSpPr>
          <p:cNvPr id="3" name="Footer Placeholder 2"/>
          <p:cNvSpPr>
            <a:spLocks noGrp="1"/>
          </p:cNvSpPr>
          <p:nvPr>
            <p:ph type="ftr" sz="quarter" idx="11"/>
          </p:nvPr>
        </p:nvSpPr>
        <p:spPr/>
        <p:txBody>
          <a:bodyPr/>
          <a:lstStyle/>
          <a:p>
            <a:r>
              <a:rPr lang="en-US" smtClean="0"/>
              <a:t>2015 APS March Meeting</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pPr/>
              <a:t>5</a:t>
            </a:fld>
            <a:endParaRPr lang="en-US" dirty="0"/>
          </a:p>
        </p:txBody>
      </p:sp>
      <p:sp>
        <p:nvSpPr>
          <p:cNvPr id="5" name="TextBox 4"/>
          <p:cNvSpPr txBox="1"/>
          <p:nvPr/>
        </p:nvSpPr>
        <p:spPr>
          <a:xfrm>
            <a:off x="614451" y="158492"/>
            <a:ext cx="3657600" cy="461665"/>
          </a:xfrm>
          <a:prstGeom prst="rect">
            <a:avLst/>
          </a:prstGeom>
          <a:noFill/>
        </p:spPr>
        <p:txBody>
          <a:bodyPr wrap="square" rtlCol="0">
            <a:spAutoFit/>
          </a:bodyPr>
          <a:lstStyle/>
          <a:p>
            <a:r>
              <a:rPr lang="en-US" sz="2400" b="1" dirty="0" smtClean="0">
                <a:solidFill>
                  <a:srgbClr val="3C6525"/>
                </a:solidFill>
              </a:rPr>
              <a:t>Synthesis:</a:t>
            </a:r>
          </a:p>
        </p:txBody>
      </p:sp>
      <p:graphicFrame>
        <p:nvGraphicFramePr>
          <p:cNvPr id="6" name="Object 5"/>
          <p:cNvGraphicFramePr>
            <a:graphicFrameLocks noChangeAspect="1"/>
          </p:cNvGraphicFramePr>
          <p:nvPr>
            <p:extLst>
              <p:ext uri="{D42A27DB-BD31-4B8C-83A1-F6EECF244321}">
                <p14:modId xmlns:p14="http://schemas.microsoft.com/office/powerpoint/2010/main" val="4209160004"/>
              </p:ext>
            </p:extLst>
          </p:nvPr>
        </p:nvGraphicFramePr>
        <p:xfrm>
          <a:off x="1676400" y="609600"/>
          <a:ext cx="5496103" cy="560387"/>
        </p:xfrm>
        <a:graphic>
          <a:graphicData uri="http://schemas.openxmlformats.org/presentationml/2006/ole">
            <mc:AlternateContent xmlns:mc="http://schemas.openxmlformats.org/markup-compatibility/2006">
              <mc:Choice xmlns:v="urn:schemas-microsoft-com:vml" Requires="v">
                <p:oleObj spid="_x0000_s1086" name="Equation" r:id="rId3" imgW="3238200" imgH="330120" progId="">
                  <p:embed/>
                </p:oleObj>
              </mc:Choice>
              <mc:Fallback>
                <p:oleObj name="Equation" r:id="rId3" imgW="3238200" imgH="330120" progId="">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609600"/>
                        <a:ext cx="5496103" cy="560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838200" y="1219200"/>
            <a:ext cx="7696200" cy="1384995"/>
          </a:xfrm>
          <a:prstGeom prst="rect">
            <a:avLst/>
          </a:prstGeom>
          <a:noFill/>
        </p:spPr>
        <p:txBody>
          <a:bodyPr wrap="square" rtlCol="0">
            <a:spAutoFit/>
          </a:bodyPr>
          <a:lstStyle/>
          <a:p>
            <a:r>
              <a:rPr lang="en-US" sz="2400" dirty="0" smtClean="0"/>
              <a:t>Sulfur removed by treatment with solvent; sample prepared for electrochemical applications using ball milling.   </a:t>
            </a:r>
          </a:p>
          <a:p>
            <a:endParaRPr lang="en-US" sz="1200" dirty="0" smtClean="0"/>
          </a:p>
          <a:p>
            <a:r>
              <a:rPr lang="en-US" sz="2400" dirty="0" smtClean="0"/>
              <a:t>Scanning Electron Micrograph of prepared sample:</a:t>
            </a:r>
          </a:p>
        </p:txBody>
      </p:sp>
      <p:pic>
        <p:nvPicPr>
          <p:cNvPr id="8" name="Picture 7"/>
          <p:cNvPicPr>
            <a:picLocks noChangeAspect="1"/>
          </p:cNvPicPr>
          <p:nvPr/>
        </p:nvPicPr>
        <p:blipFill>
          <a:blip r:embed="rId5" cstate="print"/>
          <a:stretch>
            <a:fillRect/>
          </a:stretch>
        </p:blipFill>
        <p:spPr>
          <a:xfrm>
            <a:off x="685800" y="2667000"/>
            <a:ext cx="8074677" cy="2819400"/>
          </a:xfrm>
          <a:prstGeom prst="rect">
            <a:avLst/>
          </a:prstGeom>
        </p:spPr>
      </p:pic>
      <p:pic>
        <p:nvPicPr>
          <p:cNvPr id="12" name="Picture 2" descr="http://www.csm.ornl.gov/SC2007/pres/White_Collaborators_Judy/Collaborators%20logos/Labs/ORNL_Leaf%20logo/ORNL_logo.jpg"/>
          <p:cNvPicPr>
            <a:picLocks noChangeAspect="1" noChangeArrowheads="1"/>
          </p:cNvPicPr>
          <p:nvPr/>
        </p:nvPicPr>
        <p:blipFill>
          <a:blip r:embed="rId6" cstate="print"/>
          <a:srcRect/>
          <a:stretch>
            <a:fillRect/>
          </a:stretch>
        </p:blipFill>
        <p:spPr bwMode="auto">
          <a:xfrm>
            <a:off x="5638800" y="5715000"/>
            <a:ext cx="1219200" cy="658069"/>
          </a:xfrm>
          <a:prstGeom prst="rect">
            <a:avLst/>
          </a:prstGeom>
          <a:noFill/>
        </p:spPr>
      </p:pic>
      <p:pic>
        <p:nvPicPr>
          <p:cNvPr id="13" name="Picture 4" descr="http://identitystandards.wfu.edu/files/WFU_Univ_H_RGB.jpg"/>
          <p:cNvPicPr>
            <a:picLocks noChangeAspect="1" noChangeArrowheads="1"/>
          </p:cNvPicPr>
          <p:nvPr/>
        </p:nvPicPr>
        <p:blipFill>
          <a:blip r:embed="rId7" cstate="print"/>
          <a:srcRect/>
          <a:stretch>
            <a:fillRect/>
          </a:stretch>
        </p:blipFill>
        <p:spPr bwMode="auto">
          <a:xfrm>
            <a:off x="6934200" y="5715000"/>
            <a:ext cx="2057400" cy="647700"/>
          </a:xfrm>
          <a:prstGeom prst="rect">
            <a:avLst/>
          </a:prstGeom>
          <a:noFill/>
        </p:spPr>
      </p:pic>
      <p:cxnSp>
        <p:nvCxnSpPr>
          <p:cNvPr id="14" name="Straight Connector 13"/>
          <p:cNvCxnSpPr/>
          <p:nvPr/>
        </p:nvCxnSpPr>
        <p:spPr>
          <a:xfrm>
            <a:off x="6934200" y="5715000"/>
            <a:ext cx="0" cy="609600"/>
          </a:xfrm>
          <a:prstGeom prst="line">
            <a:avLst/>
          </a:prstGeom>
          <a:ln w="25400">
            <a:solidFill>
              <a:schemeClr val="bg1">
                <a:lumMod val="50000"/>
                <a:alpha val="57000"/>
              </a:schemeClr>
            </a:solidFill>
            <a:tailEnd type="none" w="lg" len="med"/>
          </a:ln>
          <a:effectLst>
            <a:outerShdw blurRad="50800" dist="50800" dir="5400000" algn="ctr" rotWithShape="0">
              <a:srgbClr val="000000">
                <a:alpha val="27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144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3/6/2015</a:t>
            </a:r>
            <a:endParaRPr lang="en-US" dirty="0"/>
          </a:p>
        </p:txBody>
      </p:sp>
      <p:sp>
        <p:nvSpPr>
          <p:cNvPr id="3" name="Footer Placeholder 2"/>
          <p:cNvSpPr>
            <a:spLocks noGrp="1"/>
          </p:cNvSpPr>
          <p:nvPr>
            <p:ph type="ftr" sz="quarter" idx="11"/>
          </p:nvPr>
        </p:nvSpPr>
        <p:spPr/>
        <p:txBody>
          <a:bodyPr/>
          <a:lstStyle/>
          <a:p>
            <a:r>
              <a:rPr lang="en-US" smtClean="0"/>
              <a:t>2015 APS March Meeting</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pPr/>
              <a:t>6</a:t>
            </a:fld>
            <a:endParaRPr lang="en-US" dirty="0"/>
          </a:p>
        </p:txBody>
      </p:sp>
      <p:sp>
        <p:nvSpPr>
          <p:cNvPr id="5" name="TextBox 4"/>
          <p:cNvSpPr txBox="1"/>
          <p:nvPr/>
        </p:nvSpPr>
        <p:spPr>
          <a:xfrm>
            <a:off x="457200" y="381000"/>
            <a:ext cx="8382000" cy="3539430"/>
          </a:xfrm>
          <a:prstGeom prst="rect">
            <a:avLst/>
          </a:prstGeom>
          <a:noFill/>
        </p:spPr>
        <p:txBody>
          <a:bodyPr wrap="square" rtlCol="0">
            <a:spAutoFit/>
          </a:bodyPr>
          <a:lstStyle/>
          <a:p>
            <a:pPr algn="ctr"/>
            <a:r>
              <a:rPr lang="en-US" sz="3200" b="1" dirty="0" smtClean="0"/>
              <a:t>Computational methods</a:t>
            </a:r>
          </a:p>
          <a:p>
            <a:pPr marL="342900" indent="-342900">
              <a:buFont typeface="Arial" panose="020B0604020202020204" pitchFamily="34" charset="0"/>
              <a:buChar char="•"/>
            </a:pPr>
            <a:r>
              <a:rPr lang="en-US" sz="2400" dirty="0" smtClean="0"/>
              <a:t>Density functional theory with LDA</a:t>
            </a:r>
          </a:p>
          <a:p>
            <a:pPr marL="342900" indent="-342900">
              <a:buFont typeface="Arial" panose="020B0604020202020204" pitchFamily="34" charset="0"/>
              <a:buChar char="•"/>
            </a:pPr>
            <a:r>
              <a:rPr lang="en-US" sz="2400" dirty="0" smtClean="0"/>
              <a:t>PAW formalism using datasets generated with </a:t>
            </a:r>
            <a:r>
              <a:rPr lang="en-US" sz="2400" b="1" i="1" dirty="0" smtClean="0"/>
              <a:t>ATOMPAW</a:t>
            </a:r>
            <a:r>
              <a:rPr lang="en-US" sz="2400" dirty="0" smtClean="0"/>
              <a:t> code</a:t>
            </a:r>
          </a:p>
          <a:p>
            <a:pPr marL="342900" indent="-342900">
              <a:buFont typeface="Arial" panose="020B0604020202020204" pitchFamily="34" charset="0"/>
              <a:buChar char="•"/>
            </a:pPr>
            <a:r>
              <a:rPr lang="en-US" sz="2400" dirty="0" smtClean="0"/>
              <a:t>Electronic structure calculations performed using </a:t>
            </a:r>
            <a:r>
              <a:rPr lang="en-US" sz="2400" b="1" i="1" dirty="0" smtClean="0"/>
              <a:t>QUANTUM ESPRESSO</a:t>
            </a:r>
            <a:r>
              <a:rPr lang="en-US" sz="2400" dirty="0" smtClean="0"/>
              <a:t> and </a:t>
            </a:r>
            <a:r>
              <a:rPr lang="en-US" sz="2400" b="1" i="1" dirty="0" smtClean="0"/>
              <a:t>ABINIT</a:t>
            </a:r>
            <a:r>
              <a:rPr lang="en-US" sz="2400" dirty="0" smtClean="0"/>
              <a:t> codes</a:t>
            </a:r>
          </a:p>
          <a:p>
            <a:pPr marL="342900" indent="-342900">
              <a:buFont typeface="Arial" panose="020B0604020202020204" pitchFamily="34" charset="0"/>
              <a:buChar char="•"/>
            </a:pPr>
            <a:r>
              <a:rPr lang="en-US" sz="2400" dirty="0" smtClean="0"/>
              <a:t>Plane wave expansion for wave functions with</a:t>
            </a:r>
          </a:p>
          <a:p>
            <a:pPr marL="342900" indent="-342900">
              <a:buFont typeface="Arial" panose="020B0604020202020204" pitchFamily="34" charset="0"/>
              <a:buChar char="•"/>
            </a:pPr>
            <a:r>
              <a:rPr lang="en-US" sz="2400" dirty="0" err="1" smtClean="0"/>
              <a:t>Brillouin</a:t>
            </a:r>
            <a:r>
              <a:rPr lang="en-US" sz="2400" dirty="0" smtClean="0"/>
              <a:t> zone integration mesh of  0.003 bohr</a:t>
            </a:r>
            <a:r>
              <a:rPr lang="en-US" sz="2400" baseline="30000" dirty="0" smtClean="0"/>
              <a:t>-3</a:t>
            </a:r>
            <a:r>
              <a:rPr lang="en-US" sz="2400" dirty="0" smtClean="0"/>
              <a:t> </a:t>
            </a:r>
          </a:p>
          <a:p>
            <a:pPr marL="342900" indent="-342900">
              <a:buFont typeface="Arial" panose="020B0604020202020204" pitchFamily="34" charset="0"/>
              <a:buChar char="•"/>
            </a:pPr>
            <a:r>
              <a:rPr lang="en-US" sz="2400" dirty="0" smtClean="0"/>
              <a:t>Visualization software:  </a:t>
            </a:r>
            <a:r>
              <a:rPr lang="en-US" sz="2400" b="1" i="1" dirty="0" err="1" smtClean="0"/>
              <a:t>Xcrysden</a:t>
            </a:r>
            <a:r>
              <a:rPr lang="en-US" sz="2400" dirty="0" smtClean="0"/>
              <a:t> and </a:t>
            </a:r>
            <a:r>
              <a:rPr lang="en-US" sz="2400" b="1" i="1" dirty="0" smtClean="0"/>
              <a:t>VESTA</a:t>
            </a:r>
            <a:r>
              <a:rPr lang="en-US" sz="2400" dirty="0" smtClean="0"/>
              <a:t>; X-ray powder diffract simulated using </a:t>
            </a:r>
            <a:r>
              <a:rPr lang="en-US" sz="2400" b="1" i="1" dirty="0" smtClean="0"/>
              <a:t>Mercury</a:t>
            </a:r>
          </a:p>
        </p:txBody>
      </p:sp>
      <p:graphicFrame>
        <p:nvGraphicFramePr>
          <p:cNvPr id="6" name="Object 5"/>
          <p:cNvGraphicFramePr>
            <a:graphicFrameLocks noChangeAspect="1"/>
          </p:cNvGraphicFramePr>
          <p:nvPr>
            <p:extLst>
              <p:ext uri="{D42A27DB-BD31-4B8C-83A1-F6EECF244321}">
                <p14:modId xmlns:p14="http://schemas.microsoft.com/office/powerpoint/2010/main" val="1785594405"/>
              </p:ext>
            </p:extLst>
          </p:nvPr>
        </p:nvGraphicFramePr>
        <p:xfrm>
          <a:off x="6705600" y="2249968"/>
          <a:ext cx="1676400" cy="419100"/>
        </p:xfrm>
        <a:graphic>
          <a:graphicData uri="http://schemas.openxmlformats.org/presentationml/2006/ole">
            <mc:AlternateContent xmlns:mc="http://schemas.openxmlformats.org/markup-compatibility/2006">
              <mc:Choice xmlns:v="urn:schemas-microsoft-com:vml" Requires="v">
                <p:oleObj spid="_x0000_s2071" name="Equation" r:id="rId3" imgW="1523880" imgH="380880" progId="Equation.DSMT4">
                  <p:embed/>
                </p:oleObj>
              </mc:Choice>
              <mc:Fallback>
                <p:oleObj name="Equation" r:id="rId3" imgW="1523880" imgH="380880" progId="Equation.DSMT4">
                  <p:embed/>
                  <p:pic>
                    <p:nvPicPr>
                      <p:cNvPr id="0" name=""/>
                      <p:cNvPicPr/>
                      <p:nvPr/>
                    </p:nvPicPr>
                    <p:blipFill>
                      <a:blip r:embed="rId4"/>
                      <a:stretch>
                        <a:fillRect/>
                      </a:stretch>
                    </p:blipFill>
                    <p:spPr>
                      <a:xfrm>
                        <a:off x="6705600" y="2249968"/>
                        <a:ext cx="1676400" cy="419100"/>
                      </a:xfrm>
                      <a:prstGeom prst="rect">
                        <a:avLst/>
                      </a:prstGeom>
                    </p:spPr>
                  </p:pic>
                </p:oleObj>
              </mc:Fallback>
            </mc:AlternateContent>
          </a:graphicData>
        </a:graphic>
      </p:graphicFrame>
    </p:spTree>
    <p:extLst>
      <p:ext uri="{BB962C8B-B14F-4D97-AF65-F5344CB8AC3E}">
        <p14:creationId xmlns:p14="http://schemas.microsoft.com/office/powerpoint/2010/main" val="2332718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3/6/2015</a:t>
            </a:r>
            <a:endParaRPr lang="en-US" dirty="0"/>
          </a:p>
        </p:txBody>
      </p:sp>
      <p:sp>
        <p:nvSpPr>
          <p:cNvPr id="3" name="Footer Placeholder 2"/>
          <p:cNvSpPr>
            <a:spLocks noGrp="1"/>
          </p:cNvSpPr>
          <p:nvPr>
            <p:ph type="ftr" sz="quarter" idx="11"/>
          </p:nvPr>
        </p:nvSpPr>
        <p:spPr/>
        <p:txBody>
          <a:bodyPr/>
          <a:lstStyle/>
          <a:p>
            <a:r>
              <a:rPr lang="en-US" smtClean="0"/>
              <a:t>2015 APS March Meeting</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pPr/>
              <a:t>7</a:t>
            </a:fld>
            <a:endParaRPr lang="en-US" dirty="0"/>
          </a:p>
        </p:txBody>
      </p:sp>
      <p:sp>
        <p:nvSpPr>
          <p:cNvPr id="5" name="TextBox 4"/>
          <p:cNvSpPr txBox="1"/>
          <p:nvPr/>
        </p:nvSpPr>
        <p:spPr>
          <a:xfrm>
            <a:off x="381000" y="92455"/>
            <a:ext cx="7924800" cy="830997"/>
          </a:xfrm>
          <a:prstGeom prst="rect">
            <a:avLst/>
          </a:prstGeom>
          <a:noFill/>
        </p:spPr>
        <p:txBody>
          <a:bodyPr wrap="square" rtlCol="0">
            <a:spAutoFit/>
          </a:bodyPr>
          <a:lstStyle/>
          <a:p>
            <a:r>
              <a:rPr lang="en-US" sz="2400" b="1" dirty="0" smtClean="0">
                <a:solidFill>
                  <a:srgbClr val="3C6525"/>
                </a:solidFill>
              </a:rPr>
              <a:t>Crystal structure:   </a:t>
            </a:r>
            <a:r>
              <a:rPr lang="en-US" sz="2400" dirty="0" smtClean="0"/>
              <a:t>Space Group    </a:t>
            </a:r>
            <a:r>
              <a:rPr lang="en-US" sz="2400" i="1" dirty="0" smtClean="0"/>
              <a:t>P6</a:t>
            </a:r>
            <a:r>
              <a:rPr lang="en-US" sz="2400" i="1" baseline="-25000" dirty="0" smtClean="0"/>
              <a:t>3</a:t>
            </a:r>
            <a:r>
              <a:rPr lang="en-US" sz="2400" i="1" dirty="0" smtClean="0"/>
              <a:t>/mcm  </a:t>
            </a:r>
            <a:r>
              <a:rPr lang="en-US" sz="2400" dirty="0" smtClean="0"/>
              <a:t>(#193)</a:t>
            </a:r>
          </a:p>
          <a:p>
            <a:r>
              <a:rPr lang="en-US" sz="2400" i="1" dirty="0"/>
              <a:t> </a:t>
            </a:r>
            <a:r>
              <a:rPr lang="en-US" sz="2400" i="1" dirty="0" smtClean="0"/>
              <a:t>            </a:t>
            </a:r>
            <a:r>
              <a:rPr lang="en-US" sz="2400" dirty="0" smtClean="0"/>
              <a:t>Projection on to hexagonal plane:</a:t>
            </a:r>
            <a:endParaRPr lang="en-US" sz="2400" i="1" dirty="0" smtClean="0"/>
          </a:p>
        </p:txBody>
      </p:sp>
      <p:pic>
        <p:nvPicPr>
          <p:cNvPr id="6" name="Picture 5"/>
          <p:cNvPicPr>
            <a:picLocks noChangeAspect="1"/>
          </p:cNvPicPr>
          <p:nvPr/>
        </p:nvPicPr>
        <p:blipFill>
          <a:blip r:embed="rId2" cstate="print"/>
          <a:stretch>
            <a:fillRect/>
          </a:stretch>
        </p:blipFill>
        <p:spPr>
          <a:xfrm>
            <a:off x="152400" y="1295400"/>
            <a:ext cx="7319963" cy="4667802"/>
          </a:xfrm>
          <a:prstGeom prst="rect">
            <a:avLst/>
          </a:prstGeom>
        </p:spPr>
      </p:pic>
      <p:grpSp>
        <p:nvGrpSpPr>
          <p:cNvPr id="18" name="Group 17"/>
          <p:cNvGrpSpPr/>
          <p:nvPr/>
        </p:nvGrpSpPr>
        <p:grpSpPr>
          <a:xfrm>
            <a:off x="2819400" y="3429000"/>
            <a:ext cx="3048000" cy="914400"/>
            <a:chOff x="3505200" y="3429000"/>
            <a:chExt cx="3048000" cy="914400"/>
          </a:xfrm>
        </p:grpSpPr>
        <p:cxnSp>
          <p:nvCxnSpPr>
            <p:cNvPr id="11" name="Straight Arrow Connector 10"/>
            <p:cNvCxnSpPr/>
            <p:nvPr/>
          </p:nvCxnSpPr>
          <p:spPr>
            <a:xfrm flipV="1">
              <a:off x="5029200" y="3429000"/>
              <a:ext cx="1524000" cy="9144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505200" y="3429002"/>
              <a:ext cx="1600200" cy="91439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076700" y="3733800"/>
              <a:ext cx="457200" cy="461665"/>
            </a:xfrm>
            <a:prstGeom prst="rect">
              <a:avLst/>
            </a:prstGeom>
            <a:noFill/>
          </p:spPr>
          <p:txBody>
            <a:bodyPr wrap="square" rtlCol="0">
              <a:spAutoFit/>
            </a:bodyPr>
            <a:lstStyle/>
            <a:p>
              <a:r>
                <a:rPr lang="en-US" sz="2400" b="1" dirty="0" smtClean="0"/>
                <a:t>a</a:t>
              </a:r>
            </a:p>
          </p:txBody>
        </p:sp>
        <p:sp>
          <p:nvSpPr>
            <p:cNvPr id="17" name="TextBox 16"/>
            <p:cNvSpPr txBox="1"/>
            <p:nvPr/>
          </p:nvSpPr>
          <p:spPr>
            <a:xfrm>
              <a:off x="5715000" y="3733800"/>
              <a:ext cx="457200" cy="461665"/>
            </a:xfrm>
            <a:prstGeom prst="rect">
              <a:avLst/>
            </a:prstGeom>
            <a:noFill/>
          </p:spPr>
          <p:txBody>
            <a:bodyPr wrap="square" rtlCol="0">
              <a:spAutoFit/>
            </a:bodyPr>
            <a:lstStyle/>
            <a:p>
              <a:r>
                <a:rPr lang="en-US" sz="2400" b="1" dirty="0" smtClean="0"/>
                <a:t>a</a:t>
              </a:r>
            </a:p>
          </p:txBody>
        </p:sp>
      </p:grpSp>
      <p:grpSp>
        <p:nvGrpSpPr>
          <p:cNvPr id="13" name="Group 12"/>
          <p:cNvGrpSpPr/>
          <p:nvPr/>
        </p:nvGrpSpPr>
        <p:grpSpPr>
          <a:xfrm>
            <a:off x="7859295" y="1170561"/>
            <a:ext cx="881818" cy="1500646"/>
            <a:chOff x="7859295" y="1170561"/>
            <a:chExt cx="881818" cy="1500646"/>
          </a:xfrm>
        </p:grpSpPr>
        <p:sp>
          <p:nvSpPr>
            <p:cNvPr id="7" name="TextBox 6"/>
            <p:cNvSpPr txBox="1"/>
            <p:nvPr/>
          </p:nvSpPr>
          <p:spPr>
            <a:xfrm>
              <a:off x="7882786" y="2209542"/>
              <a:ext cx="533400" cy="461665"/>
            </a:xfrm>
            <a:prstGeom prst="rect">
              <a:avLst/>
            </a:prstGeom>
            <a:noFill/>
          </p:spPr>
          <p:txBody>
            <a:bodyPr wrap="square" rtlCol="0">
              <a:spAutoFit/>
            </a:bodyPr>
            <a:lstStyle/>
            <a:p>
              <a:r>
                <a:rPr lang="en-US" sz="2400" b="1" dirty="0" smtClean="0"/>
                <a:t>S</a:t>
              </a:r>
            </a:p>
          </p:txBody>
        </p:sp>
        <p:sp>
          <p:nvSpPr>
            <p:cNvPr id="8" name="TextBox 7"/>
            <p:cNvSpPr txBox="1"/>
            <p:nvPr/>
          </p:nvSpPr>
          <p:spPr>
            <a:xfrm>
              <a:off x="7889422" y="1712257"/>
              <a:ext cx="533400" cy="461665"/>
            </a:xfrm>
            <a:prstGeom prst="rect">
              <a:avLst/>
            </a:prstGeom>
            <a:noFill/>
          </p:spPr>
          <p:txBody>
            <a:bodyPr wrap="square" rtlCol="0">
              <a:spAutoFit/>
            </a:bodyPr>
            <a:lstStyle/>
            <a:p>
              <a:r>
                <a:rPr lang="en-US" sz="2400" b="1" dirty="0" smtClean="0"/>
                <a:t>P</a:t>
              </a:r>
            </a:p>
          </p:txBody>
        </p:sp>
        <p:sp>
          <p:nvSpPr>
            <p:cNvPr id="9" name="TextBox 8"/>
            <p:cNvSpPr txBox="1"/>
            <p:nvPr/>
          </p:nvSpPr>
          <p:spPr>
            <a:xfrm>
              <a:off x="7859295" y="1170561"/>
              <a:ext cx="533400" cy="461665"/>
            </a:xfrm>
            <a:prstGeom prst="rect">
              <a:avLst/>
            </a:prstGeom>
            <a:noFill/>
          </p:spPr>
          <p:txBody>
            <a:bodyPr wrap="square" rtlCol="0">
              <a:spAutoFit/>
            </a:bodyPr>
            <a:lstStyle/>
            <a:p>
              <a:r>
                <a:rPr lang="en-US" sz="2400" b="1" dirty="0" smtClean="0"/>
                <a:t>Li</a:t>
              </a:r>
            </a:p>
          </p:txBody>
        </p:sp>
        <p:pic>
          <p:nvPicPr>
            <p:cNvPr id="10" name="Picture 9"/>
            <p:cNvPicPr>
              <a:picLocks noChangeAspect="1"/>
            </p:cNvPicPr>
            <p:nvPr/>
          </p:nvPicPr>
          <p:blipFill>
            <a:blip r:embed="rId3"/>
            <a:stretch>
              <a:fillRect/>
            </a:stretch>
          </p:blipFill>
          <p:spPr>
            <a:xfrm>
              <a:off x="8318153" y="1221432"/>
              <a:ext cx="422960" cy="1371600"/>
            </a:xfrm>
            <a:prstGeom prst="rect">
              <a:avLst/>
            </a:prstGeom>
          </p:spPr>
        </p:pic>
      </p:grpSp>
    </p:spTree>
    <p:extLst>
      <p:ext uri="{BB962C8B-B14F-4D97-AF65-F5344CB8AC3E}">
        <p14:creationId xmlns:p14="http://schemas.microsoft.com/office/powerpoint/2010/main" val="85483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3/6/2015</a:t>
            </a:r>
            <a:endParaRPr lang="en-US" dirty="0"/>
          </a:p>
        </p:txBody>
      </p:sp>
      <p:sp>
        <p:nvSpPr>
          <p:cNvPr id="3" name="Footer Placeholder 2"/>
          <p:cNvSpPr>
            <a:spLocks noGrp="1"/>
          </p:cNvSpPr>
          <p:nvPr>
            <p:ph type="ftr" sz="quarter" idx="11"/>
          </p:nvPr>
        </p:nvSpPr>
        <p:spPr/>
        <p:txBody>
          <a:bodyPr/>
          <a:lstStyle/>
          <a:p>
            <a:r>
              <a:rPr lang="en-US" smtClean="0"/>
              <a:t>2015 APS March Meeting</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pPr/>
              <a:t>8</a:t>
            </a:fld>
            <a:endParaRPr lang="en-US" dirty="0"/>
          </a:p>
        </p:txBody>
      </p:sp>
      <p:sp>
        <p:nvSpPr>
          <p:cNvPr id="5" name="TextBox 4"/>
          <p:cNvSpPr txBox="1"/>
          <p:nvPr/>
        </p:nvSpPr>
        <p:spPr>
          <a:xfrm>
            <a:off x="304800" y="520608"/>
            <a:ext cx="7924800" cy="830997"/>
          </a:xfrm>
          <a:prstGeom prst="rect">
            <a:avLst/>
          </a:prstGeom>
          <a:noFill/>
        </p:spPr>
        <p:txBody>
          <a:bodyPr wrap="square" rtlCol="0">
            <a:spAutoFit/>
          </a:bodyPr>
          <a:lstStyle/>
          <a:p>
            <a:r>
              <a:rPr lang="en-US" sz="2400" b="1" dirty="0" smtClean="0">
                <a:solidFill>
                  <a:srgbClr val="3C6525"/>
                </a:solidFill>
              </a:rPr>
              <a:t>Crystal structure:   </a:t>
            </a:r>
            <a:r>
              <a:rPr lang="en-US" sz="2400" dirty="0" smtClean="0"/>
              <a:t>Space Group    </a:t>
            </a:r>
            <a:r>
              <a:rPr lang="en-US" sz="2400" i="1" dirty="0" smtClean="0"/>
              <a:t>P6</a:t>
            </a:r>
            <a:r>
              <a:rPr lang="en-US" sz="2400" i="1" baseline="-25000" dirty="0" smtClean="0"/>
              <a:t>3</a:t>
            </a:r>
            <a:r>
              <a:rPr lang="en-US" sz="2400" i="1" dirty="0" smtClean="0"/>
              <a:t>/mcm  </a:t>
            </a:r>
            <a:r>
              <a:rPr lang="en-US" sz="2400" dirty="0" smtClean="0"/>
              <a:t>(#193)</a:t>
            </a:r>
          </a:p>
          <a:p>
            <a:r>
              <a:rPr lang="en-US" sz="2400" i="1" dirty="0"/>
              <a:t> </a:t>
            </a:r>
            <a:r>
              <a:rPr lang="en-US" sz="2400" i="1" dirty="0" smtClean="0"/>
              <a:t>            </a:t>
            </a:r>
            <a:r>
              <a:rPr lang="en-US" sz="2400" dirty="0" smtClean="0"/>
              <a:t>Li</a:t>
            </a:r>
            <a:r>
              <a:rPr lang="en-US" sz="2400" baseline="-25000" dirty="0" smtClean="0"/>
              <a:t>4</a:t>
            </a:r>
            <a:r>
              <a:rPr lang="en-US" sz="2400" dirty="0" smtClean="0"/>
              <a:t>P</a:t>
            </a:r>
            <a:r>
              <a:rPr lang="en-US" sz="2400" baseline="-25000" dirty="0" smtClean="0"/>
              <a:t>2</a:t>
            </a:r>
            <a:r>
              <a:rPr lang="en-US" sz="2400" dirty="0" smtClean="0"/>
              <a:t>S</a:t>
            </a:r>
            <a:r>
              <a:rPr lang="en-US" sz="2400" baseline="-25000" dirty="0" smtClean="0"/>
              <a:t>6</a:t>
            </a:r>
            <a:r>
              <a:rPr lang="en-US" sz="2400" dirty="0" smtClean="0"/>
              <a:t> units:</a:t>
            </a:r>
            <a:endParaRPr lang="en-US" sz="2400" i="1" dirty="0" smtClean="0"/>
          </a:p>
        </p:txBody>
      </p:sp>
      <p:pic>
        <p:nvPicPr>
          <p:cNvPr id="6" name="Picture 5"/>
          <p:cNvPicPr>
            <a:picLocks noChangeAspect="1"/>
          </p:cNvPicPr>
          <p:nvPr/>
        </p:nvPicPr>
        <p:blipFill>
          <a:blip r:embed="rId2" cstate="print"/>
          <a:stretch>
            <a:fillRect/>
          </a:stretch>
        </p:blipFill>
        <p:spPr>
          <a:xfrm>
            <a:off x="1270571" y="1478622"/>
            <a:ext cx="3228975" cy="4105275"/>
          </a:xfrm>
          <a:prstGeom prst="rect">
            <a:avLst/>
          </a:prstGeom>
        </p:spPr>
      </p:pic>
      <p:cxnSp>
        <p:nvCxnSpPr>
          <p:cNvPr id="8" name="Straight Arrow Connector 7"/>
          <p:cNvCxnSpPr/>
          <p:nvPr/>
        </p:nvCxnSpPr>
        <p:spPr>
          <a:xfrm>
            <a:off x="1518007" y="1764114"/>
            <a:ext cx="0" cy="3411964"/>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04308" y="2940793"/>
            <a:ext cx="381000" cy="461665"/>
          </a:xfrm>
          <a:prstGeom prst="rect">
            <a:avLst/>
          </a:prstGeom>
          <a:noFill/>
        </p:spPr>
        <p:txBody>
          <a:bodyPr wrap="square" rtlCol="0">
            <a:spAutoFit/>
          </a:bodyPr>
          <a:lstStyle/>
          <a:p>
            <a:r>
              <a:rPr lang="en-US" sz="2400" b="1" dirty="0" smtClean="0"/>
              <a:t>c</a:t>
            </a:r>
          </a:p>
        </p:txBody>
      </p:sp>
      <p:grpSp>
        <p:nvGrpSpPr>
          <p:cNvPr id="10" name="Group 9"/>
          <p:cNvGrpSpPr/>
          <p:nvPr/>
        </p:nvGrpSpPr>
        <p:grpSpPr>
          <a:xfrm>
            <a:off x="7859295" y="1170561"/>
            <a:ext cx="881818" cy="1500646"/>
            <a:chOff x="7859295" y="1170561"/>
            <a:chExt cx="881818" cy="1500646"/>
          </a:xfrm>
        </p:grpSpPr>
        <p:sp>
          <p:nvSpPr>
            <p:cNvPr id="11" name="TextBox 10"/>
            <p:cNvSpPr txBox="1"/>
            <p:nvPr/>
          </p:nvSpPr>
          <p:spPr>
            <a:xfrm>
              <a:off x="7882786" y="2209542"/>
              <a:ext cx="533400" cy="461665"/>
            </a:xfrm>
            <a:prstGeom prst="rect">
              <a:avLst/>
            </a:prstGeom>
            <a:noFill/>
          </p:spPr>
          <p:txBody>
            <a:bodyPr wrap="square" rtlCol="0">
              <a:spAutoFit/>
            </a:bodyPr>
            <a:lstStyle/>
            <a:p>
              <a:r>
                <a:rPr lang="en-US" sz="2400" b="1" dirty="0" smtClean="0"/>
                <a:t>S</a:t>
              </a:r>
            </a:p>
          </p:txBody>
        </p:sp>
        <p:sp>
          <p:nvSpPr>
            <p:cNvPr id="12" name="TextBox 11"/>
            <p:cNvSpPr txBox="1"/>
            <p:nvPr/>
          </p:nvSpPr>
          <p:spPr>
            <a:xfrm>
              <a:off x="7889422" y="1712257"/>
              <a:ext cx="533400" cy="461665"/>
            </a:xfrm>
            <a:prstGeom prst="rect">
              <a:avLst/>
            </a:prstGeom>
            <a:noFill/>
          </p:spPr>
          <p:txBody>
            <a:bodyPr wrap="square" rtlCol="0">
              <a:spAutoFit/>
            </a:bodyPr>
            <a:lstStyle/>
            <a:p>
              <a:r>
                <a:rPr lang="en-US" sz="2400" b="1" dirty="0" smtClean="0"/>
                <a:t>P</a:t>
              </a:r>
            </a:p>
          </p:txBody>
        </p:sp>
        <p:sp>
          <p:nvSpPr>
            <p:cNvPr id="13" name="TextBox 12"/>
            <p:cNvSpPr txBox="1"/>
            <p:nvPr/>
          </p:nvSpPr>
          <p:spPr>
            <a:xfrm>
              <a:off x="7859295" y="1170561"/>
              <a:ext cx="533400" cy="461665"/>
            </a:xfrm>
            <a:prstGeom prst="rect">
              <a:avLst/>
            </a:prstGeom>
            <a:noFill/>
          </p:spPr>
          <p:txBody>
            <a:bodyPr wrap="square" rtlCol="0">
              <a:spAutoFit/>
            </a:bodyPr>
            <a:lstStyle/>
            <a:p>
              <a:r>
                <a:rPr lang="en-US" sz="2400" b="1" dirty="0" smtClean="0"/>
                <a:t>Li</a:t>
              </a:r>
            </a:p>
          </p:txBody>
        </p:sp>
        <p:pic>
          <p:nvPicPr>
            <p:cNvPr id="14" name="Picture 13"/>
            <p:cNvPicPr>
              <a:picLocks noChangeAspect="1"/>
            </p:cNvPicPr>
            <p:nvPr/>
          </p:nvPicPr>
          <p:blipFill>
            <a:blip r:embed="rId3"/>
            <a:stretch>
              <a:fillRect/>
            </a:stretch>
          </p:blipFill>
          <p:spPr>
            <a:xfrm>
              <a:off x="8318153" y="1221432"/>
              <a:ext cx="422960" cy="1371600"/>
            </a:xfrm>
            <a:prstGeom prst="rect">
              <a:avLst/>
            </a:prstGeom>
          </p:spPr>
        </p:pic>
      </p:grpSp>
      <p:grpSp>
        <p:nvGrpSpPr>
          <p:cNvPr id="21" name="Group 20"/>
          <p:cNvGrpSpPr/>
          <p:nvPr/>
        </p:nvGrpSpPr>
        <p:grpSpPr>
          <a:xfrm>
            <a:off x="2819400" y="2839040"/>
            <a:ext cx="2990126" cy="2347025"/>
            <a:chOff x="2819400" y="2839040"/>
            <a:chExt cx="2990126" cy="2347025"/>
          </a:xfrm>
        </p:grpSpPr>
        <p:grpSp>
          <p:nvGrpSpPr>
            <p:cNvPr id="16" name="Group 15"/>
            <p:cNvGrpSpPr/>
            <p:nvPr/>
          </p:nvGrpSpPr>
          <p:grpSpPr>
            <a:xfrm>
              <a:off x="4343400" y="2839040"/>
              <a:ext cx="1466126" cy="1275760"/>
              <a:chOff x="6077674" y="3180101"/>
              <a:chExt cx="1466126" cy="1275760"/>
            </a:xfrm>
          </p:grpSpPr>
          <p:sp>
            <p:nvSpPr>
              <p:cNvPr id="7" name="Right Brace 6"/>
              <p:cNvSpPr/>
              <p:nvPr/>
            </p:nvSpPr>
            <p:spPr>
              <a:xfrm>
                <a:off x="6077674" y="3180101"/>
                <a:ext cx="466847" cy="1275760"/>
              </a:xfrm>
              <a:prstGeom prst="rightBrace">
                <a:avLst/>
              </a:prstGeom>
              <a:ln w="50800">
                <a:solidFill>
                  <a:srgbClr val="EEB500"/>
                </a:solidFill>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6705600" y="3531259"/>
                <a:ext cx="838200" cy="461665"/>
              </a:xfrm>
              <a:prstGeom prst="rect">
                <a:avLst/>
              </a:prstGeom>
              <a:noFill/>
            </p:spPr>
            <p:txBody>
              <a:bodyPr wrap="square" rtlCol="0">
                <a:spAutoFit/>
              </a:bodyPr>
              <a:lstStyle/>
              <a:p>
                <a:r>
                  <a:rPr lang="en-US" sz="2400" dirty="0" smtClean="0"/>
                  <a:t>2.3 </a:t>
                </a:r>
                <a:r>
                  <a:rPr lang="en-US" sz="2400" dirty="0"/>
                  <a:t>Å</a:t>
                </a:r>
                <a:endParaRPr lang="en-US" sz="2400" dirty="0" smtClean="0"/>
              </a:p>
            </p:txBody>
          </p:sp>
        </p:grpSp>
        <p:sp>
          <p:nvSpPr>
            <p:cNvPr id="18" name="Right Brace 17"/>
            <p:cNvSpPr/>
            <p:nvPr/>
          </p:nvSpPr>
          <p:spPr>
            <a:xfrm rot="6336004">
              <a:off x="3172826" y="4077477"/>
              <a:ext cx="464885" cy="1027081"/>
            </a:xfrm>
            <a:prstGeom prst="rightBrace">
              <a:avLst/>
            </a:prstGeom>
            <a:ln w="50800">
              <a:solidFill>
                <a:srgbClr val="EEB500"/>
              </a:solidFill>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2819400" y="4724400"/>
              <a:ext cx="838200" cy="461665"/>
            </a:xfrm>
            <a:prstGeom prst="rect">
              <a:avLst/>
            </a:prstGeom>
            <a:noFill/>
          </p:spPr>
          <p:txBody>
            <a:bodyPr wrap="square" rtlCol="0">
              <a:spAutoFit/>
            </a:bodyPr>
            <a:lstStyle/>
            <a:p>
              <a:r>
                <a:rPr lang="en-US" sz="2400" dirty="0" smtClean="0"/>
                <a:t>2.1 </a:t>
              </a:r>
              <a:r>
                <a:rPr lang="en-US" sz="2400" dirty="0"/>
                <a:t>Å</a:t>
              </a:r>
              <a:endParaRPr lang="en-US" sz="2400" dirty="0" smtClean="0"/>
            </a:p>
          </p:txBody>
        </p:sp>
      </p:grpSp>
    </p:spTree>
    <p:extLst>
      <p:ext uri="{BB962C8B-B14F-4D97-AF65-F5344CB8AC3E}">
        <p14:creationId xmlns:p14="http://schemas.microsoft.com/office/powerpoint/2010/main" val="395489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stretch>
            <a:fillRect/>
          </a:stretch>
        </p:blipFill>
        <p:spPr>
          <a:xfrm>
            <a:off x="4953000" y="3133725"/>
            <a:ext cx="3228975" cy="4105275"/>
          </a:xfrm>
          <a:prstGeom prst="rect">
            <a:avLst/>
          </a:prstGeom>
        </p:spPr>
      </p:pic>
      <p:pic>
        <p:nvPicPr>
          <p:cNvPr id="13" name="Picture 12"/>
          <p:cNvPicPr>
            <a:picLocks noChangeAspect="1"/>
          </p:cNvPicPr>
          <p:nvPr/>
        </p:nvPicPr>
        <p:blipFill>
          <a:blip r:embed="rId2" cstate="print"/>
          <a:stretch>
            <a:fillRect/>
          </a:stretch>
        </p:blipFill>
        <p:spPr>
          <a:xfrm>
            <a:off x="4938712" y="-154398"/>
            <a:ext cx="3228975" cy="4105275"/>
          </a:xfrm>
          <a:prstGeom prst="rect">
            <a:avLst/>
          </a:prstGeom>
        </p:spPr>
      </p:pic>
      <p:sp>
        <p:nvSpPr>
          <p:cNvPr id="2" name="Date Placeholder 1"/>
          <p:cNvSpPr>
            <a:spLocks noGrp="1"/>
          </p:cNvSpPr>
          <p:nvPr>
            <p:ph type="dt" sz="half" idx="10"/>
          </p:nvPr>
        </p:nvSpPr>
        <p:spPr/>
        <p:txBody>
          <a:bodyPr/>
          <a:lstStyle/>
          <a:p>
            <a:r>
              <a:rPr lang="en-US" smtClean="0"/>
              <a:t>3/6/2015</a:t>
            </a:r>
            <a:endParaRPr lang="en-US" dirty="0"/>
          </a:p>
        </p:txBody>
      </p:sp>
      <p:sp>
        <p:nvSpPr>
          <p:cNvPr id="3" name="Footer Placeholder 2"/>
          <p:cNvSpPr>
            <a:spLocks noGrp="1"/>
          </p:cNvSpPr>
          <p:nvPr>
            <p:ph type="ftr" sz="quarter" idx="11"/>
          </p:nvPr>
        </p:nvSpPr>
        <p:spPr/>
        <p:txBody>
          <a:bodyPr/>
          <a:lstStyle/>
          <a:p>
            <a:r>
              <a:rPr lang="en-US" smtClean="0"/>
              <a:t>2015 APS March Meeting</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pPr/>
              <a:t>9</a:t>
            </a:fld>
            <a:endParaRPr lang="en-US" dirty="0"/>
          </a:p>
        </p:txBody>
      </p:sp>
      <p:sp>
        <p:nvSpPr>
          <p:cNvPr id="5" name="TextBox 4"/>
          <p:cNvSpPr txBox="1"/>
          <p:nvPr/>
        </p:nvSpPr>
        <p:spPr>
          <a:xfrm>
            <a:off x="381000" y="304800"/>
            <a:ext cx="7924800" cy="830997"/>
          </a:xfrm>
          <a:prstGeom prst="rect">
            <a:avLst/>
          </a:prstGeom>
          <a:noFill/>
        </p:spPr>
        <p:txBody>
          <a:bodyPr wrap="square" rtlCol="0">
            <a:spAutoFit/>
          </a:bodyPr>
          <a:lstStyle/>
          <a:p>
            <a:r>
              <a:rPr lang="en-US" sz="2400" b="1" dirty="0" smtClean="0">
                <a:solidFill>
                  <a:srgbClr val="3C6525"/>
                </a:solidFill>
              </a:rPr>
              <a:t>Crystal structure:   </a:t>
            </a:r>
            <a:r>
              <a:rPr lang="en-US" sz="2400" dirty="0" smtClean="0"/>
              <a:t>Space Group    </a:t>
            </a:r>
            <a:r>
              <a:rPr lang="en-US" sz="2400" i="1" dirty="0" smtClean="0"/>
              <a:t>P6</a:t>
            </a:r>
            <a:r>
              <a:rPr lang="en-US" sz="2400" i="1" baseline="-25000" dirty="0" smtClean="0"/>
              <a:t>3</a:t>
            </a:r>
            <a:r>
              <a:rPr lang="en-US" sz="2400" i="1" dirty="0" smtClean="0"/>
              <a:t>/mcm  </a:t>
            </a:r>
            <a:r>
              <a:rPr lang="en-US" sz="2400" dirty="0" smtClean="0"/>
              <a:t>(#193)</a:t>
            </a:r>
          </a:p>
          <a:p>
            <a:r>
              <a:rPr lang="en-US" sz="2400" i="1" dirty="0"/>
              <a:t> </a:t>
            </a:r>
            <a:r>
              <a:rPr lang="en-US" sz="2400" i="1" dirty="0" smtClean="0"/>
              <a:t>            </a:t>
            </a:r>
            <a:r>
              <a:rPr lang="en-US" sz="2400" dirty="0" smtClean="0"/>
              <a:t>Disorder in P-P placements:</a:t>
            </a:r>
            <a:endParaRPr lang="en-US" sz="2400" i="1" dirty="0" smtClean="0"/>
          </a:p>
        </p:txBody>
      </p:sp>
      <p:pic>
        <p:nvPicPr>
          <p:cNvPr id="6" name="Picture 5"/>
          <p:cNvPicPr>
            <a:picLocks noChangeAspect="1"/>
          </p:cNvPicPr>
          <p:nvPr/>
        </p:nvPicPr>
        <p:blipFill>
          <a:blip r:embed="rId2" cstate="print"/>
          <a:stretch>
            <a:fillRect/>
          </a:stretch>
        </p:blipFill>
        <p:spPr>
          <a:xfrm>
            <a:off x="1270571" y="1478622"/>
            <a:ext cx="3228975" cy="4105275"/>
          </a:xfrm>
          <a:prstGeom prst="rect">
            <a:avLst/>
          </a:prstGeom>
        </p:spPr>
      </p:pic>
      <p:cxnSp>
        <p:nvCxnSpPr>
          <p:cNvPr id="7" name="Straight Arrow Connector 6"/>
          <p:cNvCxnSpPr/>
          <p:nvPr/>
        </p:nvCxnSpPr>
        <p:spPr>
          <a:xfrm>
            <a:off x="1518007" y="1764114"/>
            <a:ext cx="0" cy="3411964"/>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04308" y="2940793"/>
            <a:ext cx="381000" cy="461665"/>
          </a:xfrm>
          <a:prstGeom prst="rect">
            <a:avLst/>
          </a:prstGeom>
          <a:noFill/>
        </p:spPr>
        <p:txBody>
          <a:bodyPr wrap="square" rtlCol="0">
            <a:spAutoFit/>
          </a:bodyPr>
          <a:lstStyle/>
          <a:p>
            <a:r>
              <a:rPr lang="en-US" sz="2400" b="1" dirty="0" smtClean="0"/>
              <a:t>c</a:t>
            </a:r>
          </a:p>
        </p:txBody>
      </p:sp>
      <p:cxnSp>
        <p:nvCxnSpPr>
          <p:cNvPr id="9" name="Straight Arrow Connector 8"/>
          <p:cNvCxnSpPr/>
          <p:nvPr/>
        </p:nvCxnSpPr>
        <p:spPr>
          <a:xfrm>
            <a:off x="3027452" y="2743200"/>
            <a:ext cx="0" cy="137160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940978" y="3336876"/>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6705600" y="2362200"/>
            <a:ext cx="0" cy="220980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619468" y="3336876"/>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234038" y="2743200"/>
            <a:ext cx="575962" cy="461665"/>
          </a:xfrm>
          <a:prstGeom prst="rect">
            <a:avLst/>
          </a:prstGeom>
          <a:noFill/>
        </p:spPr>
        <p:txBody>
          <a:bodyPr wrap="square" rtlCol="0">
            <a:spAutoFit/>
          </a:bodyPr>
          <a:lstStyle/>
          <a:p>
            <a:r>
              <a:rPr lang="en-US" sz="2400" b="1" i="1" dirty="0" smtClean="0"/>
              <a:t>+z</a:t>
            </a:r>
          </a:p>
        </p:txBody>
      </p:sp>
      <p:sp>
        <p:nvSpPr>
          <p:cNvPr id="20" name="TextBox 19"/>
          <p:cNvSpPr txBox="1"/>
          <p:nvPr/>
        </p:nvSpPr>
        <p:spPr>
          <a:xfrm>
            <a:off x="3234038" y="3733800"/>
            <a:ext cx="575962" cy="461665"/>
          </a:xfrm>
          <a:prstGeom prst="rect">
            <a:avLst/>
          </a:prstGeom>
          <a:noFill/>
        </p:spPr>
        <p:txBody>
          <a:bodyPr wrap="square" rtlCol="0">
            <a:spAutoFit/>
          </a:bodyPr>
          <a:lstStyle/>
          <a:p>
            <a:r>
              <a:rPr lang="en-US" sz="2400" b="1" i="1" dirty="0" smtClean="0"/>
              <a:t>-z</a:t>
            </a:r>
          </a:p>
        </p:txBody>
      </p:sp>
      <p:sp>
        <p:nvSpPr>
          <p:cNvPr id="21" name="TextBox 20"/>
          <p:cNvSpPr txBox="1"/>
          <p:nvPr/>
        </p:nvSpPr>
        <p:spPr>
          <a:xfrm>
            <a:off x="6884494" y="2010718"/>
            <a:ext cx="1352249" cy="461665"/>
          </a:xfrm>
          <a:prstGeom prst="rect">
            <a:avLst/>
          </a:prstGeom>
          <a:noFill/>
        </p:spPr>
        <p:txBody>
          <a:bodyPr wrap="square" rtlCol="0">
            <a:spAutoFit/>
          </a:bodyPr>
          <a:lstStyle/>
          <a:p>
            <a:r>
              <a:rPr lang="en-US" sz="2400" b="1" i="1" dirty="0" smtClean="0"/>
              <a:t>+(1/2-z)</a:t>
            </a:r>
          </a:p>
        </p:txBody>
      </p:sp>
      <p:sp>
        <p:nvSpPr>
          <p:cNvPr id="22" name="TextBox 21"/>
          <p:cNvSpPr txBox="1"/>
          <p:nvPr/>
        </p:nvSpPr>
        <p:spPr>
          <a:xfrm>
            <a:off x="6858000" y="4415135"/>
            <a:ext cx="1352249" cy="461665"/>
          </a:xfrm>
          <a:prstGeom prst="rect">
            <a:avLst/>
          </a:prstGeom>
          <a:noFill/>
        </p:spPr>
        <p:txBody>
          <a:bodyPr wrap="square" rtlCol="0">
            <a:spAutoFit/>
          </a:bodyPr>
          <a:lstStyle/>
          <a:p>
            <a:r>
              <a:rPr lang="en-US" sz="2400" b="1" i="1" dirty="0" smtClean="0"/>
              <a:t>-(1/2-z)</a:t>
            </a:r>
          </a:p>
        </p:txBody>
      </p:sp>
      <p:sp>
        <p:nvSpPr>
          <p:cNvPr id="24" name="TextBox 23"/>
          <p:cNvSpPr txBox="1"/>
          <p:nvPr/>
        </p:nvSpPr>
        <p:spPr>
          <a:xfrm>
            <a:off x="3380359" y="5511535"/>
            <a:ext cx="1371600" cy="461665"/>
          </a:xfrm>
          <a:prstGeom prst="rect">
            <a:avLst/>
          </a:prstGeom>
          <a:noFill/>
        </p:spPr>
        <p:txBody>
          <a:bodyPr wrap="square" rtlCol="0">
            <a:spAutoFit/>
          </a:bodyPr>
          <a:lstStyle/>
          <a:p>
            <a:r>
              <a:rPr lang="en-US" sz="2400"/>
              <a:t>­</a:t>
            </a:r>
            <a:endParaRPr lang="en-US" sz="2400" dirty="0" smtClean="0"/>
          </a:p>
        </p:txBody>
      </p:sp>
      <p:grpSp>
        <p:nvGrpSpPr>
          <p:cNvPr id="10" name="Group 9"/>
          <p:cNvGrpSpPr/>
          <p:nvPr/>
        </p:nvGrpSpPr>
        <p:grpSpPr>
          <a:xfrm>
            <a:off x="2125597" y="5900123"/>
            <a:ext cx="2133600" cy="461665"/>
            <a:chOff x="2285285" y="5271951"/>
            <a:chExt cx="2133600" cy="461665"/>
          </a:xfrm>
        </p:grpSpPr>
        <p:sp>
          <p:nvSpPr>
            <p:cNvPr id="23" name="TextBox 22"/>
            <p:cNvSpPr txBox="1"/>
            <p:nvPr/>
          </p:nvSpPr>
          <p:spPr>
            <a:xfrm>
              <a:off x="2285285" y="5271951"/>
              <a:ext cx="2133600" cy="461665"/>
            </a:xfrm>
            <a:prstGeom prst="rect">
              <a:avLst/>
            </a:prstGeom>
            <a:noFill/>
          </p:spPr>
          <p:txBody>
            <a:bodyPr wrap="square" rtlCol="0">
              <a:spAutoFit/>
            </a:bodyPr>
            <a:lstStyle/>
            <a:p>
              <a:r>
                <a:rPr lang="en-US" sz="2400" dirty="0" smtClean="0"/>
                <a:t>Site label z­</a:t>
              </a:r>
              <a:endParaRPr lang="en-US" sz="2400" dirty="0"/>
            </a:p>
          </p:txBody>
        </p:sp>
        <p:cxnSp>
          <p:nvCxnSpPr>
            <p:cNvPr id="26" name="Straight Arrow Connector 25"/>
            <p:cNvCxnSpPr/>
            <p:nvPr/>
          </p:nvCxnSpPr>
          <p:spPr>
            <a:xfrm flipV="1">
              <a:off x="3810000" y="5289096"/>
              <a:ext cx="0" cy="3810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5867400" y="6091535"/>
            <a:ext cx="3048000" cy="461665"/>
            <a:chOff x="4208871" y="5231675"/>
            <a:chExt cx="3048000" cy="461665"/>
          </a:xfrm>
        </p:grpSpPr>
        <p:sp>
          <p:nvSpPr>
            <p:cNvPr id="29" name="TextBox 28"/>
            <p:cNvSpPr txBox="1"/>
            <p:nvPr/>
          </p:nvSpPr>
          <p:spPr>
            <a:xfrm>
              <a:off x="4208871" y="5231675"/>
              <a:ext cx="3048000" cy="461665"/>
            </a:xfrm>
            <a:prstGeom prst="rect">
              <a:avLst/>
            </a:prstGeom>
            <a:noFill/>
          </p:spPr>
          <p:txBody>
            <a:bodyPr wrap="square" rtlCol="0">
              <a:spAutoFit/>
            </a:bodyPr>
            <a:lstStyle/>
            <a:p>
              <a:r>
                <a:rPr lang="en-US" sz="2400" dirty="0" smtClean="0"/>
                <a:t>Site label z</a:t>
              </a:r>
              <a:r>
                <a:rPr lang="en-US" sz="2400" dirty="0"/>
                <a:t>­</a:t>
              </a:r>
              <a:r>
                <a:rPr lang="en-US" sz="2400" dirty="0" smtClean="0"/>
                <a:t> ­­­­­­</a:t>
              </a:r>
              <a:endParaRPr lang="en-US" sz="2400" dirty="0"/>
            </a:p>
          </p:txBody>
        </p:sp>
        <p:cxnSp>
          <p:nvCxnSpPr>
            <p:cNvPr id="30" name="Straight Arrow Connector 29"/>
            <p:cNvCxnSpPr/>
            <p:nvPr/>
          </p:nvCxnSpPr>
          <p:spPr>
            <a:xfrm rot="10800000" flipV="1">
              <a:off x="5748879" y="5294618"/>
              <a:ext cx="0" cy="3810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0" y="3602789"/>
            <a:ext cx="881818" cy="1500646"/>
            <a:chOff x="7859295" y="1170561"/>
            <a:chExt cx="881818" cy="1500646"/>
          </a:xfrm>
        </p:grpSpPr>
        <p:sp>
          <p:nvSpPr>
            <p:cNvPr id="32" name="TextBox 31"/>
            <p:cNvSpPr txBox="1"/>
            <p:nvPr/>
          </p:nvSpPr>
          <p:spPr>
            <a:xfrm>
              <a:off x="7882786" y="2209542"/>
              <a:ext cx="533400" cy="461665"/>
            </a:xfrm>
            <a:prstGeom prst="rect">
              <a:avLst/>
            </a:prstGeom>
            <a:noFill/>
          </p:spPr>
          <p:txBody>
            <a:bodyPr wrap="square" rtlCol="0">
              <a:spAutoFit/>
            </a:bodyPr>
            <a:lstStyle/>
            <a:p>
              <a:r>
                <a:rPr lang="en-US" sz="2400" b="1" dirty="0" smtClean="0"/>
                <a:t>S</a:t>
              </a:r>
            </a:p>
          </p:txBody>
        </p:sp>
        <p:sp>
          <p:nvSpPr>
            <p:cNvPr id="33" name="TextBox 32"/>
            <p:cNvSpPr txBox="1"/>
            <p:nvPr/>
          </p:nvSpPr>
          <p:spPr>
            <a:xfrm>
              <a:off x="7889422" y="1712257"/>
              <a:ext cx="533400" cy="461665"/>
            </a:xfrm>
            <a:prstGeom prst="rect">
              <a:avLst/>
            </a:prstGeom>
            <a:noFill/>
          </p:spPr>
          <p:txBody>
            <a:bodyPr wrap="square" rtlCol="0">
              <a:spAutoFit/>
            </a:bodyPr>
            <a:lstStyle/>
            <a:p>
              <a:r>
                <a:rPr lang="en-US" sz="2400" b="1" dirty="0" smtClean="0"/>
                <a:t>P</a:t>
              </a:r>
            </a:p>
          </p:txBody>
        </p:sp>
        <p:sp>
          <p:nvSpPr>
            <p:cNvPr id="34" name="TextBox 33"/>
            <p:cNvSpPr txBox="1"/>
            <p:nvPr/>
          </p:nvSpPr>
          <p:spPr>
            <a:xfrm>
              <a:off x="7859295" y="1170561"/>
              <a:ext cx="533400" cy="461665"/>
            </a:xfrm>
            <a:prstGeom prst="rect">
              <a:avLst/>
            </a:prstGeom>
            <a:noFill/>
          </p:spPr>
          <p:txBody>
            <a:bodyPr wrap="square" rtlCol="0">
              <a:spAutoFit/>
            </a:bodyPr>
            <a:lstStyle/>
            <a:p>
              <a:r>
                <a:rPr lang="en-US" sz="2400" b="1" dirty="0" smtClean="0"/>
                <a:t>Li</a:t>
              </a:r>
            </a:p>
          </p:txBody>
        </p:sp>
        <p:pic>
          <p:nvPicPr>
            <p:cNvPr id="35" name="Picture 34"/>
            <p:cNvPicPr>
              <a:picLocks noChangeAspect="1"/>
            </p:cNvPicPr>
            <p:nvPr/>
          </p:nvPicPr>
          <p:blipFill>
            <a:blip r:embed="rId3"/>
            <a:stretch>
              <a:fillRect/>
            </a:stretch>
          </p:blipFill>
          <p:spPr>
            <a:xfrm>
              <a:off x="8318153" y="1221432"/>
              <a:ext cx="422960" cy="1371600"/>
            </a:xfrm>
            <a:prstGeom prst="rect">
              <a:avLst/>
            </a:prstGeom>
          </p:spPr>
        </p:pic>
      </p:grpSp>
    </p:spTree>
    <p:extLst>
      <p:ext uri="{BB962C8B-B14F-4D97-AF65-F5344CB8AC3E}">
        <p14:creationId xmlns:p14="http://schemas.microsoft.com/office/powerpoint/2010/main" val="1713014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17662</TotalTime>
  <Words>917</Words>
  <Application>Microsoft Office PowerPoint</Application>
  <PresentationFormat>On-screen Show (4:3)</PresentationFormat>
  <Paragraphs>230</Paragraphs>
  <Slides>21</Slides>
  <Notes>1</Notes>
  <HiddenSlides>2</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Symbol</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1001</cp:revision>
  <cp:lastPrinted>2012-10-18T15:43:18Z</cp:lastPrinted>
  <dcterms:created xsi:type="dcterms:W3CDTF">2012-01-10T18:32:24Z</dcterms:created>
  <dcterms:modified xsi:type="dcterms:W3CDTF">2015-03-11T20:23:29Z</dcterms:modified>
</cp:coreProperties>
</file>