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6" r:id="rId10"/>
    <p:sldId id="263" r:id="rId11"/>
    <p:sldId id="270" r:id="rId12"/>
    <p:sldId id="268" r:id="rId13"/>
    <p:sldId id="264" r:id="rId14"/>
    <p:sldId id="265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4"/>
    <a:srgbClr val="355EA9"/>
    <a:srgbClr val="F73962"/>
    <a:srgbClr val="9E7E3A"/>
    <a:srgbClr val="E8A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306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DD7C0-F8B3-44D6-8A69-02F84366BC0B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36E8B-7E38-46BA-9EBB-5FF8D8CBD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8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6E8B-7E38-46BA-9EBB-5FF8D8CBDF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1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6E8B-7E38-46BA-9EBB-5FF8D8CBDF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6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6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04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1">
          <a:blip r:embed="rId2">
            <a:alphaModFix amt="71000"/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08490" y="309968"/>
            <a:ext cx="11825207" cy="821409"/>
          </a:xfrm>
          <a:solidFill>
            <a:schemeClr val="bg1">
              <a:alpha val="36000"/>
            </a:schemeClr>
          </a:solidFill>
        </p:spPr>
        <p:txBody>
          <a:bodyPr/>
          <a:lstStyle>
            <a:lvl1pPr>
              <a:defRPr b="0" baseline="-25000">
                <a:solidFill>
                  <a:srgbClr val="9E7E3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Computational  Study of Ideal Electrolyte/Anode Interfaces for Na3SbS4/Na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79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blipFill dpi="0" rotWithShape="1">
          <a:blip r:embed="rId2">
            <a:alphaModFix amt="71000"/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08490" y="309968"/>
            <a:ext cx="11825207" cy="821409"/>
          </a:xfrm>
          <a:solidFill>
            <a:schemeClr val="bg1">
              <a:alpha val="36000"/>
            </a:schemeClr>
          </a:solidFill>
        </p:spPr>
        <p:txBody>
          <a:bodyPr/>
          <a:lstStyle>
            <a:lvl1pPr>
              <a:defRPr b="0" baseline="-25000">
                <a:solidFill>
                  <a:srgbClr val="9E7E3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Computational  Study of Ideal Electrolyte/Anode Interfaces for Na3SbS4/Na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59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6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5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8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9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4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6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4B84-CAE0-41FB-A554-749E046A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6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"/>
            <a:ext cx="12318124" cy="1323439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Study of Ideal Electrolyte/Anode Interface for Na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996583"/>
            <a:ext cx="12486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Larry E. Rush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N.A.W.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Holzwarth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Physics, Wake Forest University, Winston-Salem, NC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27109</a:t>
            </a: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Zach Hood from Georgia Tech and ORNL for introducing us to this system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$$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69" y="5153939"/>
            <a:ext cx="1995333" cy="1000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35" y="4338364"/>
            <a:ext cx="1527426" cy="201798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46" y="5167936"/>
            <a:ext cx="1765738" cy="986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41" y="3436883"/>
            <a:ext cx="4526306" cy="2919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081" y="4767189"/>
            <a:ext cx="282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NSF grant DMR-1507942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607" y="0"/>
            <a:ext cx="7237406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4514850" lvl="8" indent="-857250" algn="ctr">
              <a:buFont typeface="+mj-lt"/>
              <a:buAutoNum type="romanUcPeriod" startAt="4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8444" y="880610"/>
            <a:ext cx="370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 (DOS)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" y="2034772"/>
            <a:ext cx="3951505" cy="43127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4490" y="1674262"/>
            <a:ext cx="45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materials DOS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97" y="2039183"/>
            <a:ext cx="5924803" cy="40979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8749" y="1669851"/>
            <a:ext cx="45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(110)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39183"/>
            <a:ext cx="3900949" cy="43083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63677" y="1665440"/>
            <a:ext cx="45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(110)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/Na interface DOS 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01" y="3283085"/>
            <a:ext cx="1257513" cy="8503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1213" y="3718831"/>
            <a:ext cx="167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   S   Na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86574" y="4940846"/>
            <a:ext cx="165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43152" y="3940430"/>
            <a:ext cx="165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86574" y="2965294"/>
            <a:ext cx="165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S?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73901" y="2039183"/>
            <a:ext cx="107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265" y="1344282"/>
            <a:ext cx="10058400" cy="391267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173707" y="1446663"/>
            <a:ext cx="81887" cy="33300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69242" y="1460310"/>
            <a:ext cx="940558" cy="3821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55594" y="1446663"/>
            <a:ext cx="3207224" cy="136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13497" y="1159616"/>
            <a:ext cx="28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1127" y="1371578"/>
            <a:ext cx="28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4302" y="2117234"/>
            <a:ext cx="28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980" y="790284"/>
            <a:ext cx="569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(space group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607" y="0"/>
            <a:ext cx="7237406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4514850" lvl="8" indent="-857250" algn="ctr">
              <a:buFont typeface="+mj-lt"/>
              <a:buAutoNum type="romanUcPeriod" startAt="4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838" y="1595367"/>
            <a:ext cx="2800350" cy="214312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153400" y="1528948"/>
            <a:ext cx="846788" cy="588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383" y="1633465"/>
            <a:ext cx="2952750" cy="2066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013" y="3884035"/>
            <a:ext cx="3076575" cy="21050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845" y="5332045"/>
            <a:ext cx="2001811" cy="9222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93845" y="5212594"/>
            <a:ext cx="211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4a  12b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3845" y="5846718"/>
            <a:ext cx="222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Sb   S   Na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8333" y="5212594"/>
            <a:ext cx="193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Wyckoff labels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0180" y="5846718"/>
            <a:ext cx="193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607" y="0"/>
            <a:ext cx="7237406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4514850" lvl="8" indent="-857250" algn="ctr">
              <a:buFont typeface="+mj-lt"/>
              <a:buAutoNum type="romanUcPeriod" startAt="4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950" y="5903233"/>
            <a:ext cx="2001811" cy="922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1950" y="5760460"/>
            <a:ext cx="211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4a  12b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1951" y="6398243"/>
            <a:ext cx="222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Sb   S   Na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5387" y="5781406"/>
            <a:ext cx="193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Wyckoff labels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7903" y="6394036"/>
            <a:ext cx="193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4330" y="889382"/>
            <a:ext cx="347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Ball-and-stick model for 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65827" y="888045"/>
            <a:ext cx="30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 calculations 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491" y="1360852"/>
            <a:ext cx="10993750" cy="42765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310185" y="2483893"/>
            <a:ext cx="2033516" cy="2415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380000" flipV="1">
            <a:off x="3590395" y="3423438"/>
            <a:ext cx="249279" cy="162860"/>
          </a:xfrm>
          <a:prstGeom prst="upArrow">
            <a:avLst/>
          </a:prstGeom>
          <a:solidFill>
            <a:srgbClr val="0000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6260000">
            <a:off x="3961766" y="3382701"/>
            <a:ext cx="306711" cy="523723"/>
          </a:xfrm>
          <a:prstGeom prst="upArrow">
            <a:avLst/>
          </a:prstGeom>
          <a:solidFill>
            <a:srgbClr val="0000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20460000">
            <a:off x="4472985" y="3750051"/>
            <a:ext cx="295087" cy="607240"/>
          </a:xfrm>
          <a:prstGeom prst="upArrow">
            <a:avLst/>
          </a:prstGeom>
          <a:solidFill>
            <a:srgbClr val="0000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459886" y="6118676"/>
            <a:ext cx="23375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37070" y="6108026"/>
            <a:ext cx="23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80436" y="6118676"/>
            <a:ext cx="23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40537" y="1555845"/>
            <a:ext cx="1460311" cy="313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795379" y="1869743"/>
            <a:ext cx="19106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30621" y="5588414"/>
            <a:ext cx="153358" cy="14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57923" y="5539847"/>
            <a:ext cx="318464" cy="22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417403" y="5550120"/>
            <a:ext cx="318464" cy="22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276883" y="5550119"/>
            <a:ext cx="318464" cy="22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204076" y="5545693"/>
            <a:ext cx="318464" cy="22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013967" y="5550118"/>
            <a:ext cx="318464" cy="22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777728" y="5550117"/>
            <a:ext cx="318464" cy="22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 rot="20400000">
            <a:off x="3406065" y="2632727"/>
            <a:ext cx="350669" cy="633679"/>
          </a:xfrm>
          <a:prstGeom prst="upArrow">
            <a:avLst/>
          </a:prstGeom>
          <a:solidFill>
            <a:srgbClr val="0000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649233" y="4292178"/>
            <a:ext cx="233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91678" y="3504868"/>
            <a:ext cx="233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46492" y="2432420"/>
            <a:ext cx="233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56988" y="3515238"/>
            <a:ext cx="23375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15887" y="3207271"/>
            <a:ext cx="23375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43" y="1444316"/>
            <a:ext cx="6114449" cy="4010737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 flipH="1" flipV="1">
            <a:off x="8038463" y="2779048"/>
            <a:ext cx="12031" cy="1341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7859352" y="3638348"/>
                <a:ext cx="15995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𝒆𝑽</m:t>
                      </m:r>
                    </m:oMath>
                  </m:oMathPara>
                </a14:m>
                <a:endPara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352" y="3638348"/>
                <a:ext cx="1599569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4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3/14/2017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607" y="0"/>
            <a:ext cx="7237406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4514850" lvl="8" indent="-857250" algn="ctr">
              <a:buFont typeface="+mj-lt"/>
              <a:buAutoNum type="romanUcPeriod" startAt="5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364" y="1267539"/>
            <a:ext cx="12318124" cy="3970318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0.05 eV for a-axis migration</a:t>
            </a:r>
          </a:p>
          <a:p>
            <a:pPr marL="571500" indent="-571500">
              <a:buFont typeface="+mj-lt"/>
              <a:buAutoNum type="romanL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reactive to Na </a:t>
            </a:r>
          </a:p>
          <a:p>
            <a:pPr marL="571500" indent="-571500">
              <a:buFont typeface="+mj-lt"/>
              <a:buAutoNum type="romanL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Na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form at the Na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/Na interface (based 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DOS)</a:t>
            </a:r>
          </a:p>
          <a:p>
            <a:pPr marL="571500" indent="-571500">
              <a:buFont typeface="+mj-lt"/>
              <a:buAutoNum type="romanL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 </a:t>
            </a:r>
            <a:endParaRPr lang="en-US" sz="2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82" y="3291500"/>
            <a:ext cx="2376868" cy="314024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63062" y="-12275"/>
            <a:ext cx="12318124" cy="707886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053067"/>
            <a:ext cx="12318124" cy="181588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 was supported by NSF grant DMR-1507942. Computations were performed on the Wake Forest University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HPC DEAC Cluster.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 Prof. Natalie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Holzwarth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 rot="-2280000">
            <a:off x="7856107" y="2215625"/>
            <a:ext cx="1349652" cy="126327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9418667">
            <a:off x="7938650" y="2372473"/>
            <a:ext cx="1184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89" y="-12275"/>
            <a:ext cx="2332826" cy="1056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33" y="20199"/>
            <a:ext cx="1977334" cy="9913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16861"/>
            <a:ext cx="2850882" cy="36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3062" y="-12275"/>
            <a:ext cx="12318124" cy="707886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774" y="1350202"/>
            <a:ext cx="12318124" cy="3970318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Na-ion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lectrolytes for all-solid-state Na-ion batteries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buFont typeface="+mj-lt"/>
              <a:buAutoNum type="romanU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behind studying Na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buFont typeface="+mj-lt"/>
              <a:buAutoNum type="romanUcPeriod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Methods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buFont typeface="+mj-lt"/>
              <a:buAutoNum type="romanU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857250" indent="-857250">
              <a:buFont typeface="+mj-lt"/>
              <a:buAutoNum type="romanU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318124" cy="707886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Na-ion Electrolytes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364" y="1286925"/>
            <a:ext cx="12318124" cy="3108543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Abundant (geopolitically-neutral &amp;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cheap)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 size of Na ions = ↑ intercalation w.r.t. Li ions (higher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reversibility)</a:t>
            </a:r>
            <a:r>
              <a:rPr lang="en-US" sz="2800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571500" indent="-571500">
              <a:buFont typeface="+mj-lt"/>
              <a:buAutoNum type="romanL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 large-scale grid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(option for Morocco’s energy initiative?)</a:t>
            </a:r>
          </a:p>
          <a:p>
            <a:pPr marL="571500" indent="-571500">
              <a:buFont typeface="+mj-lt"/>
              <a:buAutoNum type="romanLcPeriod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density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7098" y="5665428"/>
            <a:ext cx="6717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https://ceder.berkeley.edu/research-areas/na-ion-battery-materials-design-and-discovery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2218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318124" cy="707886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marL="4514850" lvl="8" indent="-857250">
              <a:buFont typeface="+mj-lt"/>
              <a:buAutoNum type="romanUcPeriod" startAt="2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Na</a:t>
            </a:r>
            <a:r>
              <a:rPr lang="en-US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63774" y="1174128"/>
                <a:ext cx="12318124" cy="4401205"/>
              </a:xfrm>
              <a:prstGeom prst="rect">
                <a:avLst/>
              </a:prstGeom>
              <a:solidFill>
                <a:schemeClr val="bg1">
                  <a:alpha val="32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857250" indent="-857250">
                  <a:buFont typeface="+mj-lt"/>
                  <a:buAutoNum type="romanL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 to Na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baseline="6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57250" indent="-857250">
                  <a:buFont typeface="+mj-lt"/>
                  <a:buAutoNum type="romanLcPeriod"/>
                </a:pP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57250" indent="-857250">
                  <a:buFont typeface="+mj-lt"/>
                  <a:buAutoNum type="romanL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Air-stable &amp; high ionic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conductivity</a:t>
                </a:r>
                <a:r>
                  <a:rPr lang="en-US" sz="2000" baseline="6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2,3,4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57250" indent="-857250">
                  <a:buFont typeface="+mj-lt"/>
                  <a:buAutoNum type="romanLcPeriod"/>
                </a:pPr>
                <a:endParaRPr 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57250" indent="-857250"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=0.20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25</a:t>
                </a:r>
                <a:r>
                  <a:rPr lang="en-US" sz="2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⁰</a:t>
                </a:r>
                <a:r>
                  <a:rPr lang="en-US" sz="2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6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000" baseline="6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57250" indent="-857250">
                  <a:buFont typeface="+mj-lt"/>
                  <a:buAutoNum type="romanLcPeriod"/>
                </a:pPr>
                <a:endPara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57250" indent="-857250">
                  <a:buFont typeface="+mj-lt"/>
                  <a:buAutoNum type="romanLcPeriod"/>
                </a:pPr>
                <a:endParaRPr lang="en-US" sz="28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57250" indent="-857250">
                  <a:buFont typeface="+mj-lt"/>
                  <a:buAutoNum type="romanLcPeriod"/>
                </a:pPr>
                <a:endPara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2800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Ceder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al., </a:t>
                </a:r>
                <a:r>
                  <a:rPr lang="en-US" sz="28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Chem. Mater.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pp. 252-258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(2016)</a:t>
                </a:r>
              </a:p>
              <a:p>
                <a:pPr algn="ctr"/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2. Wang et al., </a:t>
                </a:r>
                <a:r>
                  <a:rPr lang="en-US" sz="2800" b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Angew</a:t>
                </a:r>
                <a:r>
                  <a:rPr lang="en-US" sz="28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Chem.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pp. 8551-8555 (2016)</a:t>
                </a:r>
              </a:p>
              <a:p>
                <a:pPr algn="ctr"/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Zhang et al., </a:t>
                </a:r>
                <a:r>
                  <a:rPr lang="en-US" sz="28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Adv. Sci.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pg. 1600089 (2016)</a:t>
                </a:r>
                <a:r>
                  <a:rPr lang="en-US" sz="28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$$$$$$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Banerjee et al., </a:t>
                </a:r>
                <a:r>
                  <a:rPr lang="en-US" sz="2800" b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Angew</a:t>
                </a:r>
                <a:r>
                  <a:rPr lang="en-US" sz="28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Chem., 55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pp.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9634-9638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(2016)</a:t>
                </a:r>
                <a:endPara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74" y="1174128"/>
                <a:ext cx="12318124" cy="4401205"/>
              </a:xfrm>
              <a:prstGeom prst="rect">
                <a:avLst/>
              </a:prstGeom>
              <a:blipFill rotWithShape="0">
                <a:blip r:embed="rId3"/>
                <a:stretch>
                  <a:fillRect l="-891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6124" y="0"/>
            <a:ext cx="12318124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02" y="927119"/>
            <a:ext cx="12318124" cy="5611793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 functional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heory with local-density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pproximation (LDA)</a:t>
            </a:r>
          </a:p>
          <a:p>
            <a:pPr marL="571500" indent="-571500">
              <a:buFont typeface="+mj-lt"/>
              <a:buAutoNum type="roman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Augmented Wave (PAW) formalism</a:t>
            </a:r>
          </a:p>
          <a:p>
            <a:pPr marL="571500" indent="-571500">
              <a:buFont typeface="+mj-lt"/>
              <a:buAutoNum type="roman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PAW basis and projector functions generated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ATOMPAW</a:t>
            </a:r>
            <a:r>
              <a:rPr lang="en-US" sz="2400" baseline="6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6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Espresso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package</a:t>
            </a:r>
            <a:r>
              <a:rPr lang="en-US" sz="2400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5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 of States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</a:t>
            </a:r>
            <a:endParaRPr lang="en-US" sz="2400" baseline="5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Nudged Elastic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(NEB)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</a:t>
            </a:r>
            <a:r>
              <a:rPr lang="en-US" sz="2400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aseline="5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Holzwarth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Physics Communications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135,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pg. 329 (2001)</a:t>
            </a:r>
          </a:p>
          <a:p>
            <a:pPr algn="ctr"/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Giannozzi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Phys.: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Mat.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395592 (2009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$$$$$$$$$$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Henkleman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Chem. Phys.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113, 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pp. 9901-9904 (2001)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$$$$$$$$$$$$</a:t>
            </a:r>
            <a:endParaRPr lang="en-US" sz="28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APS March </a:t>
            </a:r>
            <a:r>
              <a:rPr lang="en-US" dirty="0" smtClean="0"/>
              <a:t>Meeting</a:t>
            </a:r>
            <a:r>
              <a:rPr lang="en-US" dirty="0" smtClean="0"/>
              <a:t>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997" y="43597"/>
            <a:ext cx="7237406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4514850" lvl="8" indent="-857250" algn="ctr">
              <a:buFont typeface="+mj-lt"/>
              <a:buAutoNum type="romanUcPeriod" startAt="4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29997" y="1103804"/>
                <a:ext cx="5699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temperature phase Na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SbS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(space group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97" y="1103804"/>
                <a:ext cx="569952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6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540" y="1940495"/>
            <a:ext cx="2305050" cy="30194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590" y="2002407"/>
            <a:ext cx="3352800" cy="2895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081" y="5461990"/>
            <a:ext cx="1508669" cy="95436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44081" y="5427279"/>
            <a:ext cx="167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  8e  2a  4d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3925" y="6005278"/>
            <a:ext cx="167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   S  Na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7981" y="5427279"/>
            <a:ext cx="193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Wyckoff labels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36836" y="6005278"/>
            <a:ext cx="193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7" y="1547315"/>
            <a:ext cx="4501467" cy="38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APS March Meeting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9997" y="43597"/>
            <a:ext cx="7237406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4514850" lvl="8" indent="-857250" algn="ctr">
              <a:buFont typeface="+mj-lt"/>
              <a:buAutoNum type="romanUcPeriod" startAt="4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5" y="1100494"/>
            <a:ext cx="6855966" cy="44220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1538" y="626511"/>
            <a:ext cx="361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Ball-and-stick model for 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08944" y="596547"/>
            <a:ext cx="318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094" y="5668861"/>
            <a:ext cx="1508669" cy="95436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22390" y="6282979"/>
            <a:ext cx="167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   S  Na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2390" y="5566405"/>
            <a:ext cx="167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  8e  2a  4d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9138" y="5587094"/>
            <a:ext cx="193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Wyckoff labels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0088" y="6258880"/>
            <a:ext cx="193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Up Arrow 33"/>
          <p:cNvSpPr/>
          <p:nvPr/>
        </p:nvSpPr>
        <p:spPr>
          <a:xfrm rot="-2640000">
            <a:off x="3103957" y="4568668"/>
            <a:ext cx="244577" cy="486807"/>
          </a:xfrm>
          <a:prstGeom prst="upArrow">
            <a:avLst/>
          </a:prstGeom>
          <a:gradFill>
            <a:gsLst>
              <a:gs pos="0">
                <a:schemeClr val="bg1"/>
              </a:gs>
              <a:gs pos="79000">
                <a:srgbClr val="FF0000"/>
              </a:gs>
              <a:gs pos="67229">
                <a:srgbClr val="FF0000"/>
              </a:gs>
              <a:gs pos="83000">
                <a:srgbClr val="FF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2759039" y="3891604"/>
            <a:ext cx="244577" cy="486807"/>
          </a:xfrm>
          <a:prstGeom prst="upArrow">
            <a:avLst/>
          </a:prstGeom>
          <a:gradFill>
            <a:gsLst>
              <a:gs pos="0">
                <a:schemeClr val="bg1"/>
              </a:gs>
              <a:gs pos="79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8831611">
            <a:off x="3175430" y="4667165"/>
            <a:ext cx="84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-axis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011976">
            <a:off x="2254593" y="3892793"/>
            <a:ext cx="84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a-axis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93" y="1750255"/>
            <a:ext cx="6125583" cy="35046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18"/>
              <p:cNvSpPr txBox="1"/>
              <p:nvPr/>
            </p:nvSpPr>
            <p:spPr>
              <a:xfrm>
                <a:off x="8744356" y="944055"/>
                <a:ext cx="3462728" cy="797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  <m:r>
                              <a:rPr lang="en-US" sz="2800" b="1" i="1" baseline="-16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𝒌𝑻</m:t>
                            </m:r>
                          </m:den>
                        </m:f>
                      </m:sup>
                    </m:sSup>
                  </m:oMath>
                </a14:m>
                <a:endParaRPr lang="en-US" sz="2800" b="1" baseline="30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356" y="944055"/>
                <a:ext cx="3462728" cy="797719"/>
              </a:xfrm>
              <a:prstGeom prst="rect">
                <a:avLst/>
              </a:prstGeom>
              <a:blipFill rotWithShape="0">
                <a:blip r:embed="rId5"/>
                <a:stretch>
                  <a:fillRect b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6632835" y="1192485"/>
                <a:ext cx="2269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835" y="1192485"/>
                <a:ext cx="226913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Up Arrow 36"/>
          <p:cNvSpPr/>
          <p:nvPr/>
        </p:nvSpPr>
        <p:spPr>
          <a:xfrm rot="16200000">
            <a:off x="2363071" y="4256401"/>
            <a:ext cx="244577" cy="486807"/>
          </a:xfrm>
          <a:prstGeom prst="upArrow">
            <a:avLst/>
          </a:prstGeom>
          <a:gradFill>
            <a:gsLst>
              <a:gs pos="0">
                <a:schemeClr val="bg1"/>
              </a:gs>
              <a:gs pos="79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5400000">
            <a:off x="3138092" y="4220427"/>
            <a:ext cx="244577" cy="486807"/>
          </a:xfrm>
          <a:prstGeom prst="upArrow">
            <a:avLst/>
          </a:prstGeom>
          <a:gradFill>
            <a:gsLst>
              <a:gs pos="0">
                <a:schemeClr val="bg1"/>
              </a:gs>
              <a:gs pos="79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21600000">
            <a:off x="2160571" y="4494211"/>
            <a:ext cx="84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a-axis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652134" y="4286615"/>
            <a:ext cx="4988" cy="599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6857338" y="4916809"/>
                <a:ext cx="15995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𝟎𝟓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𝒆𝑽</m:t>
                      </m:r>
                    </m:oMath>
                  </m:oMathPara>
                </a14:m>
                <a:endPara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338" y="4916809"/>
                <a:ext cx="1599569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H="1" flipV="1">
            <a:off x="10250905" y="3033960"/>
            <a:ext cx="27098" cy="1307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382631" y="3346566"/>
                <a:ext cx="15995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𝒆𝑽</m:t>
                      </m:r>
                    </m:oMath>
                  </m:oMathPara>
                </a14:m>
                <a:endPara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631" y="3346566"/>
                <a:ext cx="1599569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7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607" y="0"/>
            <a:ext cx="7237406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4514850" lvl="8" indent="-857250" algn="ctr">
              <a:buFont typeface="+mj-lt"/>
              <a:buAutoNum type="romanUcPeriod" startAt="4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3494"/>
            <a:ext cx="5944820" cy="38344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4002" y="1815636"/>
            <a:ext cx="45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/Na interface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8367" y="997302"/>
            <a:ext cx="3192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Properties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665" y="2190330"/>
            <a:ext cx="5924803" cy="39486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36341" y="1815636"/>
            <a:ext cx="45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/Na interface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Up Arrow 11"/>
          <p:cNvSpPr/>
          <p:nvPr/>
        </p:nvSpPr>
        <p:spPr>
          <a:xfrm rot="16200000">
            <a:off x="4512889" y="2835110"/>
            <a:ext cx="259001" cy="3223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03578" y="2811632"/>
            <a:ext cx="107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Up Arrow 13"/>
          <p:cNvSpPr/>
          <p:nvPr/>
        </p:nvSpPr>
        <p:spPr>
          <a:xfrm rot="16200000">
            <a:off x="4512889" y="4550218"/>
            <a:ext cx="259001" cy="3223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03578" y="4526740"/>
            <a:ext cx="165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(110) 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 rot="16200000">
            <a:off x="10187815" y="2381726"/>
            <a:ext cx="259001" cy="3223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6200000">
            <a:off x="10187815" y="2873550"/>
            <a:ext cx="259001" cy="3223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6200000">
            <a:off x="10187815" y="3487980"/>
            <a:ext cx="259001" cy="3223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6200000">
            <a:off x="10187815" y="4535945"/>
            <a:ext cx="259001" cy="3223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482452" y="2351352"/>
            <a:ext cx="107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78504" y="4512467"/>
            <a:ext cx="165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(110) 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78504" y="3464502"/>
            <a:ext cx="165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78504" y="2867466"/>
            <a:ext cx="165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S?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6197" y="4927877"/>
            <a:ext cx="904722" cy="1099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788" y="4927877"/>
            <a:ext cx="904722" cy="1099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30" y="3309731"/>
            <a:ext cx="1349337" cy="91240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33284" y="3765935"/>
            <a:ext cx="167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Sb    S    Na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March Meeting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4B84-CAE0-41FB-A554-749E046AC614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10600" y="1089073"/>
            <a:ext cx="45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/Na interface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999" y="-12301"/>
            <a:ext cx="6258911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4514850" lvl="8" indent="-857250" algn="ctr">
              <a:buFont typeface="+mj-lt"/>
              <a:buAutoNum type="romanUcPeriod" startAt="4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754" y="2504067"/>
            <a:ext cx="6218511" cy="3743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7842" y="1080743"/>
            <a:ext cx="45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/Na interface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p Arrow 10"/>
          <p:cNvSpPr/>
          <p:nvPr/>
        </p:nvSpPr>
        <p:spPr>
          <a:xfrm rot="10800000">
            <a:off x="3581400" y="2119922"/>
            <a:ext cx="259001" cy="3223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1761" y="1686258"/>
            <a:ext cx="107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9717" y="1703035"/>
            <a:ext cx="165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(100) 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Up Arrow 13"/>
          <p:cNvSpPr/>
          <p:nvPr/>
        </p:nvSpPr>
        <p:spPr>
          <a:xfrm rot="10800000">
            <a:off x="5508769" y="2119923"/>
            <a:ext cx="259001" cy="3223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827" y="2440975"/>
            <a:ext cx="5890757" cy="3856689"/>
          </a:xfrm>
          <a:prstGeom prst="rect">
            <a:avLst/>
          </a:prstGeom>
        </p:spPr>
      </p:pic>
      <p:sp>
        <p:nvSpPr>
          <p:cNvPr id="16" name="Up Arrow 15"/>
          <p:cNvSpPr/>
          <p:nvPr/>
        </p:nvSpPr>
        <p:spPr>
          <a:xfrm rot="10800000" flipV="1">
            <a:off x="7925281" y="5975287"/>
            <a:ext cx="259001" cy="3223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25910" y="6352143"/>
            <a:ext cx="165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Up Arrow 17"/>
          <p:cNvSpPr/>
          <p:nvPr/>
        </p:nvSpPr>
        <p:spPr>
          <a:xfrm rot="10800000">
            <a:off x="9852699" y="2192297"/>
            <a:ext cx="259001" cy="3223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11594583" y="2210211"/>
            <a:ext cx="259001" cy="3223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 flipV="1">
            <a:off x="11094799" y="6029766"/>
            <a:ext cx="259001" cy="3223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154709" y="1703035"/>
            <a:ext cx="165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(100) 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96809" y="6352143"/>
            <a:ext cx="165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S?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87575" y="1703035"/>
            <a:ext cx="107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45" y="3164531"/>
            <a:ext cx="1511831" cy="102228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814078" y="3730264"/>
            <a:ext cx="182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Sb     S    Na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16958</TotalTime>
  <Words>556</Words>
  <Application>Microsoft Office PowerPoint</Application>
  <PresentationFormat>Widescreen</PresentationFormat>
  <Paragraphs>187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Rush, Larry E.</dc:creator>
  <cp:lastModifiedBy>Rush, Larry E.</cp:lastModifiedBy>
  <cp:revision>264</cp:revision>
  <dcterms:created xsi:type="dcterms:W3CDTF">2017-02-27T16:31:44Z</dcterms:created>
  <dcterms:modified xsi:type="dcterms:W3CDTF">2017-03-11T17:12:44Z</dcterms:modified>
</cp:coreProperties>
</file>