
<file path=[Content_Types].xml><?xml version="1.0" encoding="utf-8"?>
<Types xmlns="http://schemas.openxmlformats.org/package/2006/content-types">
  <Default Extension="bin" ContentType="application/vnd.openxmlformats-officedocument.oleObject"/>
  <Default Extension="emf" ContentType="image/x-emf"/>
  <Default Extension="jfif" ContentType="image/jpeg"/>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5" r:id="rId8"/>
    <p:sldId id="263" r:id="rId9"/>
    <p:sldId id="266" r:id="rId10"/>
    <p:sldId id="267" r:id="rId11"/>
    <p:sldId id="264" r:id="rId12"/>
    <p:sldId id="271" r:id="rId13"/>
    <p:sldId id="272" r:id="rId14"/>
    <p:sldId id="270" r:id="rId15"/>
    <p:sldId id="268" r:id="rId16"/>
    <p:sldId id="269" r:id="rId17"/>
    <p:sldId id="273" r:id="rId18"/>
    <p:sldId id="274"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7" d="100"/>
          <a:sy n="77" d="100"/>
        </p:scale>
        <p:origin x="912" y="67"/>
      </p:cViewPr>
      <p:guideLst/>
    </p:cSldViewPr>
  </p:slideViewPr>
  <p:notesTextViewPr>
    <p:cViewPr>
      <p:scale>
        <a:sx n="1" d="1"/>
        <a:sy n="1" d="1"/>
      </p:scale>
      <p:origin x="0" y="-1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E4814A7-3577-4D80-A969-F01AA985CEF8}" type="datetimeFigureOut">
              <a:rPr lang="en-US" smtClean="0"/>
              <a:t>3/3/2020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2DB8F96-3642-427A-81FA-706516FB28D5}" type="slidenum">
              <a:rPr lang="en-US" smtClean="0"/>
              <a:t>‹#›</a:t>
            </a:fld>
            <a:endParaRPr lang="en-US"/>
          </a:p>
        </p:txBody>
      </p:sp>
    </p:spTree>
    <p:extLst>
      <p:ext uri="{BB962C8B-B14F-4D97-AF65-F5344CB8AC3E}">
        <p14:creationId xmlns:p14="http://schemas.microsoft.com/office/powerpoint/2010/main" val="227742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talk discusses an old topic with some new perspectives – focusing on the coupling of long wavelength electromagnetic waves with lattice vibrations in </a:t>
            </a:r>
            <a:r>
              <a:rPr lang="en-US"/>
              <a:t>ionic crystals.</a:t>
            </a:r>
          </a:p>
        </p:txBody>
      </p:sp>
      <p:sp>
        <p:nvSpPr>
          <p:cNvPr id="4" name="Slide Number Placeholder 3"/>
          <p:cNvSpPr>
            <a:spLocks noGrp="1"/>
          </p:cNvSpPr>
          <p:nvPr>
            <p:ph type="sldNum" sz="quarter" idx="5"/>
          </p:nvPr>
        </p:nvSpPr>
        <p:spPr/>
        <p:txBody>
          <a:bodyPr/>
          <a:lstStyle/>
          <a:p>
            <a:fld id="{22DB8F96-3642-427A-81FA-706516FB28D5}" type="slidenum">
              <a:rPr lang="en-US" smtClean="0"/>
              <a:t>1</a:t>
            </a:fld>
            <a:endParaRPr lang="en-US"/>
          </a:p>
        </p:txBody>
      </p:sp>
    </p:spTree>
    <p:extLst>
      <p:ext uri="{BB962C8B-B14F-4D97-AF65-F5344CB8AC3E}">
        <p14:creationId xmlns:p14="http://schemas.microsoft.com/office/powerpoint/2010/main" val="240315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diagrams represent ball and stick models of the hexagonal boron nitride unit cell with arrows indicating the directions of the ion motions for the coupled modes.</a:t>
            </a:r>
          </a:p>
        </p:txBody>
      </p:sp>
      <p:sp>
        <p:nvSpPr>
          <p:cNvPr id="4" name="Slide Number Placeholder 3"/>
          <p:cNvSpPr>
            <a:spLocks noGrp="1"/>
          </p:cNvSpPr>
          <p:nvPr>
            <p:ph type="sldNum" sz="quarter" idx="5"/>
          </p:nvPr>
        </p:nvSpPr>
        <p:spPr/>
        <p:txBody>
          <a:bodyPr/>
          <a:lstStyle/>
          <a:p>
            <a:fld id="{22DB8F96-3642-427A-81FA-706516FB28D5}" type="slidenum">
              <a:rPr lang="en-US" smtClean="0"/>
              <a:t>10</a:t>
            </a:fld>
            <a:endParaRPr lang="en-US"/>
          </a:p>
        </p:txBody>
      </p:sp>
    </p:spTree>
    <p:extLst>
      <p:ext uri="{BB962C8B-B14F-4D97-AF65-F5344CB8AC3E}">
        <p14:creationId xmlns:p14="http://schemas.microsoft.com/office/powerpoint/2010/main" val="463428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diagram shows the relationship of the phonon modes in a typical Brillouin zone plot to the expanded detail near </a:t>
            </a:r>
            <a:r>
              <a:rPr lang="en-US" b="1" dirty="0"/>
              <a:t>q</a:t>
            </a:r>
            <a:r>
              <a:rPr lang="en-US" dirty="0"/>
              <a:t>=0.</a:t>
            </a:r>
          </a:p>
        </p:txBody>
      </p:sp>
      <p:sp>
        <p:nvSpPr>
          <p:cNvPr id="4" name="Slide Number Placeholder 3"/>
          <p:cNvSpPr>
            <a:spLocks noGrp="1"/>
          </p:cNvSpPr>
          <p:nvPr>
            <p:ph type="sldNum" sz="quarter" idx="5"/>
          </p:nvPr>
        </p:nvSpPr>
        <p:spPr/>
        <p:txBody>
          <a:bodyPr/>
          <a:lstStyle/>
          <a:p>
            <a:fld id="{22DB8F96-3642-427A-81FA-706516FB28D5}" type="slidenum">
              <a:rPr lang="en-US" smtClean="0"/>
              <a:t>11</a:t>
            </a:fld>
            <a:endParaRPr lang="en-US"/>
          </a:p>
        </p:txBody>
      </p:sp>
    </p:spTree>
    <p:extLst>
      <p:ext uri="{BB962C8B-B14F-4D97-AF65-F5344CB8AC3E}">
        <p14:creationId xmlns:p14="http://schemas.microsoft.com/office/powerpoint/2010/main" val="2374932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plot of uncoupled phonons.    (In fact, the optical mode frequencies at exactly at </a:t>
            </a:r>
            <a:r>
              <a:rPr lang="en-US" b="1" dirty="0"/>
              <a:t>q</a:t>
            </a:r>
            <a:r>
              <a:rPr lang="en-US" dirty="0"/>
              <a:t>=0 were corrected for their LO-TO splitting according to the method of P. </a:t>
            </a:r>
            <a:r>
              <a:rPr lang="en-US" dirty="0" err="1"/>
              <a:t>Giannozzi</a:t>
            </a:r>
            <a:r>
              <a:rPr lang="en-US" dirty="0"/>
              <a:t>, S. De </a:t>
            </a:r>
            <a:r>
              <a:rPr lang="en-US" dirty="0" err="1"/>
              <a:t>Gironcoli</a:t>
            </a:r>
            <a:r>
              <a:rPr lang="en-US" dirty="0"/>
              <a:t>, P. </a:t>
            </a:r>
            <a:r>
              <a:rPr lang="en-US" dirty="0" err="1"/>
              <a:t>Pavone</a:t>
            </a:r>
            <a:r>
              <a:rPr lang="en-US" dirty="0"/>
              <a:t>, and S. </a:t>
            </a:r>
            <a:r>
              <a:rPr lang="en-US" dirty="0" err="1"/>
              <a:t>Baroni</a:t>
            </a:r>
            <a:r>
              <a:rPr lang="en-US" dirty="0"/>
              <a:t>,</a:t>
            </a:r>
            <a:r>
              <a:rPr lang="en-US" i="1" dirty="0"/>
              <a:t> Phys</a:t>
            </a:r>
            <a:r>
              <a:rPr lang="en-US" dirty="0"/>
              <a:t>. </a:t>
            </a:r>
            <a:r>
              <a:rPr lang="en-US" i="1" dirty="0"/>
              <a:t>Rev. B </a:t>
            </a:r>
            <a:r>
              <a:rPr lang="en-US" b="1" dirty="0"/>
              <a:t>43</a:t>
            </a:r>
            <a:r>
              <a:rPr lang="en-US" dirty="0"/>
              <a:t>, 7231 (1991).)</a:t>
            </a:r>
          </a:p>
        </p:txBody>
      </p:sp>
      <p:sp>
        <p:nvSpPr>
          <p:cNvPr id="4" name="Slide Number Placeholder 3"/>
          <p:cNvSpPr>
            <a:spLocks noGrp="1"/>
          </p:cNvSpPr>
          <p:nvPr>
            <p:ph type="sldNum" sz="quarter" idx="5"/>
          </p:nvPr>
        </p:nvSpPr>
        <p:spPr/>
        <p:txBody>
          <a:bodyPr/>
          <a:lstStyle/>
          <a:p>
            <a:fld id="{22DB8F96-3642-427A-81FA-706516FB28D5}" type="slidenum">
              <a:rPr lang="en-US" smtClean="0"/>
              <a:t>12</a:t>
            </a:fld>
            <a:endParaRPr lang="en-US"/>
          </a:p>
        </p:txBody>
      </p:sp>
    </p:spTree>
    <p:extLst>
      <p:ext uri="{BB962C8B-B14F-4D97-AF65-F5344CB8AC3E}">
        <p14:creationId xmlns:p14="http://schemas.microsoft.com/office/powerpoint/2010/main" val="2631441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coupling mode #7, the displacements are along the z-direction.  This affects the longitudinal dispersion for </a:t>
            </a:r>
            <a:r>
              <a:rPr lang="en-US" b="1" dirty="0"/>
              <a:t>q</a:t>
            </a:r>
            <a:r>
              <a:rPr lang="en-US" dirty="0"/>
              <a:t> along z as plotted along </a:t>
            </a:r>
            <a:r>
              <a:rPr lang="en-US" dirty="0" err="1"/>
              <a:t>Gamma</a:t>
            </a:r>
            <a:r>
              <a:rPr lang="en-US" dirty="0" err="1">
                <a:sym typeface="Wingdings" panose="05000000000000000000" pitchFamily="2" charset="2"/>
              </a:rPr>
              <a:t>A</a:t>
            </a:r>
            <a:r>
              <a:rPr lang="en-US" dirty="0">
                <a:sym typeface="Wingdings" panose="05000000000000000000" pitchFamily="2" charset="2"/>
              </a:rPr>
              <a:t>.   In this limit, there is no </a:t>
            </a:r>
            <a:r>
              <a:rPr lang="en-US" b="1" dirty="0">
                <a:sym typeface="Wingdings" panose="05000000000000000000" pitchFamily="2" charset="2"/>
              </a:rPr>
              <a:t>q</a:t>
            </a:r>
            <a:r>
              <a:rPr lang="en-US" dirty="0">
                <a:sym typeface="Wingdings" panose="05000000000000000000" pitchFamily="2" charset="2"/>
              </a:rPr>
              <a:t> dependence in the dispersion.  This also affects the transverse dispersion along x as plotted along </a:t>
            </a:r>
            <a:r>
              <a:rPr lang="en-US" dirty="0" err="1">
                <a:sym typeface="Wingdings" panose="05000000000000000000" pitchFamily="2" charset="2"/>
              </a:rPr>
              <a:t>GammaM</a:t>
            </a:r>
            <a:r>
              <a:rPr lang="en-US" dirty="0">
                <a:sym typeface="Wingdings" panose="05000000000000000000" pitchFamily="2" charset="2"/>
              </a:rPr>
              <a:t>.   These results in two transverse modes as indicated with “+” and “-” curves with the analytic q dependencies as shown.</a:t>
            </a:r>
            <a:endParaRPr lang="en-US" dirty="0"/>
          </a:p>
        </p:txBody>
      </p:sp>
      <p:sp>
        <p:nvSpPr>
          <p:cNvPr id="4" name="Slide Number Placeholder 3"/>
          <p:cNvSpPr>
            <a:spLocks noGrp="1"/>
          </p:cNvSpPr>
          <p:nvPr>
            <p:ph type="sldNum" sz="quarter" idx="5"/>
          </p:nvPr>
        </p:nvSpPr>
        <p:spPr/>
        <p:txBody>
          <a:bodyPr/>
          <a:lstStyle/>
          <a:p>
            <a:fld id="{22DB8F96-3642-427A-81FA-706516FB28D5}" type="slidenum">
              <a:rPr lang="en-US" smtClean="0"/>
              <a:t>13</a:t>
            </a:fld>
            <a:endParaRPr lang="en-US"/>
          </a:p>
        </p:txBody>
      </p:sp>
    </p:spTree>
    <p:extLst>
      <p:ext uri="{BB962C8B-B14F-4D97-AF65-F5344CB8AC3E}">
        <p14:creationId xmlns:p14="http://schemas.microsoft.com/office/powerpoint/2010/main" val="3005788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dirty="0"/>
              <a:t>Reference plot of uncoupled phonons.    (In fact the optical mode frequencies at exactly at </a:t>
            </a:r>
            <a:r>
              <a:rPr lang="en-US" b="1" dirty="0"/>
              <a:t>q</a:t>
            </a:r>
            <a:r>
              <a:rPr lang="en-US" dirty="0"/>
              <a:t>=0 were corrected for the LO-TO splitting according to the method of P. </a:t>
            </a:r>
            <a:r>
              <a:rPr lang="en-US" dirty="0" err="1"/>
              <a:t>Giannozzi</a:t>
            </a:r>
            <a:r>
              <a:rPr lang="en-US" dirty="0"/>
              <a:t>, S. De </a:t>
            </a:r>
            <a:r>
              <a:rPr lang="en-US" dirty="0" err="1"/>
              <a:t>Gironcoli</a:t>
            </a:r>
            <a:r>
              <a:rPr lang="en-US" dirty="0"/>
              <a:t>, P. </a:t>
            </a:r>
            <a:r>
              <a:rPr lang="en-US" dirty="0" err="1"/>
              <a:t>Pavone</a:t>
            </a:r>
            <a:r>
              <a:rPr lang="en-US" dirty="0"/>
              <a:t>, and S. </a:t>
            </a:r>
            <a:r>
              <a:rPr lang="en-US" dirty="0" err="1"/>
              <a:t>Baroni</a:t>
            </a:r>
            <a:r>
              <a:rPr lang="en-US" dirty="0"/>
              <a:t>,</a:t>
            </a:r>
            <a:r>
              <a:rPr lang="en-US" i="1" dirty="0"/>
              <a:t> Phys</a:t>
            </a:r>
            <a:r>
              <a:rPr lang="en-US" dirty="0"/>
              <a:t>. </a:t>
            </a:r>
            <a:r>
              <a:rPr lang="en-US" i="1" dirty="0"/>
              <a:t>Rev. B </a:t>
            </a:r>
            <a:r>
              <a:rPr lang="en-US" b="1" dirty="0"/>
              <a:t>43</a:t>
            </a:r>
            <a:r>
              <a:rPr lang="en-US" dirty="0"/>
              <a:t>, 7231 (1991).)</a:t>
            </a:r>
          </a:p>
        </p:txBody>
      </p:sp>
      <p:sp>
        <p:nvSpPr>
          <p:cNvPr id="4" name="Slide Number Placeholder 3"/>
          <p:cNvSpPr>
            <a:spLocks noGrp="1"/>
          </p:cNvSpPr>
          <p:nvPr>
            <p:ph type="sldNum" sz="quarter" idx="5"/>
          </p:nvPr>
        </p:nvSpPr>
        <p:spPr/>
        <p:txBody>
          <a:bodyPr/>
          <a:lstStyle/>
          <a:p>
            <a:fld id="{22DB8F96-3642-427A-81FA-706516FB28D5}" type="slidenum">
              <a:rPr lang="en-US" smtClean="0"/>
              <a:t>14</a:t>
            </a:fld>
            <a:endParaRPr lang="en-US"/>
          </a:p>
        </p:txBody>
      </p:sp>
    </p:spTree>
    <p:extLst>
      <p:ext uri="{BB962C8B-B14F-4D97-AF65-F5344CB8AC3E}">
        <p14:creationId xmlns:p14="http://schemas.microsoft.com/office/powerpoint/2010/main" val="211518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dirty="0"/>
              <a:t>For coupling mode #11, the displacements are along the x-direction.  This affects the longitudinal dispersion for </a:t>
            </a:r>
            <a:r>
              <a:rPr lang="en-US" b="1" dirty="0"/>
              <a:t>q</a:t>
            </a:r>
            <a:r>
              <a:rPr lang="en-US" dirty="0"/>
              <a:t> along x as plotted along </a:t>
            </a:r>
            <a:r>
              <a:rPr lang="en-US" dirty="0" err="1"/>
              <a:t>Gamma</a:t>
            </a:r>
            <a:r>
              <a:rPr lang="en-US" dirty="0" err="1">
                <a:sym typeface="Wingdings" panose="05000000000000000000" pitchFamily="2" charset="2"/>
              </a:rPr>
              <a:t>M</a:t>
            </a:r>
            <a:r>
              <a:rPr lang="en-US" dirty="0">
                <a:sym typeface="Wingdings" panose="05000000000000000000" pitchFamily="2" charset="2"/>
              </a:rPr>
              <a:t>.   In this limit, there is no </a:t>
            </a:r>
            <a:r>
              <a:rPr lang="en-US" b="1" dirty="0">
                <a:sym typeface="Wingdings" panose="05000000000000000000" pitchFamily="2" charset="2"/>
              </a:rPr>
              <a:t>q</a:t>
            </a:r>
            <a:r>
              <a:rPr lang="en-US" dirty="0">
                <a:sym typeface="Wingdings" panose="05000000000000000000" pitchFamily="2" charset="2"/>
              </a:rPr>
              <a:t> dependence in the dispersion.  This also affects the transverse dispersion along z as plotted along </a:t>
            </a:r>
            <a:r>
              <a:rPr lang="en-US" dirty="0" err="1">
                <a:sym typeface="Wingdings" panose="05000000000000000000" pitchFamily="2" charset="2"/>
              </a:rPr>
              <a:t>GammaA</a:t>
            </a:r>
            <a:r>
              <a:rPr lang="en-US" dirty="0">
                <a:sym typeface="Wingdings" panose="05000000000000000000" pitchFamily="2" charset="2"/>
              </a:rPr>
              <a:t>.   These results in two transverse modes as indicated with “+” and “-” curves with the analytic </a:t>
            </a:r>
            <a:r>
              <a:rPr lang="en-US">
                <a:sym typeface="Wingdings" panose="05000000000000000000" pitchFamily="2" charset="2"/>
              </a:rPr>
              <a:t>q dependencies </a:t>
            </a:r>
            <a:r>
              <a:rPr lang="en-US" dirty="0">
                <a:sym typeface="Wingdings" panose="05000000000000000000" pitchFamily="2" charset="2"/>
              </a:rPr>
              <a:t>as shown.  Mode #12 is degenerate with #11 and can be represented with displacements along the y axis.  The corresponding longitudinal dispersion is not shown in this plot.  The corresponding transverse dispersions along </a:t>
            </a:r>
            <a:r>
              <a:rPr lang="en-US" dirty="0" err="1">
                <a:sym typeface="Wingdings" panose="05000000000000000000" pitchFamily="2" charset="2"/>
              </a:rPr>
              <a:t>GammaM</a:t>
            </a:r>
            <a:r>
              <a:rPr lang="en-US" dirty="0">
                <a:sym typeface="Wingdings" panose="05000000000000000000" pitchFamily="2" charset="2"/>
              </a:rPr>
              <a:t> which are included in this plot.</a:t>
            </a:r>
            <a:endParaRPr lang="en-US" dirty="0"/>
          </a:p>
        </p:txBody>
      </p:sp>
      <p:sp>
        <p:nvSpPr>
          <p:cNvPr id="4" name="Slide Number Placeholder 3"/>
          <p:cNvSpPr>
            <a:spLocks noGrp="1"/>
          </p:cNvSpPr>
          <p:nvPr>
            <p:ph type="sldNum" sz="quarter" idx="5"/>
          </p:nvPr>
        </p:nvSpPr>
        <p:spPr/>
        <p:txBody>
          <a:bodyPr/>
          <a:lstStyle/>
          <a:p>
            <a:fld id="{22DB8F96-3642-427A-81FA-706516FB28D5}" type="slidenum">
              <a:rPr lang="en-US" smtClean="0"/>
              <a:t>15</a:t>
            </a:fld>
            <a:endParaRPr lang="en-US"/>
          </a:p>
        </p:txBody>
      </p:sp>
    </p:spTree>
    <p:extLst>
      <p:ext uri="{BB962C8B-B14F-4D97-AF65-F5344CB8AC3E}">
        <p14:creationId xmlns:p14="http://schemas.microsoft.com/office/powerpoint/2010/main" val="3014618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DB8F96-3642-427A-81FA-706516FB28D5}" type="slidenum">
              <a:rPr lang="en-US" smtClean="0"/>
              <a:t>16</a:t>
            </a:fld>
            <a:endParaRPr lang="en-US"/>
          </a:p>
        </p:txBody>
      </p:sp>
    </p:spTree>
    <p:extLst>
      <p:ext uri="{BB962C8B-B14F-4D97-AF65-F5344CB8AC3E}">
        <p14:creationId xmlns:p14="http://schemas.microsoft.com/office/powerpoint/2010/main" val="3528494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LO-TO splitting of the modes are shown in these diagrams are identical to those discussed by P. </a:t>
            </a:r>
            <a:r>
              <a:rPr lang="en-US" dirty="0" err="1"/>
              <a:t>Giannozzi</a:t>
            </a:r>
            <a:r>
              <a:rPr lang="en-US" dirty="0"/>
              <a:t>, S. De </a:t>
            </a:r>
            <a:r>
              <a:rPr lang="en-US" dirty="0" err="1"/>
              <a:t>Gironcoli</a:t>
            </a:r>
            <a:r>
              <a:rPr lang="en-US" dirty="0"/>
              <a:t>, P. </a:t>
            </a:r>
            <a:r>
              <a:rPr lang="en-US" dirty="0" err="1"/>
              <a:t>Pavone</a:t>
            </a:r>
            <a:r>
              <a:rPr lang="en-US" dirty="0"/>
              <a:t>, and S. </a:t>
            </a:r>
            <a:r>
              <a:rPr lang="en-US" dirty="0" err="1"/>
              <a:t>Baroni</a:t>
            </a:r>
            <a:r>
              <a:rPr lang="en-US" dirty="0"/>
              <a:t>,</a:t>
            </a:r>
            <a:r>
              <a:rPr lang="en-US" i="1" dirty="0"/>
              <a:t> Phys</a:t>
            </a:r>
            <a:r>
              <a:rPr lang="en-US" dirty="0"/>
              <a:t>. </a:t>
            </a:r>
            <a:r>
              <a:rPr lang="en-US" i="1" dirty="0"/>
              <a:t>Rev. B </a:t>
            </a:r>
            <a:r>
              <a:rPr lang="en-US" b="1" dirty="0"/>
              <a:t>43</a:t>
            </a:r>
            <a:r>
              <a:rPr lang="en-US" dirty="0"/>
              <a:t>, 7231 (1991).</a:t>
            </a:r>
          </a:p>
        </p:txBody>
      </p:sp>
      <p:sp>
        <p:nvSpPr>
          <p:cNvPr id="4" name="Slide Number Placeholder 3"/>
          <p:cNvSpPr>
            <a:spLocks noGrp="1"/>
          </p:cNvSpPr>
          <p:nvPr>
            <p:ph type="sldNum" sz="quarter" idx="5"/>
          </p:nvPr>
        </p:nvSpPr>
        <p:spPr/>
        <p:txBody>
          <a:bodyPr/>
          <a:lstStyle/>
          <a:p>
            <a:fld id="{22DB8F96-3642-427A-81FA-706516FB28D5}" type="slidenum">
              <a:rPr lang="en-US" smtClean="0"/>
              <a:t>17</a:t>
            </a:fld>
            <a:endParaRPr lang="en-US"/>
          </a:p>
        </p:txBody>
      </p:sp>
    </p:spTree>
    <p:extLst>
      <p:ext uri="{BB962C8B-B14F-4D97-AF65-F5344CB8AC3E}">
        <p14:creationId xmlns:p14="http://schemas.microsoft.com/office/powerpoint/2010/main" val="3287241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ionic crystals having a cubic structure do not typically show discontinuities in the phonon dispersion plots, the coupling of the ions to long wavelength electromagnetic waves still exists.   The corresponding analysis of the coupled phonon-photon dispersion curves for cubic boron nitride are shown in the </a:t>
            </a:r>
            <a:r>
              <a:rPr lang="en-US"/>
              <a:t>right diagram.</a:t>
            </a:r>
            <a:endParaRPr lang="en-US" dirty="0"/>
          </a:p>
        </p:txBody>
      </p:sp>
      <p:sp>
        <p:nvSpPr>
          <p:cNvPr id="4" name="Slide Number Placeholder 3"/>
          <p:cNvSpPr>
            <a:spLocks noGrp="1"/>
          </p:cNvSpPr>
          <p:nvPr>
            <p:ph type="sldNum" sz="quarter" idx="5"/>
          </p:nvPr>
        </p:nvSpPr>
        <p:spPr/>
        <p:txBody>
          <a:bodyPr/>
          <a:lstStyle/>
          <a:p>
            <a:fld id="{22DB8F96-3642-427A-81FA-706516FB28D5}" type="slidenum">
              <a:rPr lang="en-US" smtClean="0"/>
              <a:t>18</a:t>
            </a:fld>
            <a:endParaRPr lang="en-US"/>
          </a:p>
        </p:txBody>
      </p:sp>
    </p:spTree>
    <p:extLst>
      <p:ext uri="{BB962C8B-B14F-4D97-AF65-F5344CB8AC3E}">
        <p14:creationId xmlns:p14="http://schemas.microsoft.com/office/powerpoint/2010/main" val="3972296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two examples of phonon dispersion curves for boron nitride which is an ionic material.   Figure 1 shows the phonon dispersion curves for boron nitride in the zincblende structure which has a cubic unit cell.  Figure 2 shows the phonon dispersion for boron nitride in the hexagonal structure.  In both cases, the k-point values of the plots correspond to the lines and points illustrated in the inserted Brillouin zone diagrams.   These results were generated using the ABINIT code.   Identical results were generated using the QUANTUM ESPRESSO code.</a:t>
            </a:r>
          </a:p>
        </p:txBody>
      </p:sp>
      <p:sp>
        <p:nvSpPr>
          <p:cNvPr id="4" name="Slide Number Placeholder 3"/>
          <p:cNvSpPr>
            <a:spLocks noGrp="1"/>
          </p:cNvSpPr>
          <p:nvPr>
            <p:ph type="sldNum" sz="quarter" idx="5"/>
          </p:nvPr>
        </p:nvSpPr>
        <p:spPr/>
        <p:txBody>
          <a:bodyPr/>
          <a:lstStyle/>
          <a:p>
            <a:fld id="{22DB8F96-3642-427A-81FA-706516FB28D5}" type="slidenum">
              <a:rPr lang="en-US" smtClean="0"/>
              <a:t>2</a:t>
            </a:fld>
            <a:endParaRPr lang="en-US"/>
          </a:p>
        </p:txBody>
      </p:sp>
    </p:spTree>
    <p:extLst>
      <p:ext uri="{BB962C8B-B14F-4D97-AF65-F5344CB8AC3E}">
        <p14:creationId xmlns:p14="http://schemas.microsoft.com/office/powerpoint/2010/main" val="228217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red circles on this slide indicate the “discontinuities” at the Gamma point of the phonon dispersion curves for hexagon boron nitride.   We will show that these are not really discontinuities; the complete dispersion curves for the coupled phonon-photon system are continuous. </a:t>
            </a:r>
          </a:p>
        </p:txBody>
      </p:sp>
      <p:sp>
        <p:nvSpPr>
          <p:cNvPr id="4" name="Slide Number Placeholder 3"/>
          <p:cNvSpPr>
            <a:spLocks noGrp="1"/>
          </p:cNvSpPr>
          <p:nvPr>
            <p:ph type="sldNum" sz="quarter" idx="5"/>
          </p:nvPr>
        </p:nvSpPr>
        <p:spPr/>
        <p:txBody>
          <a:bodyPr/>
          <a:lstStyle/>
          <a:p>
            <a:fld id="{22DB8F96-3642-427A-81FA-706516FB28D5}" type="slidenum">
              <a:rPr lang="en-US" smtClean="0"/>
              <a:t>3</a:t>
            </a:fld>
            <a:endParaRPr lang="en-US"/>
          </a:p>
        </p:txBody>
      </p:sp>
    </p:spTree>
    <p:extLst>
      <p:ext uri="{BB962C8B-B14F-4D97-AF65-F5344CB8AC3E}">
        <p14:creationId xmlns:p14="http://schemas.microsoft.com/office/powerpoint/2010/main" val="248482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also well explained in the textbook:   M. Born and K. Huang, </a:t>
            </a:r>
            <a:r>
              <a:rPr lang="en-US" i="1" dirty="0"/>
              <a:t>Dynamical Theory of Crystal Lattices</a:t>
            </a:r>
            <a:r>
              <a:rPr lang="en-US" dirty="0"/>
              <a:t>, Oxford University Press  (1954).</a:t>
            </a:r>
          </a:p>
        </p:txBody>
      </p:sp>
      <p:sp>
        <p:nvSpPr>
          <p:cNvPr id="4" name="Slide Number Placeholder 3"/>
          <p:cNvSpPr>
            <a:spLocks noGrp="1"/>
          </p:cNvSpPr>
          <p:nvPr>
            <p:ph type="sldNum" sz="quarter" idx="5"/>
          </p:nvPr>
        </p:nvSpPr>
        <p:spPr/>
        <p:txBody>
          <a:bodyPr/>
          <a:lstStyle/>
          <a:p>
            <a:fld id="{22DB8F96-3642-427A-81FA-706516FB28D5}" type="slidenum">
              <a:rPr lang="en-US" smtClean="0"/>
              <a:t>4</a:t>
            </a:fld>
            <a:endParaRPr lang="en-US"/>
          </a:p>
        </p:txBody>
      </p:sp>
    </p:spTree>
    <p:extLst>
      <p:ext uri="{BB962C8B-B14F-4D97-AF65-F5344CB8AC3E}">
        <p14:creationId xmlns:p14="http://schemas.microsoft.com/office/powerpoint/2010/main" val="2823674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ideas were developed in a number of papers such as P. </a:t>
            </a:r>
            <a:r>
              <a:rPr lang="en-US" dirty="0" err="1"/>
              <a:t>Giannozzi</a:t>
            </a:r>
            <a:r>
              <a:rPr lang="en-US" dirty="0"/>
              <a:t>, S. De </a:t>
            </a:r>
            <a:r>
              <a:rPr lang="en-US" dirty="0" err="1"/>
              <a:t>Gironcoli</a:t>
            </a:r>
            <a:r>
              <a:rPr lang="en-US" dirty="0"/>
              <a:t>, P. </a:t>
            </a:r>
            <a:r>
              <a:rPr lang="en-US" dirty="0" err="1"/>
              <a:t>Pavone</a:t>
            </a:r>
            <a:r>
              <a:rPr lang="en-US" dirty="0"/>
              <a:t>, and S. </a:t>
            </a:r>
            <a:r>
              <a:rPr lang="en-US" dirty="0" err="1"/>
              <a:t>Baroni</a:t>
            </a:r>
            <a:r>
              <a:rPr lang="en-US" dirty="0"/>
              <a:t>,</a:t>
            </a:r>
            <a:r>
              <a:rPr lang="en-US" i="1" dirty="0"/>
              <a:t> Phys</a:t>
            </a:r>
            <a:r>
              <a:rPr lang="en-US" dirty="0"/>
              <a:t>. </a:t>
            </a:r>
            <a:r>
              <a:rPr lang="en-US" i="1" dirty="0"/>
              <a:t>Rev. B </a:t>
            </a:r>
            <a:r>
              <a:rPr lang="en-US" b="1" dirty="0"/>
              <a:t>43</a:t>
            </a:r>
            <a:r>
              <a:rPr lang="en-US" dirty="0"/>
              <a:t>, 7231 (1991) and X. </a:t>
            </a:r>
            <a:r>
              <a:rPr lang="en-US" dirty="0" err="1"/>
              <a:t>Gonze</a:t>
            </a:r>
            <a:r>
              <a:rPr lang="en-US" dirty="0"/>
              <a:t>, </a:t>
            </a:r>
            <a:r>
              <a:rPr lang="en-US" i="1" dirty="0"/>
              <a:t>Phys. Rev. B </a:t>
            </a:r>
            <a:r>
              <a:rPr lang="en-US" b="1" dirty="0"/>
              <a:t>55</a:t>
            </a:r>
            <a:r>
              <a:rPr lang="en-US" dirty="0"/>
              <a:t>, 10337 (1997).  Density functional theory is generally used to determine the equilibrium energy of the system </a:t>
            </a:r>
            <a:r>
              <a:rPr lang="en-US" i="1" dirty="0"/>
              <a:t>U</a:t>
            </a:r>
            <a:r>
              <a:rPr lang="en-US" i="1" baseline="-25000" dirty="0"/>
              <a:t>SL</a:t>
            </a:r>
            <a:r>
              <a:rPr lang="en-US" i="0" baseline="-25000" dirty="0"/>
              <a:t> </a:t>
            </a:r>
            <a:r>
              <a:rPr lang="en-US" i="0" baseline="0" dirty="0"/>
              <a:t> within the Born-Oppenheimer approximation.  Density functional perturbation theory is used to determine the derivatives with respect to lattice displacements and electric fields. </a:t>
            </a:r>
            <a:endParaRPr lang="en-US" i="1" dirty="0"/>
          </a:p>
        </p:txBody>
      </p:sp>
      <p:sp>
        <p:nvSpPr>
          <p:cNvPr id="4" name="Slide Number Placeholder 3"/>
          <p:cNvSpPr>
            <a:spLocks noGrp="1"/>
          </p:cNvSpPr>
          <p:nvPr>
            <p:ph type="sldNum" sz="quarter" idx="5"/>
          </p:nvPr>
        </p:nvSpPr>
        <p:spPr/>
        <p:txBody>
          <a:bodyPr/>
          <a:lstStyle/>
          <a:p>
            <a:fld id="{22DB8F96-3642-427A-81FA-706516FB28D5}" type="slidenum">
              <a:rPr lang="en-US" smtClean="0"/>
              <a:t>5</a:t>
            </a:fld>
            <a:endParaRPr lang="en-US"/>
          </a:p>
        </p:txBody>
      </p:sp>
    </p:spTree>
    <p:extLst>
      <p:ext uri="{BB962C8B-B14F-4D97-AF65-F5344CB8AC3E}">
        <p14:creationId xmlns:p14="http://schemas.microsoft.com/office/powerpoint/2010/main" val="1073302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Born-Oppenheimer approximation and using a classical treatment of the ionic motion,  the first equation describes the coupling of the lattice displacements to an electric field in the long wavelength range.   The second two equations describe the relevant Maxwell’s equations for the electric and displacements fields.    The last equation represents the relationship of the displacement field to the electric field including both the electronic (“high frequency”) response and the dipolar contributions due to the ionic displacements.</a:t>
            </a:r>
          </a:p>
        </p:txBody>
      </p:sp>
      <p:sp>
        <p:nvSpPr>
          <p:cNvPr id="4" name="Slide Number Placeholder 3"/>
          <p:cNvSpPr>
            <a:spLocks noGrp="1"/>
          </p:cNvSpPr>
          <p:nvPr>
            <p:ph type="sldNum" sz="quarter" idx="5"/>
          </p:nvPr>
        </p:nvSpPr>
        <p:spPr/>
        <p:txBody>
          <a:bodyPr/>
          <a:lstStyle/>
          <a:p>
            <a:fld id="{22DB8F96-3642-427A-81FA-706516FB28D5}" type="slidenum">
              <a:rPr lang="en-US" smtClean="0"/>
              <a:t>6</a:t>
            </a:fld>
            <a:endParaRPr lang="en-US"/>
          </a:p>
        </p:txBody>
      </p:sp>
    </p:spTree>
    <p:extLst>
      <p:ext uri="{BB962C8B-B14F-4D97-AF65-F5344CB8AC3E}">
        <p14:creationId xmlns:p14="http://schemas.microsoft.com/office/powerpoint/2010/main" val="2957705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use linear combinations of the eigenstate displacements of the </a:t>
            </a:r>
            <a:r>
              <a:rPr lang="en-US" b="1" dirty="0"/>
              <a:t>q</a:t>
            </a:r>
            <a:r>
              <a:rPr lang="en-US" dirty="0"/>
              <a:t>=0 phonon modes to solve the coupled equations.    Only a few of the modes have non-trivial coupling to the electromagnetic waves.</a:t>
            </a:r>
            <a:endParaRPr lang="en-US" i="0" dirty="0">
              <a:latin typeface="Symbol" panose="05050102010706020507" pitchFamily="18" charset="2"/>
            </a:endParaRPr>
          </a:p>
        </p:txBody>
      </p:sp>
      <p:sp>
        <p:nvSpPr>
          <p:cNvPr id="4" name="Slide Number Placeholder 3"/>
          <p:cNvSpPr>
            <a:spLocks noGrp="1"/>
          </p:cNvSpPr>
          <p:nvPr>
            <p:ph type="sldNum" sz="quarter" idx="5"/>
          </p:nvPr>
        </p:nvSpPr>
        <p:spPr/>
        <p:txBody>
          <a:bodyPr/>
          <a:lstStyle/>
          <a:p>
            <a:fld id="{22DB8F96-3642-427A-81FA-706516FB28D5}" type="slidenum">
              <a:rPr lang="en-US" smtClean="0"/>
              <a:t>7</a:t>
            </a:fld>
            <a:endParaRPr lang="en-US"/>
          </a:p>
        </p:txBody>
      </p:sp>
    </p:spTree>
    <p:extLst>
      <p:ext uri="{BB962C8B-B14F-4D97-AF65-F5344CB8AC3E}">
        <p14:creationId xmlns:p14="http://schemas.microsoft.com/office/powerpoint/2010/main" val="1735625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coupled longitudinal modes can be determined from these eigenvalue equations.   </a:t>
            </a:r>
          </a:p>
        </p:txBody>
      </p:sp>
      <p:sp>
        <p:nvSpPr>
          <p:cNvPr id="4" name="Slide Number Placeholder 3"/>
          <p:cNvSpPr>
            <a:spLocks noGrp="1"/>
          </p:cNvSpPr>
          <p:nvPr>
            <p:ph type="sldNum" sz="quarter" idx="5"/>
          </p:nvPr>
        </p:nvSpPr>
        <p:spPr/>
        <p:txBody>
          <a:bodyPr/>
          <a:lstStyle/>
          <a:p>
            <a:fld id="{22DB8F96-3642-427A-81FA-706516FB28D5}" type="slidenum">
              <a:rPr lang="en-US" smtClean="0"/>
              <a:t>8</a:t>
            </a:fld>
            <a:endParaRPr lang="en-US"/>
          </a:p>
        </p:txBody>
      </p:sp>
    </p:spTree>
    <p:extLst>
      <p:ext uri="{BB962C8B-B14F-4D97-AF65-F5344CB8AC3E}">
        <p14:creationId xmlns:p14="http://schemas.microsoft.com/office/powerpoint/2010/main" val="67522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equations for the transverse modes are more complicated.   They can be written as an eigenvalue problem which can be solved iteratively.  </a:t>
            </a:r>
          </a:p>
        </p:txBody>
      </p:sp>
      <p:sp>
        <p:nvSpPr>
          <p:cNvPr id="4" name="Slide Number Placeholder 3"/>
          <p:cNvSpPr>
            <a:spLocks noGrp="1"/>
          </p:cNvSpPr>
          <p:nvPr>
            <p:ph type="sldNum" sz="quarter" idx="5"/>
          </p:nvPr>
        </p:nvSpPr>
        <p:spPr/>
        <p:txBody>
          <a:bodyPr/>
          <a:lstStyle/>
          <a:p>
            <a:fld id="{22DB8F96-3642-427A-81FA-706516FB28D5}" type="slidenum">
              <a:rPr lang="en-US" smtClean="0"/>
              <a:t>9</a:t>
            </a:fld>
            <a:endParaRPr lang="en-US"/>
          </a:p>
        </p:txBody>
      </p:sp>
    </p:spTree>
    <p:extLst>
      <p:ext uri="{BB962C8B-B14F-4D97-AF65-F5344CB8AC3E}">
        <p14:creationId xmlns:p14="http://schemas.microsoft.com/office/powerpoint/2010/main" val="143333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D76D-CA0F-46AB-8E5A-1F1AA145C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F0580-73F4-48B7-A104-71493FFD0C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0C51C7-E46D-4479-A112-A2ED3EB5E831}"/>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0BCCC1EC-3500-4D7B-AAAD-884F14BAB15C}"/>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2A59C4CB-33CA-4242-A2A9-39FDA027BE7F}"/>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295437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FFF3-DBD6-4D24-BDB5-53A9F018AE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E0BAFA-3198-44CF-85A5-4ED5C5403B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123FA-8EB3-4EAB-A755-AFC73BDA23AC}"/>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1677D871-14E1-41F7-A4D4-376FAB1D7A7C}"/>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5BD1D85-2590-46B5-94C6-F813E9153651}"/>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308054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137C4D-0B81-41D1-9D03-655BFA9936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02919F-434B-4CF5-BCE5-8364B06070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B359FF-5F87-41F9-9EC0-EE30DD54D140}"/>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9E2A7BF4-77A6-4939-B45C-76DCDB3C37D0}"/>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EDF02341-FE3B-45E3-B870-E02A64FC4193}"/>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160748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7E86-9ACC-4A8A-BD38-FAE28A481E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C3C04-0863-446B-AF51-326BC89F5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6468F-57DC-4405-A190-AF3D77FCF81B}"/>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0B04F86-BABB-4487-AC62-79BF964E9D8B}"/>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EC7AF2A0-1A75-4EE3-B183-457575335F6C}"/>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357127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354A0-FF86-4744-8044-48FF52F835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6D1FD7-B4F8-4216-A979-6E9575E1B7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AAD328-084E-41B1-A447-2A34E2975C8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1661F84B-BB02-4226-ADBB-4A332E9B9AF9}"/>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EA40B365-C0CF-41E2-9F22-BD83E5C86E84}"/>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217459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2473-AFBD-49D8-B20A-7190218883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57BD6-71AB-426F-B53B-D365A4DBD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F0D553-1B76-4A46-9FC3-0C2DECA45F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CF4A9A-9D6F-482B-B059-509D09C4B372}"/>
              </a:ext>
            </a:extLst>
          </p:cNvPr>
          <p:cNvSpPr>
            <a:spLocks noGrp="1"/>
          </p:cNvSpPr>
          <p:nvPr>
            <p:ph type="dt" sz="half" idx="10"/>
          </p:nvPr>
        </p:nvSpPr>
        <p:spPr/>
        <p:txBody>
          <a:bodyPr/>
          <a:lstStyle/>
          <a:p>
            <a:r>
              <a:rPr lang="en-US"/>
              <a:t>3/3/2020</a:t>
            </a:r>
          </a:p>
        </p:txBody>
      </p:sp>
      <p:sp>
        <p:nvSpPr>
          <p:cNvPr id="6" name="Footer Placeholder 5">
            <a:extLst>
              <a:ext uri="{FF2B5EF4-FFF2-40B4-BE49-F238E27FC236}">
                <a16:creationId xmlns:a16="http://schemas.microsoft.com/office/drawing/2014/main" id="{9A3CB010-5BA0-4298-B55E-FC12679A312A}"/>
              </a:ext>
            </a:extLst>
          </p:cNvPr>
          <p:cNvSpPr>
            <a:spLocks noGrp="1"/>
          </p:cNvSpPr>
          <p:nvPr>
            <p:ph type="ftr" sz="quarter" idx="11"/>
          </p:nvPr>
        </p:nvSpPr>
        <p:spPr/>
        <p:txBody>
          <a:bodyPr/>
          <a:lstStyle/>
          <a:p>
            <a:r>
              <a:rPr lang="en-US"/>
              <a:t>March APS 2020</a:t>
            </a:r>
          </a:p>
        </p:txBody>
      </p:sp>
      <p:sp>
        <p:nvSpPr>
          <p:cNvPr id="7" name="Slide Number Placeholder 6">
            <a:extLst>
              <a:ext uri="{FF2B5EF4-FFF2-40B4-BE49-F238E27FC236}">
                <a16:creationId xmlns:a16="http://schemas.microsoft.com/office/drawing/2014/main" id="{8FC4507B-F56D-43B5-85EB-002EB10BD89B}"/>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333549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B54F-0A0E-49D9-BFC7-70E7B872D1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161AD8-F1F8-4E1C-8545-DE4CF90EBE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763298-1E3F-4787-A7D2-400D6F1ACD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2F31B2-505B-4D31-A68D-803A8B385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98451E-A314-4D38-ABBA-503435791C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68930E-7DD1-4D6A-A74B-BBED338EC660}"/>
              </a:ext>
            </a:extLst>
          </p:cNvPr>
          <p:cNvSpPr>
            <a:spLocks noGrp="1"/>
          </p:cNvSpPr>
          <p:nvPr>
            <p:ph type="dt" sz="half" idx="10"/>
          </p:nvPr>
        </p:nvSpPr>
        <p:spPr/>
        <p:txBody>
          <a:bodyPr/>
          <a:lstStyle/>
          <a:p>
            <a:r>
              <a:rPr lang="en-US"/>
              <a:t>3/3/2020</a:t>
            </a:r>
          </a:p>
        </p:txBody>
      </p:sp>
      <p:sp>
        <p:nvSpPr>
          <p:cNvPr id="8" name="Footer Placeholder 7">
            <a:extLst>
              <a:ext uri="{FF2B5EF4-FFF2-40B4-BE49-F238E27FC236}">
                <a16:creationId xmlns:a16="http://schemas.microsoft.com/office/drawing/2014/main" id="{9DD4E649-8BDF-4568-BB86-A23EC5CAFDFC}"/>
              </a:ext>
            </a:extLst>
          </p:cNvPr>
          <p:cNvSpPr>
            <a:spLocks noGrp="1"/>
          </p:cNvSpPr>
          <p:nvPr>
            <p:ph type="ftr" sz="quarter" idx="11"/>
          </p:nvPr>
        </p:nvSpPr>
        <p:spPr/>
        <p:txBody>
          <a:bodyPr/>
          <a:lstStyle/>
          <a:p>
            <a:r>
              <a:rPr lang="en-US"/>
              <a:t>March APS 2020</a:t>
            </a:r>
          </a:p>
        </p:txBody>
      </p:sp>
      <p:sp>
        <p:nvSpPr>
          <p:cNvPr id="9" name="Slide Number Placeholder 8">
            <a:extLst>
              <a:ext uri="{FF2B5EF4-FFF2-40B4-BE49-F238E27FC236}">
                <a16:creationId xmlns:a16="http://schemas.microsoft.com/office/drawing/2014/main" id="{AC64ABFB-2918-491B-9C3E-C3C8FEC20178}"/>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89120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B715-4C8D-4572-B6CC-3A4E7DF966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CF8833-B04F-40C1-A3C6-CDA2E1D4590D}"/>
              </a:ext>
            </a:extLst>
          </p:cNvPr>
          <p:cNvSpPr>
            <a:spLocks noGrp="1"/>
          </p:cNvSpPr>
          <p:nvPr>
            <p:ph type="dt" sz="half" idx="10"/>
          </p:nvPr>
        </p:nvSpPr>
        <p:spPr/>
        <p:txBody>
          <a:bodyPr/>
          <a:lstStyle/>
          <a:p>
            <a:r>
              <a:rPr lang="en-US"/>
              <a:t>3/3/2020</a:t>
            </a:r>
          </a:p>
        </p:txBody>
      </p:sp>
      <p:sp>
        <p:nvSpPr>
          <p:cNvPr id="4" name="Footer Placeholder 3">
            <a:extLst>
              <a:ext uri="{FF2B5EF4-FFF2-40B4-BE49-F238E27FC236}">
                <a16:creationId xmlns:a16="http://schemas.microsoft.com/office/drawing/2014/main" id="{D6BC0BA4-3E5B-4EAD-B492-4C931CE4A19B}"/>
              </a:ext>
            </a:extLst>
          </p:cNvPr>
          <p:cNvSpPr>
            <a:spLocks noGrp="1"/>
          </p:cNvSpPr>
          <p:nvPr>
            <p:ph type="ftr" sz="quarter" idx="11"/>
          </p:nvPr>
        </p:nvSpPr>
        <p:spPr/>
        <p:txBody>
          <a:bodyPr/>
          <a:lstStyle/>
          <a:p>
            <a:r>
              <a:rPr lang="en-US"/>
              <a:t>March APS 2020</a:t>
            </a:r>
          </a:p>
        </p:txBody>
      </p:sp>
      <p:sp>
        <p:nvSpPr>
          <p:cNvPr id="5" name="Slide Number Placeholder 4">
            <a:extLst>
              <a:ext uri="{FF2B5EF4-FFF2-40B4-BE49-F238E27FC236}">
                <a16:creationId xmlns:a16="http://schemas.microsoft.com/office/drawing/2014/main" id="{EDBAC632-F23B-42E0-AD6E-E2A254384E5F}"/>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2985109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CF2D59-10AD-486D-AD38-417E43E2E15A}"/>
              </a:ext>
            </a:extLst>
          </p:cNvPr>
          <p:cNvSpPr>
            <a:spLocks noGrp="1"/>
          </p:cNvSpPr>
          <p:nvPr>
            <p:ph type="dt" sz="half" idx="10"/>
          </p:nvPr>
        </p:nvSpPr>
        <p:spPr/>
        <p:txBody>
          <a:bodyPr/>
          <a:lstStyle/>
          <a:p>
            <a:r>
              <a:rPr lang="en-US"/>
              <a:t>3/3/2020</a:t>
            </a:r>
          </a:p>
        </p:txBody>
      </p:sp>
      <p:sp>
        <p:nvSpPr>
          <p:cNvPr id="3" name="Footer Placeholder 2">
            <a:extLst>
              <a:ext uri="{FF2B5EF4-FFF2-40B4-BE49-F238E27FC236}">
                <a16:creationId xmlns:a16="http://schemas.microsoft.com/office/drawing/2014/main" id="{09235E9B-8F45-4C74-955D-15D013E3CAEC}"/>
              </a:ext>
            </a:extLst>
          </p:cNvPr>
          <p:cNvSpPr>
            <a:spLocks noGrp="1"/>
          </p:cNvSpPr>
          <p:nvPr>
            <p:ph type="ftr" sz="quarter" idx="11"/>
          </p:nvPr>
        </p:nvSpPr>
        <p:spPr/>
        <p:txBody>
          <a:bodyPr/>
          <a:lstStyle/>
          <a:p>
            <a:r>
              <a:rPr lang="en-US"/>
              <a:t>March APS 2020</a:t>
            </a:r>
          </a:p>
        </p:txBody>
      </p:sp>
      <p:sp>
        <p:nvSpPr>
          <p:cNvPr id="4" name="Slide Number Placeholder 3">
            <a:extLst>
              <a:ext uri="{FF2B5EF4-FFF2-40B4-BE49-F238E27FC236}">
                <a16:creationId xmlns:a16="http://schemas.microsoft.com/office/drawing/2014/main" id="{00335088-7A8D-4BBD-B461-F10E29BA5884}"/>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146488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5105-EB74-4994-B145-F9A82FEDC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EA3A2E-873F-4F20-9392-9A405067A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1E9E93-D2F9-4380-B0CE-3118C57A7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56B4CF-AB74-4F63-9ABF-20EAA430B8B0}"/>
              </a:ext>
            </a:extLst>
          </p:cNvPr>
          <p:cNvSpPr>
            <a:spLocks noGrp="1"/>
          </p:cNvSpPr>
          <p:nvPr>
            <p:ph type="dt" sz="half" idx="10"/>
          </p:nvPr>
        </p:nvSpPr>
        <p:spPr/>
        <p:txBody>
          <a:bodyPr/>
          <a:lstStyle/>
          <a:p>
            <a:r>
              <a:rPr lang="en-US"/>
              <a:t>3/3/2020</a:t>
            </a:r>
          </a:p>
        </p:txBody>
      </p:sp>
      <p:sp>
        <p:nvSpPr>
          <p:cNvPr id="6" name="Footer Placeholder 5">
            <a:extLst>
              <a:ext uri="{FF2B5EF4-FFF2-40B4-BE49-F238E27FC236}">
                <a16:creationId xmlns:a16="http://schemas.microsoft.com/office/drawing/2014/main" id="{45D7779E-D11F-4EE9-BC43-178266C8977A}"/>
              </a:ext>
            </a:extLst>
          </p:cNvPr>
          <p:cNvSpPr>
            <a:spLocks noGrp="1"/>
          </p:cNvSpPr>
          <p:nvPr>
            <p:ph type="ftr" sz="quarter" idx="11"/>
          </p:nvPr>
        </p:nvSpPr>
        <p:spPr/>
        <p:txBody>
          <a:bodyPr/>
          <a:lstStyle/>
          <a:p>
            <a:r>
              <a:rPr lang="en-US"/>
              <a:t>March APS 2020</a:t>
            </a:r>
          </a:p>
        </p:txBody>
      </p:sp>
      <p:sp>
        <p:nvSpPr>
          <p:cNvPr id="7" name="Slide Number Placeholder 6">
            <a:extLst>
              <a:ext uri="{FF2B5EF4-FFF2-40B4-BE49-F238E27FC236}">
                <a16:creationId xmlns:a16="http://schemas.microsoft.com/office/drawing/2014/main" id="{DEA33558-7238-41D0-98C3-00E1BB851DD7}"/>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327303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A8F9-C2C3-41B6-A7D9-B476207EBA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3B201E-4A3A-40FF-9FD2-556594854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B623A7-AB14-4A39-B838-EA495AE5F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6E2F1-292E-4F23-A18A-7A2A0DADD4A1}"/>
              </a:ext>
            </a:extLst>
          </p:cNvPr>
          <p:cNvSpPr>
            <a:spLocks noGrp="1"/>
          </p:cNvSpPr>
          <p:nvPr>
            <p:ph type="dt" sz="half" idx="10"/>
          </p:nvPr>
        </p:nvSpPr>
        <p:spPr/>
        <p:txBody>
          <a:bodyPr/>
          <a:lstStyle/>
          <a:p>
            <a:r>
              <a:rPr lang="en-US"/>
              <a:t>3/3/2020</a:t>
            </a:r>
          </a:p>
        </p:txBody>
      </p:sp>
      <p:sp>
        <p:nvSpPr>
          <p:cNvPr id="6" name="Footer Placeholder 5">
            <a:extLst>
              <a:ext uri="{FF2B5EF4-FFF2-40B4-BE49-F238E27FC236}">
                <a16:creationId xmlns:a16="http://schemas.microsoft.com/office/drawing/2014/main" id="{096FD477-41E0-4F14-B4FF-AD4CB06239B6}"/>
              </a:ext>
            </a:extLst>
          </p:cNvPr>
          <p:cNvSpPr>
            <a:spLocks noGrp="1"/>
          </p:cNvSpPr>
          <p:nvPr>
            <p:ph type="ftr" sz="quarter" idx="11"/>
          </p:nvPr>
        </p:nvSpPr>
        <p:spPr/>
        <p:txBody>
          <a:bodyPr/>
          <a:lstStyle/>
          <a:p>
            <a:r>
              <a:rPr lang="en-US"/>
              <a:t>March APS 2020</a:t>
            </a:r>
          </a:p>
        </p:txBody>
      </p:sp>
      <p:sp>
        <p:nvSpPr>
          <p:cNvPr id="7" name="Slide Number Placeholder 6">
            <a:extLst>
              <a:ext uri="{FF2B5EF4-FFF2-40B4-BE49-F238E27FC236}">
                <a16:creationId xmlns:a16="http://schemas.microsoft.com/office/drawing/2014/main" id="{4BF9C57D-9CA5-4003-AC7F-1F41C66D6ADC}"/>
              </a:ext>
            </a:extLst>
          </p:cNvPr>
          <p:cNvSpPr>
            <a:spLocks noGrp="1"/>
          </p:cNvSpPr>
          <p:nvPr>
            <p:ph type="sldNum" sz="quarter" idx="12"/>
          </p:nvPr>
        </p:nvSpPr>
        <p:spPr/>
        <p:txBody>
          <a:bodyPr/>
          <a:lstStyle/>
          <a:p>
            <a:fld id="{CB63DD0F-E087-40B4-8D24-FE633996009C}" type="slidenum">
              <a:rPr lang="en-US" smtClean="0"/>
              <a:t>‹#›</a:t>
            </a:fld>
            <a:endParaRPr lang="en-US"/>
          </a:p>
        </p:txBody>
      </p:sp>
    </p:spTree>
    <p:extLst>
      <p:ext uri="{BB962C8B-B14F-4D97-AF65-F5344CB8AC3E}">
        <p14:creationId xmlns:p14="http://schemas.microsoft.com/office/powerpoint/2010/main" val="26029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5DDA2-C4B6-4EEE-9255-1B8D4CFFEA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654A7-71C8-4C2C-9816-3FC3F8735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A4712-4DA4-4495-BE81-DF94EC45FD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3/3/2020</a:t>
            </a:r>
          </a:p>
        </p:txBody>
      </p:sp>
      <p:sp>
        <p:nvSpPr>
          <p:cNvPr id="5" name="Footer Placeholder 4">
            <a:extLst>
              <a:ext uri="{FF2B5EF4-FFF2-40B4-BE49-F238E27FC236}">
                <a16:creationId xmlns:a16="http://schemas.microsoft.com/office/drawing/2014/main" id="{D25515E2-B830-46D8-A358-AC500C6B4F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APS 2020</a:t>
            </a:r>
          </a:p>
        </p:txBody>
      </p:sp>
      <p:sp>
        <p:nvSpPr>
          <p:cNvPr id="6" name="Slide Number Placeholder 5">
            <a:extLst>
              <a:ext uri="{FF2B5EF4-FFF2-40B4-BE49-F238E27FC236}">
                <a16:creationId xmlns:a16="http://schemas.microsoft.com/office/drawing/2014/main" id="{9517697E-89BA-47FC-BE8D-1ED07C3B88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3DD0F-E087-40B4-8D24-FE633996009C}" type="slidenum">
              <a:rPr lang="en-US" smtClean="0"/>
              <a:t>‹#›</a:t>
            </a:fld>
            <a:endParaRPr lang="en-US"/>
          </a:p>
        </p:txBody>
      </p:sp>
    </p:spTree>
    <p:extLst>
      <p:ext uri="{BB962C8B-B14F-4D97-AF65-F5344CB8AC3E}">
        <p14:creationId xmlns:p14="http://schemas.microsoft.com/office/powerpoint/2010/main" val="96640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notesSlide" Target="../notesSlides/notesSlide13.xml"/><Relationship Id="rId7" Type="http://schemas.openxmlformats.org/officeDocument/2006/relationships/oleObject" Target="../embeddings/oleObject18.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png"/><Relationship Id="rId11" Type="http://schemas.openxmlformats.org/officeDocument/2006/relationships/oleObject" Target="../embeddings/oleObject20.bin"/><Relationship Id="rId5" Type="http://schemas.openxmlformats.org/officeDocument/2006/relationships/image" Target="../media/image28.png"/><Relationship Id="rId10" Type="http://schemas.openxmlformats.org/officeDocument/2006/relationships/image" Target="../media/image26.wmf"/><Relationship Id="rId4" Type="http://schemas.openxmlformats.org/officeDocument/2006/relationships/image" Target="../media/image1.jfif"/><Relationship Id="rId9"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notesSlide" Target="../notesSlides/notesSlide15.xml"/><Relationship Id="rId7" Type="http://schemas.openxmlformats.org/officeDocument/2006/relationships/oleObject" Target="../embeddings/oleObject21.bin"/><Relationship Id="rId12"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2.png"/><Relationship Id="rId11" Type="http://schemas.openxmlformats.org/officeDocument/2006/relationships/oleObject" Target="../embeddings/oleObject23.bin"/><Relationship Id="rId5" Type="http://schemas.openxmlformats.org/officeDocument/2006/relationships/image" Target="../media/image32.png"/><Relationship Id="rId10" Type="http://schemas.openxmlformats.org/officeDocument/2006/relationships/image" Target="../media/image30.wmf"/><Relationship Id="rId4" Type="http://schemas.openxmlformats.org/officeDocument/2006/relationships/image" Target="../media/image1.jfif"/><Relationship Id="rId9"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1.jfif"/></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jfif"/><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fif"/></Relationships>
</file>

<file path=ppt/slides/_rels/slide4.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5.xml"/><Relationship Id="rId7" Type="http://schemas.openxmlformats.org/officeDocument/2006/relationships/oleObject" Target="../embeddings/oleObject2.bin"/><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6.wmf"/><Relationship Id="rId4" Type="http://schemas.openxmlformats.org/officeDocument/2006/relationships/image" Target="../media/image1.jfif"/><Relationship Id="rId9"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1.jfif"/><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notesSlide" Target="../notesSlides/notesSlide7.xml"/><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jfif"/></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8.xml"/><Relationship Id="rId7" Type="http://schemas.openxmlformats.org/officeDocument/2006/relationships/oleObject" Target="../embeddings/oleObject11.bin"/><Relationship Id="rId12" Type="http://schemas.openxmlformats.org/officeDocument/2006/relationships/image" Target="../media/image16.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5.wmf"/><Relationship Id="rId4" Type="http://schemas.openxmlformats.org/officeDocument/2006/relationships/image" Target="../media/image1.jfi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notesSlide" Target="../notesSlides/notesSlide9.xml"/><Relationship Id="rId7" Type="http://schemas.openxmlformats.org/officeDocument/2006/relationships/oleObject" Target="../embeddings/oleObject15.bin"/><Relationship Id="rId12"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7.w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19.wmf"/><Relationship Id="rId4" Type="http://schemas.openxmlformats.org/officeDocument/2006/relationships/image" Target="../media/image1.jfif"/><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9" name="TextBox 8">
            <a:extLst>
              <a:ext uri="{FF2B5EF4-FFF2-40B4-BE49-F238E27FC236}">
                <a16:creationId xmlns:a16="http://schemas.microsoft.com/office/drawing/2014/main" id="{F2F7A755-8FCA-439C-B66B-436F2B953F79}"/>
              </a:ext>
            </a:extLst>
          </p:cNvPr>
          <p:cNvSpPr txBox="1"/>
          <p:nvPr/>
        </p:nvSpPr>
        <p:spPr>
          <a:xfrm>
            <a:off x="-183776" y="136525"/>
            <a:ext cx="10165976" cy="3293209"/>
          </a:xfrm>
          <a:prstGeom prst="rect">
            <a:avLst/>
          </a:prstGeom>
          <a:noFill/>
        </p:spPr>
        <p:txBody>
          <a:bodyPr wrap="square" rtlCol="0">
            <a:spAutoFit/>
          </a:bodyPr>
          <a:lstStyle/>
          <a:p>
            <a:pPr algn="ctr"/>
            <a:r>
              <a:rPr lang="en-US" sz="3200" b="1" dirty="0"/>
              <a:t>Continuity of Phonon Dispersion Curves of</a:t>
            </a:r>
          </a:p>
          <a:p>
            <a:pPr algn="ctr"/>
            <a:r>
              <a:rPr lang="en-US" sz="3200" b="1" dirty="0"/>
              <a:t> Anisotropic Ionic Materials</a:t>
            </a:r>
            <a:endParaRPr lang="en-US" sz="3200" b="1" baseline="-25000" dirty="0"/>
          </a:p>
          <a:p>
            <a:pPr algn="ctr"/>
            <a:endParaRPr lang="en-US" sz="2400" b="1" dirty="0"/>
          </a:p>
          <a:p>
            <a:pPr algn="ctr"/>
            <a:r>
              <a:rPr lang="en-US" sz="2400" b="1" dirty="0"/>
              <a:t>Yan Li, W. C. Kerr, and  </a:t>
            </a:r>
            <a:r>
              <a:rPr lang="en-US" sz="2400" b="1" u="sng" dirty="0"/>
              <a:t>N. A. W. Holzwarth</a:t>
            </a:r>
            <a:endParaRPr lang="en-US" sz="2400" b="1" dirty="0"/>
          </a:p>
          <a:p>
            <a:pPr algn="ctr"/>
            <a:r>
              <a:rPr lang="en-US" sz="2400" b="1" dirty="0"/>
              <a:t>Department of Physics, Wake Forest University</a:t>
            </a:r>
          </a:p>
          <a:p>
            <a:pPr algn="ctr"/>
            <a:endParaRPr lang="en-US" sz="2400" b="1" dirty="0"/>
          </a:p>
          <a:p>
            <a:pPr algn="ctr"/>
            <a:r>
              <a:rPr lang="en-US" sz="2400" b="1" dirty="0"/>
              <a:t>Supported by NSF Grant DMR-1507942 and by </a:t>
            </a:r>
          </a:p>
          <a:p>
            <a:pPr algn="ctr"/>
            <a:r>
              <a:rPr lang="en-US" sz="2400" b="1" dirty="0"/>
              <a:t>WFU contributions to the DEAC Computer Cluster  </a:t>
            </a:r>
          </a:p>
        </p:txBody>
      </p:sp>
      <p:sp>
        <p:nvSpPr>
          <p:cNvPr id="2" name="TextBox 1">
            <a:extLst>
              <a:ext uri="{FF2B5EF4-FFF2-40B4-BE49-F238E27FC236}">
                <a16:creationId xmlns:a16="http://schemas.microsoft.com/office/drawing/2014/main" id="{521DA243-D38B-47D8-A9B3-94F26683D008}"/>
              </a:ext>
            </a:extLst>
          </p:cNvPr>
          <p:cNvSpPr txBox="1"/>
          <p:nvPr/>
        </p:nvSpPr>
        <p:spPr>
          <a:xfrm>
            <a:off x="1940313" y="3902926"/>
            <a:ext cx="5720575" cy="1569660"/>
          </a:xfrm>
          <a:prstGeom prst="rect">
            <a:avLst/>
          </a:prstGeom>
          <a:noFill/>
        </p:spPr>
        <p:txBody>
          <a:bodyPr wrap="square" rtlCol="0">
            <a:spAutoFit/>
          </a:bodyPr>
          <a:lstStyle/>
          <a:p>
            <a:pPr algn="ctr"/>
            <a:r>
              <a:rPr lang="en-US" sz="2400" b="1" dirty="0"/>
              <a:t>Outline</a:t>
            </a:r>
          </a:p>
          <a:p>
            <a:pPr marL="342900" indent="-342900">
              <a:buAutoNum type="arabicPeriod"/>
            </a:pPr>
            <a:r>
              <a:rPr lang="en-US" sz="2400" b="1" dirty="0"/>
              <a:t>Motivation</a:t>
            </a:r>
          </a:p>
          <a:p>
            <a:pPr marL="342900" indent="-342900">
              <a:buAutoNum type="arabicPeriod"/>
            </a:pPr>
            <a:r>
              <a:rPr lang="en-US" sz="2400" b="1" dirty="0"/>
              <a:t>Formalism</a:t>
            </a:r>
          </a:p>
          <a:p>
            <a:pPr marL="342900" indent="-342900">
              <a:buAutoNum type="arabicPeriod"/>
            </a:pPr>
            <a:r>
              <a:rPr lang="en-US" sz="2400" b="1" dirty="0"/>
              <a:t>Example – boron nitride</a:t>
            </a:r>
          </a:p>
        </p:txBody>
      </p:sp>
      <p:sp>
        <p:nvSpPr>
          <p:cNvPr id="3" name="TextBox 2">
            <a:extLst>
              <a:ext uri="{FF2B5EF4-FFF2-40B4-BE49-F238E27FC236}">
                <a16:creationId xmlns:a16="http://schemas.microsoft.com/office/drawing/2014/main" id="{875FF45E-F913-4F38-A84C-AEC8D0EBFDCB}"/>
              </a:ext>
            </a:extLst>
          </p:cNvPr>
          <p:cNvSpPr txBox="1"/>
          <p:nvPr/>
        </p:nvSpPr>
        <p:spPr>
          <a:xfrm>
            <a:off x="838200" y="5700889"/>
            <a:ext cx="9344378" cy="461665"/>
          </a:xfrm>
          <a:prstGeom prst="rect">
            <a:avLst/>
          </a:prstGeom>
          <a:noFill/>
        </p:spPr>
        <p:txBody>
          <a:bodyPr wrap="square" rtlCol="0">
            <a:spAutoFit/>
          </a:bodyPr>
          <a:lstStyle/>
          <a:p>
            <a:pPr algn="l"/>
            <a:r>
              <a:rPr lang="en-US" sz="2400" b="1" dirty="0"/>
              <a:t>Ref.   Li, Kerr, &amp; Holzwarth, </a:t>
            </a:r>
            <a:r>
              <a:rPr lang="en-US" sz="2400" b="1" i="1" dirty="0"/>
              <a:t>J. Phys.: </a:t>
            </a:r>
            <a:r>
              <a:rPr lang="en-US" sz="2400" b="1" i="1" dirty="0" err="1"/>
              <a:t>Condens</a:t>
            </a:r>
            <a:r>
              <a:rPr lang="en-US" sz="2400" b="1" i="1" dirty="0"/>
              <a:t>. Matter </a:t>
            </a:r>
            <a:r>
              <a:rPr lang="en-US" sz="2400" b="1" dirty="0"/>
              <a:t>32, 055402 (2020)</a:t>
            </a:r>
          </a:p>
        </p:txBody>
      </p:sp>
    </p:spTree>
    <p:extLst>
      <p:ext uri="{BB962C8B-B14F-4D97-AF65-F5344CB8AC3E}">
        <p14:creationId xmlns:p14="http://schemas.microsoft.com/office/powerpoint/2010/main" val="417310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10</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E0FA834C-7D6A-4F4C-9BD5-1ED97A8ED1D4}"/>
              </a:ext>
            </a:extLst>
          </p:cNvPr>
          <p:cNvSpPr txBox="1"/>
          <p:nvPr/>
        </p:nvSpPr>
        <p:spPr>
          <a:xfrm>
            <a:off x="191911" y="174814"/>
            <a:ext cx="12000089" cy="830997"/>
          </a:xfrm>
          <a:prstGeom prst="rect">
            <a:avLst/>
          </a:prstGeom>
          <a:noFill/>
        </p:spPr>
        <p:txBody>
          <a:bodyPr wrap="square" rtlCol="0">
            <a:spAutoFit/>
          </a:bodyPr>
          <a:lstStyle/>
          <a:p>
            <a:pPr algn="l"/>
            <a:r>
              <a:rPr lang="en-US" sz="2400" b="1" dirty="0"/>
              <a:t>Example of hexagonal boron nitride</a:t>
            </a:r>
          </a:p>
          <a:p>
            <a:pPr lvl="1"/>
            <a:r>
              <a:rPr lang="en-US" sz="2400" b="1" dirty="0"/>
              <a:t>Of the 12 normal modes near q=0, only 3 couple with EM waves:</a:t>
            </a:r>
          </a:p>
        </p:txBody>
      </p:sp>
      <p:pic>
        <p:nvPicPr>
          <p:cNvPr id="7" name="Picture 6" descr="A close up of a sign&#10;&#10;Description automatically generated">
            <a:extLst>
              <a:ext uri="{FF2B5EF4-FFF2-40B4-BE49-F238E27FC236}">
                <a16:creationId xmlns:a16="http://schemas.microsoft.com/office/drawing/2014/main" id="{E3B3F91F-CC38-4CFD-8A8E-1E10193D15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38" y="1726554"/>
            <a:ext cx="4086795" cy="4629796"/>
          </a:xfrm>
          <a:prstGeom prst="rect">
            <a:avLst/>
          </a:prstGeom>
        </p:spPr>
      </p:pic>
      <p:pic>
        <p:nvPicPr>
          <p:cNvPr id="10" name="Picture 9" descr="A screenshot of a video game&#10;&#10;Description automatically generated">
            <a:extLst>
              <a:ext uri="{FF2B5EF4-FFF2-40B4-BE49-F238E27FC236}">
                <a16:creationId xmlns:a16="http://schemas.microsoft.com/office/drawing/2014/main" id="{3923AD37-2FD3-469B-8ACA-B26259A8E1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8514" y="1921118"/>
            <a:ext cx="3962953" cy="4572638"/>
          </a:xfrm>
          <a:prstGeom prst="rect">
            <a:avLst/>
          </a:prstGeom>
        </p:spPr>
      </p:pic>
      <p:sp>
        <p:nvSpPr>
          <p:cNvPr id="11" name="TextBox 10">
            <a:extLst>
              <a:ext uri="{FF2B5EF4-FFF2-40B4-BE49-F238E27FC236}">
                <a16:creationId xmlns:a16="http://schemas.microsoft.com/office/drawing/2014/main" id="{8D454503-08D9-4270-80F7-AC67E764E222}"/>
              </a:ext>
            </a:extLst>
          </p:cNvPr>
          <p:cNvSpPr txBox="1"/>
          <p:nvPr/>
        </p:nvSpPr>
        <p:spPr>
          <a:xfrm>
            <a:off x="338666" y="1034951"/>
            <a:ext cx="4208495" cy="830997"/>
          </a:xfrm>
          <a:prstGeom prst="rect">
            <a:avLst/>
          </a:prstGeom>
          <a:noFill/>
        </p:spPr>
        <p:txBody>
          <a:bodyPr wrap="square" rtlCol="0">
            <a:spAutoFit/>
          </a:bodyPr>
          <a:lstStyle/>
          <a:p>
            <a:pPr algn="l"/>
            <a:r>
              <a:rPr lang="en-US" sz="2400" b="1" dirty="0"/>
              <a:t>Mode 7 involves displacements along </a:t>
            </a:r>
            <a:r>
              <a:rPr lang="en-US" sz="2400" b="1" i="1" dirty="0"/>
              <a:t>z</a:t>
            </a:r>
            <a:r>
              <a:rPr lang="en-US" sz="2400" b="1" dirty="0"/>
              <a:t> (</a:t>
            </a:r>
            <a:r>
              <a:rPr lang="en-US" sz="2400" b="1" i="1" dirty="0"/>
              <a:t>c</a:t>
            </a:r>
            <a:r>
              <a:rPr lang="en-US" sz="2400" b="1" dirty="0"/>
              <a:t>) axis</a:t>
            </a:r>
          </a:p>
        </p:txBody>
      </p:sp>
      <p:sp>
        <p:nvSpPr>
          <p:cNvPr id="12" name="TextBox 11">
            <a:extLst>
              <a:ext uri="{FF2B5EF4-FFF2-40B4-BE49-F238E27FC236}">
                <a16:creationId xmlns:a16="http://schemas.microsoft.com/office/drawing/2014/main" id="{E91C34F1-913C-4ED5-8CC6-72BA1B3617A8}"/>
              </a:ext>
            </a:extLst>
          </p:cNvPr>
          <p:cNvSpPr txBox="1"/>
          <p:nvPr/>
        </p:nvSpPr>
        <p:spPr>
          <a:xfrm>
            <a:off x="6519342" y="1119617"/>
            <a:ext cx="5494306" cy="830997"/>
          </a:xfrm>
          <a:prstGeom prst="rect">
            <a:avLst/>
          </a:prstGeom>
          <a:noFill/>
        </p:spPr>
        <p:txBody>
          <a:bodyPr wrap="square" rtlCol="0">
            <a:spAutoFit/>
          </a:bodyPr>
          <a:lstStyle/>
          <a:p>
            <a:pPr algn="l"/>
            <a:r>
              <a:rPr lang="en-US" sz="2400" b="1" dirty="0"/>
              <a:t>Modes 11 &amp; 12 involve displacements along </a:t>
            </a:r>
            <a:r>
              <a:rPr lang="en-US" sz="2400" b="1" i="1" dirty="0" err="1"/>
              <a:t>x,y</a:t>
            </a:r>
            <a:r>
              <a:rPr lang="en-US" sz="2400" b="1" dirty="0"/>
              <a:t> (</a:t>
            </a:r>
            <a:r>
              <a:rPr lang="en-US" sz="2400" b="1" i="1" dirty="0" err="1"/>
              <a:t>a,b</a:t>
            </a:r>
            <a:r>
              <a:rPr lang="en-US" sz="2400" b="1" dirty="0"/>
              <a:t>) axes</a:t>
            </a:r>
          </a:p>
        </p:txBody>
      </p:sp>
    </p:spTree>
    <p:extLst>
      <p:ext uri="{BB962C8B-B14F-4D97-AF65-F5344CB8AC3E}">
        <p14:creationId xmlns:p14="http://schemas.microsoft.com/office/powerpoint/2010/main" val="159541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11</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3" name="Picture 2">
            <a:extLst>
              <a:ext uri="{FF2B5EF4-FFF2-40B4-BE49-F238E27FC236}">
                <a16:creationId xmlns:a16="http://schemas.microsoft.com/office/drawing/2014/main" id="{D37F6905-D1E7-4816-BD34-D2971B2873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6433" y="615289"/>
            <a:ext cx="5486411" cy="5486411"/>
          </a:xfrm>
          <a:prstGeom prst="rect">
            <a:avLst/>
          </a:prstGeom>
        </p:spPr>
      </p:pic>
      <p:pic>
        <p:nvPicPr>
          <p:cNvPr id="7" name="Picture 6" descr="A close up of text on a white background&#10;&#10;Description automatically generated">
            <a:extLst>
              <a:ext uri="{FF2B5EF4-FFF2-40B4-BE49-F238E27FC236}">
                <a16:creationId xmlns:a16="http://schemas.microsoft.com/office/drawing/2014/main" id="{CECBE5E1-0029-4F7E-92B0-ACBE71AE7A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672" y="530908"/>
            <a:ext cx="5486411" cy="5486411"/>
          </a:xfrm>
          <a:prstGeom prst="rect">
            <a:avLst/>
          </a:prstGeom>
        </p:spPr>
      </p:pic>
      <p:sp>
        <p:nvSpPr>
          <p:cNvPr id="10" name="Rectangle 9">
            <a:extLst>
              <a:ext uri="{FF2B5EF4-FFF2-40B4-BE49-F238E27FC236}">
                <a16:creationId xmlns:a16="http://schemas.microsoft.com/office/drawing/2014/main" id="{1FFB41F8-B166-474E-89E9-14B97048C01D}"/>
              </a:ext>
            </a:extLst>
          </p:cNvPr>
          <p:cNvSpPr/>
          <p:nvPr/>
        </p:nvSpPr>
        <p:spPr>
          <a:xfrm>
            <a:off x="1535289" y="869242"/>
            <a:ext cx="282222" cy="4662311"/>
          </a:xfrm>
          <a:prstGeom prst="rect">
            <a:avLst/>
          </a:prstGeom>
          <a:solidFill>
            <a:srgbClr val="7030A0">
              <a:alpha val="32000"/>
            </a:srgbClr>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Curved Down 10">
            <a:extLst>
              <a:ext uri="{FF2B5EF4-FFF2-40B4-BE49-F238E27FC236}">
                <a16:creationId xmlns:a16="http://schemas.microsoft.com/office/drawing/2014/main" id="{289EB3DB-7C6C-4F2A-A02C-10A6EFDB743F}"/>
              </a:ext>
            </a:extLst>
          </p:cNvPr>
          <p:cNvSpPr/>
          <p:nvPr/>
        </p:nvSpPr>
        <p:spPr>
          <a:xfrm flipV="1">
            <a:off x="1535289" y="5655493"/>
            <a:ext cx="6973699" cy="1061176"/>
          </a:xfrm>
          <a:prstGeom prst="curvedDownArrow">
            <a:avLst/>
          </a:prstGeom>
          <a:solidFill>
            <a:srgbClr val="7030A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305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12</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3" name="Picture 2">
            <a:extLst>
              <a:ext uri="{FF2B5EF4-FFF2-40B4-BE49-F238E27FC236}">
                <a16:creationId xmlns:a16="http://schemas.microsoft.com/office/drawing/2014/main" id="{D37F6905-D1E7-4816-BD34-D2971B2873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281" y="770635"/>
            <a:ext cx="5486411" cy="5486411"/>
          </a:xfrm>
          <a:prstGeom prst="rect">
            <a:avLst/>
          </a:prstGeom>
        </p:spPr>
      </p:pic>
    </p:spTree>
    <p:extLst>
      <p:ext uri="{BB962C8B-B14F-4D97-AF65-F5344CB8AC3E}">
        <p14:creationId xmlns:p14="http://schemas.microsoft.com/office/powerpoint/2010/main" val="228002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13</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9" name="Picture 8">
            <a:extLst>
              <a:ext uri="{FF2B5EF4-FFF2-40B4-BE49-F238E27FC236}">
                <a16:creationId xmlns:a16="http://schemas.microsoft.com/office/drawing/2014/main" id="{2B7CB797-E65E-4979-854A-991F9A8E28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2149" y="649082"/>
            <a:ext cx="5486411" cy="5486411"/>
          </a:xfrm>
          <a:prstGeom prst="rect">
            <a:avLst/>
          </a:prstGeom>
        </p:spPr>
      </p:pic>
      <p:sp>
        <p:nvSpPr>
          <p:cNvPr id="2" name="TextBox 1">
            <a:extLst>
              <a:ext uri="{FF2B5EF4-FFF2-40B4-BE49-F238E27FC236}">
                <a16:creationId xmlns:a16="http://schemas.microsoft.com/office/drawing/2014/main" id="{DE22430D-B3E0-4A85-A0A4-D279ED442F20}"/>
              </a:ext>
            </a:extLst>
          </p:cNvPr>
          <p:cNvSpPr txBox="1"/>
          <p:nvPr/>
        </p:nvSpPr>
        <p:spPr>
          <a:xfrm>
            <a:off x="317938" y="12803"/>
            <a:ext cx="6526924" cy="461665"/>
          </a:xfrm>
          <a:prstGeom prst="rect">
            <a:avLst/>
          </a:prstGeom>
          <a:noFill/>
        </p:spPr>
        <p:txBody>
          <a:bodyPr wrap="square" rtlCol="0">
            <a:spAutoFit/>
          </a:bodyPr>
          <a:lstStyle/>
          <a:p>
            <a:pPr algn="l"/>
            <a:r>
              <a:rPr lang="en-US" sz="2400" b="1" dirty="0"/>
              <a:t>Phonon-photon coupling to mode #7</a:t>
            </a:r>
          </a:p>
        </p:txBody>
      </p:sp>
      <p:pic>
        <p:nvPicPr>
          <p:cNvPr id="10" name="Picture 9" descr="A close up of a sign&#10;&#10;Description automatically generated">
            <a:extLst>
              <a:ext uri="{FF2B5EF4-FFF2-40B4-BE49-F238E27FC236}">
                <a16:creationId xmlns:a16="http://schemas.microsoft.com/office/drawing/2014/main" id="{31BF623B-D1A4-4B62-85A4-7DB3A39F5A2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24605" y="136525"/>
            <a:ext cx="3008471" cy="3408198"/>
          </a:xfrm>
          <a:prstGeom prst="rect">
            <a:avLst/>
          </a:prstGeom>
        </p:spPr>
      </p:pic>
      <p:graphicFrame>
        <p:nvGraphicFramePr>
          <p:cNvPr id="7" name="Object 6">
            <a:extLst>
              <a:ext uri="{FF2B5EF4-FFF2-40B4-BE49-F238E27FC236}">
                <a16:creationId xmlns:a16="http://schemas.microsoft.com/office/drawing/2014/main" id="{5445524E-CAC9-4B30-9FBC-7DF781C7DDDB}"/>
              </a:ext>
            </a:extLst>
          </p:cNvPr>
          <p:cNvGraphicFramePr>
            <a:graphicFrameLocks noChangeAspect="1"/>
          </p:cNvGraphicFramePr>
          <p:nvPr>
            <p:extLst>
              <p:ext uri="{D42A27DB-BD31-4B8C-83A1-F6EECF244321}">
                <p14:modId xmlns:p14="http://schemas.microsoft.com/office/powerpoint/2010/main" val="1367554"/>
              </p:ext>
            </p:extLst>
          </p:nvPr>
        </p:nvGraphicFramePr>
        <p:xfrm>
          <a:off x="5780088" y="3476625"/>
          <a:ext cx="3983037" cy="958850"/>
        </p:xfrm>
        <a:graphic>
          <a:graphicData uri="http://schemas.openxmlformats.org/presentationml/2006/ole">
            <mc:AlternateContent xmlns:mc="http://schemas.openxmlformats.org/markup-compatibility/2006">
              <mc:Choice xmlns:v="urn:schemas-microsoft-com:vml" Requires="v">
                <p:oleObj spid="_x0000_s6382" name="Equation" r:id="rId7" imgW="1930320" imgH="457200" progId="Equation.DSMT4">
                  <p:embed/>
                </p:oleObj>
              </mc:Choice>
              <mc:Fallback>
                <p:oleObj name="Equation" r:id="rId7" imgW="1930320" imgH="457200" progId="Equation.DSMT4">
                  <p:embed/>
                  <p:pic>
                    <p:nvPicPr>
                      <p:cNvPr id="0" name=""/>
                      <p:cNvPicPr/>
                      <p:nvPr/>
                    </p:nvPicPr>
                    <p:blipFill>
                      <a:blip r:embed="rId8"/>
                      <a:stretch>
                        <a:fillRect/>
                      </a:stretch>
                    </p:blipFill>
                    <p:spPr>
                      <a:xfrm>
                        <a:off x="5780088" y="3476625"/>
                        <a:ext cx="3983037" cy="95885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9ED9E37-F000-4D18-9BBC-D0C4F513FCAA}"/>
              </a:ext>
            </a:extLst>
          </p:cNvPr>
          <p:cNvGraphicFramePr>
            <a:graphicFrameLocks noChangeAspect="1"/>
          </p:cNvGraphicFramePr>
          <p:nvPr>
            <p:extLst>
              <p:ext uri="{D42A27DB-BD31-4B8C-83A1-F6EECF244321}">
                <p14:modId xmlns:p14="http://schemas.microsoft.com/office/powerpoint/2010/main" val="3150907873"/>
              </p:ext>
            </p:extLst>
          </p:nvPr>
        </p:nvGraphicFramePr>
        <p:xfrm>
          <a:off x="5780088" y="4398768"/>
          <a:ext cx="5037137" cy="958850"/>
        </p:xfrm>
        <a:graphic>
          <a:graphicData uri="http://schemas.openxmlformats.org/presentationml/2006/ole">
            <mc:AlternateContent xmlns:mc="http://schemas.openxmlformats.org/markup-compatibility/2006">
              <mc:Choice xmlns:v="urn:schemas-microsoft-com:vml" Requires="v">
                <p:oleObj spid="_x0000_s6383" name="Equation" r:id="rId9" imgW="2400120" imgH="457200" progId="Equation.DSMT4">
                  <p:embed/>
                </p:oleObj>
              </mc:Choice>
              <mc:Fallback>
                <p:oleObj name="Equation" r:id="rId9" imgW="2400120" imgH="457200" progId="Equation.DSMT4">
                  <p:embed/>
                  <p:pic>
                    <p:nvPicPr>
                      <p:cNvPr id="0" name=""/>
                      <p:cNvPicPr/>
                      <p:nvPr/>
                    </p:nvPicPr>
                    <p:blipFill>
                      <a:blip r:embed="rId10"/>
                      <a:stretch>
                        <a:fillRect/>
                      </a:stretch>
                    </p:blipFill>
                    <p:spPr>
                      <a:xfrm>
                        <a:off x="5780088" y="4398768"/>
                        <a:ext cx="5037137" cy="95885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F01FFFA6-E17D-4D77-9B20-5B7F785CAF6E}"/>
              </a:ext>
            </a:extLst>
          </p:cNvPr>
          <p:cNvGraphicFramePr>
            <a:graphicFrameLocks noChangeAspect="1"/>
          </p:cNvGraphicFramePr>
          <p:nvPr>
            <p:extLst>
              <p:ext uri="{D42A27DB-BD31-4B8C-83A1-F6EECF244321}">
                <p14:modId xmlns:p14="http://schemas.microsoft.com/office/powerpoint/2010/main" val="1386024093"/>
              </p:ext>
            </p:extLst>
          </p:nvPr>
        </p:nvGraphicFramePr>
        <p:xfrm>
          <a:off x="5649913" y="5434207"/>
          <a:ext cx="6542087" cy="949325"/>
        </p:xfrm>
        <a:graphic>
          <a:graphicData uri="http://schemas.openxmlformats.org/presentationml/2006/ole">
            <mc:AlternateContent xmlns:mc="http://schemas.openxmlformats.org/markup-compatibility/2006">
              <mc:Choice xmlns:v="urn:schemas-microsoft-com:vml" Requires="v">
                <p:oleObj spid="_x0000_s6384" name="Equation" r:id="rId11" imgW="3238200" imgH="469800" progId="Equation.DSMT4">
                  <p:embed/>
                </p:oleObj>
              </mc:Choice>
              <mc:Fallback>
                <p:oleObj name="Equation" r:id="rId11" imgW="3238200" imgH="469800" progId="Equation.DSMT4">
                  <p:embed/>
                  <p:pic>
                    <p:nvPicPr>
                      <p:cNvPr id="0" name=""/>
                      <p:cNvPicPr/>
                      <p:nvPr/>
                    </p:nvPicPr>
                    <p:blipFill>
                      <a:blip r:embed="rId12"/>
                      <a:stretch>
                        <a:fillRect/>
                      </a:stretch>
                    </p:blipFill>
                    <p:spPr>
                      <a:xfrm>
                        <a:off x="5649913" y="5434207"/>
                        <a:ext cx="6542087" cy="949325"/>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EDC9B8A0-C5C0-4501-9A21-260CF27B97C6}"/>
              </a:ext>
            </a:extLst>
          </p:cNvPr>
          <p:cNvSpPr txBox="1"/>
          <p:nvPr/>
        </p:nvSpPr>
        <p:spPr>
          <a:xfrm>
            <a:off x="9483150" y="824910"/>
            <a:ext cx="2428824" cy="1200329"/>
          </a:xfrm>
          <a:prstGeom prst="rect">
            <a:avLst/>
          </a:prstGeom>
          <a:noFill/>
        </p:spPr>
        <p:txBody>
          <a:bodyPr wrap="square" rtlCol="0">
            <a:spAutoFit/>
          </a:bodyPr>
          <a:lstStyle/>
          <a:p>
            <a:pPr algn="l"/>
            <a:r>
              <a:rPr lang="en-US" sz="2400" b="1" dirty="0"/>
              <a:t>Mode 7 involves </a:t>
            </a:r>
          </a:p>
          <a:p>
            <a:pPr algn="l"/>
            <a:r>
              <a:rPr lang="en-US" sz="2400" b="1" dirty="0"/>
              <a:t>displacements along </a:t>
            </a:r>
            <a:r>
              <a:rPr lang="en-US" sz="2400" b="1" i="1" dirty="0"/>
              <a:t>z</a:t>
            </a:r>
            <a:r>
              <a:rPr lang="en-US" sz="2400" b="1" dirty="0"/>
              <a:t> (</a:t>
            </a:r>
            <a:r>
              <a:rPr lang="en-US" sz="2400" b="1" i="1" dirty="0"/>
              <a:t>c</a:t>
            </a:r>
            <a:r>
              <a:rPr lang="en-US" sz="2400" b="1" dirty="0"/>
              <a:t>) axis</a:t>
            </a:r>
          </a:p>
        </p:txBody>
      </p:sp>
    </p:spTree>
    <p:extLst>
      <p:ext uri="{BB962C8B-B14F-4D97-AF65-F5344CB8AC3E}">
        <p14:creationId xmlns:p14="http://schemas.microsoft.com/office/powerpoint/2010/main" val="381911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14</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3" name="Picture 2">
            <a:extLst>
              <a:ext uri="{FF2B5EF4-FFF2-40B4-BE49-F238E27FC236}">
                <a16:creationId xmlns:a16="http://schemas.microsoft.com/office/drawing/2014/main" id="{D37F6905-D1E7-4816-BD34-D2971B2873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183" y="296781"/>
            <a:ext cx="5486411" cy="5486411"/>
          </a:xfrm>
          <a:prstGeom prst="rect">
            <a:avLst/>
          </a:prstGeom>
        </p:spPr>
      </p:pic>
    </p:spTree>
    <p:extLst>
      <p:ext uri="{BB962C8B-B14F-4D97-AF65-F5344CB8AC3E}">
        <p14:creationId xmlns:p14="http://schemas.microsoft.com/office/powerpoint/2010/main" val="68772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15</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7" name="Picture 6">
            <a:extLst>
              <a:ext uri="{FF2B5EF4-FFF2-40B4-BE49-F238E27FC236}">
                <a16:creationId xmlns:a16="http://schemas.microsoft.com/office/drawing/2014/main" id="{8FFFCA13-8134-4735-8CA5-AB72B747BA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759" y="395051"/>
            <a:ext cx="5486411" cy="5486411"/>
          </a:xfrm>
          <a:prstGeom prst="rect">
            <a:avLst/>
          </a:prstGeom>
        </p:spPr>
      </p:pic>
      <p:sp>
        <p:nvSpPr>
          <p:cNvPr id="9" name="TextBox 8">
            <a:extLst>
              <a:ext uri="{FF2B5EF4-FFF2-40B4-BE49-F238E27FC236}">
                <a16:creationId xmlns:a16="http://schemas.microsoft.com/office/drawing/2014/main" id="{843A6C2D-A680-44E3-B954-DFA5C3266B1E}"/>
              </a:ext>
            </a:extLst>
          </p:cNvPr>
          <p:cNvSpPr txBox="1"/>
          <p:nvPr/>
        </p:nvSpPr>
        <p:spPr>
          <a:xfrm>
            <a:off x="394138" y="136525"/>
            <a:ext cx="6526924" cy="461665"/>
          </a:xfrm>
          <a:prstGeom prst="rect">
            <a:avLst/>
          </a:prstGeom>
          <a:noFill/>
        </p:spPr>
        <p:txBody>
          <a:bodyPr wrap="square" rtlCol="0">
            <a:spAutoFit/>
          </a:bodyPr>
          <a:lstStyle/>
          <a:p>
            <a:pPr algn="l"/>
            <a:r>
              <a:rPr lang="en-US" sz="2400" b="1" dirty="0"/>
              <a:t>Phonon-photon coupling to modes #11 &amp; 12</a:t>
            </a:r>
          </a:p>
        </p:txBody>
      </p:sp>
      <p:pic>
        <p:nvPicPr>
          <p:cNvPr id="3" name="Picture 2" descr="A screenshot of a video game&#10;&#10;Description automatically generated">
            <a:extLst>
              <a:ext uri="{FF2B5EF4-FFF2-40B4-BE49-F238E27FC236}">
                <a16:creationId xmlns:a16="http://schemas.microsoft.com/office/drawing/2014/main" id="{CA2D4E9D-772B-42BF-ADDC-A3CEFDF5A8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8971" y="515157"/>
            <a:ext cx="2829263" cy="3264534"/>
          </a:xfrm>
          <a:prstGeom prst="rect">
            <a:avLst/>
          </a:prstGeom>
        </p:spPr>
      </p:pic>
      <p:graphicFrame>
        <p:nvGraphicFramePr>
          <p:cNvPr id="10" name="Object 9">
            <a:extLst>
              <a:ext uri="{FF2B5EF4-FFF2-40B4-BE49-F238E27FC236}">
                <a16:creationId xmlns:a16="http://schemas.microsoft.com/office/drawing/2014/main" id="{A6F660B5-A3DC-4A82-B9D3-81AE2AD218C1}"/>
              </a:ext>
            </a:extLst>
          </p:cNvPr>
          <p:cNvGraphicFramePr>
            <a:graphicFrameLocks noChangeAspect="1"/>
          </p:cNvGraphicFramePr>
          <p:nvPr>
            <p:extLst>
              <p:ext uri="{D42A27DB-BD31-4B8C-83A1-F6EECF244321}">
                <p14:modId xmlns:p14="http://schemas.microsoft.com/office/powerpoint/2010/main" val="3117096935"/>
              </p:ext>
            </p:extLst>
          </p:nvPr>
        </p:nvGraphicFramePr>
        <p:xfrm>
          <a:off x="6629832" y="4182085"/>
          <a:ext cx="4141788" cy="958850"/>
        </p:xfrm>
        <a:graphic>
          <a:graphicData uri="http://schemas.openxmlformats.org/presentationml/2006/ole">
            <mc:AlternateContent xmlns:mc="http://schemas.openxmlformats.org/markup-compatibility/2006">
              <mc:Choice xmlns:v="urn:schemas-microsoft-com:vml" Requires="v">
                <p:oleObj spid="_x0000_s7398" name="Equation" r:id="rId7" imgW="2006280" imgH="457200" progId="Equation.DSMT4">
                  <p:embed/>
                </p:oleObj>
              </mc:Choice>
              <mc:Fallback>
                <p:oleObj name="Equation" r:id="rId7" imgW="2006280" imgH="457200" progId="Equation.DSMT4">
                  <p:embed/>
                  <p:pic>
                    <p:nvPicPr>
                      <p:cNvPr id="7" name="Object 6">
                        <a:extLst>
                          <a:ext uri="{FF2B5EF4-FFF2-40B4-BE49-F238E27FC236}">
                            <a16:creationId xmlns:a16="http://schemas.microsoft.com/office/drawing/2014/main" id="{5445524E-CAC9-4B30-9FBC-7DF781C7DDDB}"/>
                          </a:ext>
                        </a:extLst>
                      </p:cNvPr>
                      <p:cNvPicPr/>
                      <p:nvPr/>
                    </p:nvPicPr>
                    <p:blipFill>
                      <a:blip r:embed="rId8"/>
                      <a:stretch>
                        <a:fillRect/>
                      </a:stretch>
                    </p:blipFill>
                    <p:spPr>
                      <a:xfrm>
                        <a:off x="6629832" y="4182085"/>
                        <a:ext cx="4141788" cy="95885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AC54ADC-8125-44CA-9DDA-FF1BDB25D7CD}"/>
              </a:ext>
            </a:extLst>
          </p:cNvPr>
          <p:cNvGraphicFramePr>
            <a:graphicFrameLocks noChangeAspect="1"/>
          </p:cNvGraphicFramePr>
          <p:nvPr>
            <p:extLst>
              <p:ext uri="{D42A27DB-BD31-4B8C-83A1-F6EECF244321}">
                <p14:modId xmlns:p14="http://schemas.microsoft.com/office/powerpoint/2010/main" val="1790451379"/>
              </p:ext>
            </p:extLst>
          </p:nvPr>
        </p:nvGraphicFramePr>
        <p:xfrm>
          <a:off x="6629832" y="4944002"/>
          <a:ext cx="5195887" cy="958850"/>
        </p:xfrm>
        <a:graphic>
          <a:graphicData uri="http://schemas.openxmlformats.org/presentationml/2006/ole">
            <mc:AlternateContent xmlns:mc="http://schemas.openxmlformats.org/markup-compatibility/2006">
              <mc:Choice xmlns:v="urn:schemas-microsoft-com:vml" Requires="v">
                <p:oleObj spid="_x0000_s7399" name="Equation" r:id="rId9" imgW="2476440" imgH="457200" progId="Equation.DSMT4">
                  <p:embed/>
                </p:oleObj>
              </mc:Choice>
              <mc:Fallback>
                <p:oleObj name="Equation" r:id="rId9" imgW="2476440" imgH="457200" progId="Equation.DSMT4">
                  <p:embed/>
                  <p:pic>
                    <p:nvPicPr>
                      <p:cNvPr id="11" name="Object 10">
                        <a:extLst>
                          <a:ext uri="{FF2B5EF4-FFF2-40B4-BE49-F238E27FC236}">
                            <a16:creationId xmlns:a16="http://schemas.microsoft.com/office/drawing/2014/main" id="{F9ED9E37-F000-4D18-9BBC-D0C4F513FCAA}"/>
                          </a:ext>
                        </a:extLst>
                      </p:cNvPr>
                      <p:cNvPicPr/>
                      <p:nvPr/>
                    </p:nvPicPr>
                    <p:blipFill>
                      <a:blip r:embed="rId10"/>
                      <a:stretch>
                        <a:fillRect/>
                      </a:stretch>
                    </p:blipFill>
                    <p:spPr>
                      <a:xfrm>
                        <a:off x="6629832" y="4944002"/>
                        <a:ext cx="5195887" cy="95885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54399D3-3358-48B3-81E1-F4DC797DA8BF}"/>
              </a:ext>
            </a:extLst>
          </p:cNvPr>
          <p:cNvGraphicFramePr>
            <a:graphicFrameLocks noChangeAspect="1"/>
          </p:cNvGraphicFramePr>
          <p:nvPr>
            <p:extLst>
              <p:ext uri="{D42A27DB-BD31-4B8C-83A1-F6EECF244321}">
                <p14:modId xmlns:p14="http://schemas.microsoft.com/office/powerpoint/2010/main" val="4239830224"/>
              </p:ext>
            </p:extLst>
          </p:nvPr>
        </p:nvGraphicFramePr>
        <p:xfrm>
          <a:off x="5117712" y="5809193"/>
          <a:ext cx="6645275" cy="949325"/>
        </p:xfrm>
        <a:graphic>
          <a:graphicData uri="http://schemas.openxmlformats.org/presentationml/2006/ole">
            <mc:AlternateContent xmlns:mc="http://schemas.openxmlformats.org/markup-compatibility/2006">
              <mc:Choice xmlns:v="urn:schemas-microsoft-com:vml" Requires="v">
                <p:oleObj spid="_x0000_s7400" name="Equation" r:id="rId11" imgW="3288960" imgH="469800" progId="Equation.DSMT4">
                  <p:embed/>
                </p:oleObj>
              </mc:Choice>
              <mc:Fallback>
                <p:oleObj name="Equation" r:id="rId11" imgW="3288960" imgH="469800" progId="Equation.DSMT4">
                  <p:embed/>
                  <p:pic>
                    <p:nvPicPr>
                      <p:cNvPr id="12" name="Object 11">
                        <a:extLst>
                          <a:ext uri="{FF2B5EF4-FFF2-40B4-BE49-F238E27FC236}">
                            <a16:creationId xmlns:a16="http://schemas.microsoft.com/office/drawing/2014/main" id="{F01FFFA6-E17D-4D77-9B20-5B7F785CAF6E}"/>
                          </a:ext>
                        </a:extLst>
                      </p:cNvPr>
                      <p:cNvPicPr/>
                      <p:nvPr/>
                    </p:nvPicPr>
                    <p:blipFill>
                      <a:blip r:embed="rId12"/>
                      <a:stretch>
                        <a:fillRect/>
                      </a:stretch>
                    </p:blipFill>
                    <p:spPr>
                      <a:xfrm>
                        <a:off x="5117712" y="5809193"/>
                        <a:ext cx="6645275" cy="949325"/>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6503E04C-33BE-4356-96D9-FA9A4FDD57B4}"/>
              </a:ext>
            </a:extLst>
          </p:cNvPr>
          <p:cNvSpPr txBox="1"/>
          <p:nvPr/>
        </p:nvSpPr>
        <p:spPr>
          <a:xfrm>
            <a:off x="8108775" y="1952274"/>
            <a:ext cx="3618105" cy="2308324"/>
          </a:xfrm>
          <a:prstGeom prst="rect">
            <a:avLst/>
          </a:prstGeom>
          <a:noFill/>
        </p:spPr>
        <p:txBody>
          <a:bodyPr wrap="square" rtlCol="0">
            <a:spAutoFit/>
          </a:bodyPr>
          <a:lstStyle/>
          <a:p>
            <a:pPr algn="l"/>
            <a:r>
              <a:rPr lang="en-US" sz="2400" b="1" dirty="0"/>
              <a:t>Note that … (</a:t>
            </a:r>
            <a:r>
              <a:rPr lang="en-US" sz="2400" b="1" dirty="0" err="1">
                <a:latin typeface="Symbol" panose="05050102010706020507" pitchFamily="18" charset="2"/>
              </a:rPr>
              <a:t>w</a:t>
            </a:r>
            <a:r>
              <a:rPr lang="en-US" sz="2400" b="1" i="1" baseline="-25000" dirty="0" err="1"/>
              <a:t>T</a:t>
            </a:r>
            <a:r>
              <a:rPr lang="en-US" sz="2400" b="1" dirty="0"/>
              <a:t> ) curves represent coupling to mode 12 with transverse contributions associated with longitudinal mode along </a:t>
            </a:r>
            <a:r>
              <a:rPr lang="en-US" sz="2400" b="1" dirty="0">
                <a:latin typeface="Symbol" panose="05050102010706020507" pitchFamily="18" charset="2"/>
              </a:rPr>
              <a:t>G</a:t>
            </a:r>
            <a:r>
              <a:rPr lang="en-US" sz="2400" b="1" dirty="0">
                <a:sym typeface="Wingdings" panose="05000000000000000000" pitchFamily="2" charset="2"/>
              </a:rPr>
              <a:t>K</a:t>
            </a:r>
            <a:endParaRPr lang="en-US" sz="2400" b="1" dirty="0"/>
          </a:p>
        </p:txBody>
      </p:sp>
      <p:sp>
        <p:nvSpPr>
          <p:cNvPr id="14" name="TextBox 13">
            <a:extLst>
              <a:ext uri="{FF2B5EF4-FFF2-40B4-BE49-F238E27FC236}">
                <a16:creationId xmlns:a16="http://schemas.microsoft.com/office/drawing/2014/main" id="{91A72FB4-4260-44D6-BFCD-0566B8D9E1A2}"/>
              </a:ext>
            </a:extLst>
          </p:cNvPr>
          <p:cNvSpPr txBox="1"/>
          <p:nvPr/>
        </p:nvSpPr>
        <p:spPr>
          <a:xfrm>
            <a:off x="8095691" y="740318"/>
            <a:ext cx="3461571" cy="1200329"/>
          </a:xfrm>
          <a:prstGeom prst="rect">
            <a:avLst/>
          </a:prstGeom>
          <a:noFill/>
        </p:spPr>
        <p:txBody>
          <a:bodyPr wrap="square" rtlCol="0">
            <a:spAutoFit/>
          </a:bodyPr>
          <a:lstStyle/>
          <a:p>
            <a:pPr algn="l"/>
            <a:r>
              <a:rPr lang="en-US" sz="2400" b="1" dirty="0"/>
              <a:t>Modes 11 &amp; 12 involve displacements along </a:t>
            </a:r>
            <a:r>
              <a:rPr lang="en-US" sz="2400" b="1" i="1" dirty="0" err="1"/>
              <a:t>x,y</a:t>
            </a:r>
            <a:r>
              <a:rPr lang="en-US" sz="2400" b="1" dirty="0"/>
              <a:t> (</a:t>
            </a:r>
            <a:r>
              <a:rPr lang="en-US" sz="2400" b="1" i="1" dirty="0" err="1"/>
              <a:t>a,b</a:t>
            </a:r>
            <a:r>
              <a:rPr lang="en-US" sz="2400" b="1" dirty="0"/>
              <a:t>) axes</a:t>
            </a:r>
          </a:p>
        </p:txBody>
      </p:sp>
    </p:spTree>
    <p:extLst>
      <p:ext uri="{BB962C8B-B14F-4D97-AF65-F5344CB8AC3E}">
        <p14:creationId xmlns:p14="http://schemas.microsoft.com/office/powerpoint/2010/main" val="4234605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16</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579A4A00-C24D-4FE9-B099-0B73DC1C71A0}"/>
              </a:ext>
            </a:extLst>
          </p:cNvPr>
          <p:cNvSpPr txBox="1"/>
          <p:nvPr/>
        </p:nvSpPr>
        <p:spPr>
          <a:xfrm>
            <a:off x="662152" y="472966"/>
            <a:ext cx="11083158" cy="5262979"/>
          </a:xfrm>
          <a:prstGeom prst="rect">
            <a:avLst/>
          </a:prstGeom>
          <a:noFill/>
        </p:spPr>
        <p:txBody>
          <a:bodyPr wrap="square" rtlCol="0">
            <a:spAutoFit/>
          </a:bodyPr>
          <a:lstStyle/>
          <a:p>
            <a:pPr algn="l"/>
            <a:r>
              <a:rPr lang="en-US" sz="2400" b="1" dirty="0"/>
              <a:t>Summary and conclusions –</a:t>
            </a:r>
          </a:p>
          <a:p>
            <a:endParaRPr lang="en-US" sz="2400" b="1" dirty="0">
              <a:sym typeface="Wingdings" panose="05000000000000000000" pitchFamily="2" charset="2"/>
            </a:endParaRPr>
          </a:p>
          <a:p>
            <a:r>
              <a:rPr lang="en-US" sz="2400" b="1" dirty="0">
                <a:sym typeface="Wingdings" panose="05000000000000000000" pitchFamily="2" charset="2"/>
              </a:rPr>
              <a:t>The parameters needed to analyze the phonon-photon coupling can be calculated from first principles using density functional theory (DFT) and density functional perturbation theory (DFPT), available in ABINIT and QUANTUM ESPRESSO, for example.  Particularly, the phonon eigenstates evaluated at q=0, the Born effective charge tensors, and the electronic contributions the dielectric permittivity tensor.</a:t>
            </a:r>
          </a:p>
          <a:p>
            <a:r>
              <a:rPr lang="en-US" sz="2400" b="1" dirty="0">
                <a:sym typeface="Wingdings" panose="05000000000000000000" pitchFamily="2" charset="2"/>
              </a:rPr>
              <a:t></a:t>
            </a:r>
            <a:r>
              <a:rPr lang="en-US" sz="2400" b="1" dirty="0"/>
              <a:t>Apparent ‘discontinuities’ or mode ‘disappearances’ in the phonon dispersion curves of ionic materials for q</a:t>
            </a:r>
            <a:r>
              <a:rPr lang="en-US" sz="2400" b="1" dirty="0">
                <a:sym typeface="Wingdings" panose="05000000000000000000" pitchFamily="2" charset="2"/>
              </a:rPr>
              <a:t></a:t>
            </a:r>
            <a:r>
              <a:rPr lang="en-US" sz="2400" b="1" dirty="0"/>
              <a:t>0 in hexagonal and other anisotropic materials are caused by the directional dependence of the Born effective charge tensor.</a:t>
            </a:r>
          </a:p>
          <a:p>
            <a:r>
              <a:rPr lang="en-US" sz="2400" b="1" dirty="0">
                <a:sym typeface="Wingdings" panose="05000000000000000000" pitchFamily="2" charset="2"/>
              </a:rPr>
              <a:t></a:t>
            </a:r>
            <a:r>
              <a:rPr lang="en-US" sz="2400" b="1" dirty="0"/>
              <a:t>The full dispersion curves of the phonon–photon system, including both longitudinal and transverse modes, are continuous functions of wavevector, modifying both the longitudinal and transverse dispersions. This was illustrated for hexagonal boron nitride.</a:t>
            </a:r>
          </a:p>
        </p:txBody>
      </p:sp>
    </p:spTree>
    <p:extLst>
      <p:ext uri="{BB962C8B-B14F-4D97-AF65-F5344CB8AC3E}">
        <p14:creationId xmlns:p14="http://schemas.microsoft.com/office/powerpoint/2010/main" val="2726972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530058F-67A0-4408-B33C-A508CBB107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4314" y="1271617"/>
            <a:ext cx="5486411" cy="5486411"/>
          </a:xfrm>
          <a:prstGeom prst="rect">
            <a:avLst/>
          </a:prstGeom>
        </p:spPr>
      </p:pic>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17</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579A4A00-C24D-4FE9-B099-0B73DC1C71A0}"/>
              </a:ext>
            </a:extLst>
          </p:cNvPr>
          <p:cNvSpPr txBox="1"/>
          <p:nvPr/>
        </p:nvSpPr>
        <p:spPr>
          <a:xfrm>
            <a:off x="662152" y="472966"/>
            <a:ext cx="11083158" cy="1200329"/>
          </a:xfrm>
          <a:prstGeom prst="rect">
            <a:avLst/>
          </a:prstGeom>
          <a:noFill/>
        </p:spPr>
        <p:txBody>
          <a:bodyPr wrap="square" rtlCol="0">
            <a:spAutoFit/>
          </a:bodyPr>
          <a:lstStyle/>
          <a:p>
            <a:pPr algn="l"/>
            <a:r>
              <a:rPr lang="en-US" sz="2400" b="1" dirty="0"/>
              <a:t>Summary and conclusions –</a:t>
            </a:r>
          </a:p>
          <a:p>
            <a:endParaRPr lang="en-US" sz="2400" b="1" dirty="0">
              <a:sym typeface="Wingdings" panose="05000000000000000000" pitchFamily="2" charset="2"/>
            </a:endParaRPr>
          </a:p>
          <a:p>
            <a:r>
              <a:rPr lang="en-US" sz="2400" b="1" dirty="0">
                <a:sym typeface="Wingdings" panose="05000000000000000000" pitchFamily="2" charset="2"/>
              </a:rPr>
              <a:t>   LO-TO splitting for mode #7</a:t>
            </a:r>
            <a:endParaRPr lang="en-US" sz="2400" b="1" dirty="0"/>
          </a:p>
        </p:txBody>
      </p:sp>
      <p:pic>
        <p:nvPicPr>
          <p:cNvPr id="7" name="Picture 6">
            <a:extLst>
              <a:ext uri="{FF2B5EF4-FFF2-40B4-BE49-F238E27FC236}">
                <a16:creationId xmlns:a16="http://schemas.microsoft.com/office/drawing/2014/main" id="{829C4189-418B-4860-AFB5-8500A69481FA}"/>
              </a:ext>
            </a:extLst>
          </p:cNvPr>
          <p:cNvPicPr>
            <a:picLocks noChangeAspect="1"/>
          </p:cNvPicPr>
          <p:nvPr/>
        </p:nvPicPr>
        <p:blipFill rotWithShape="1">
          <a:blip r:embed="rId5">
            <a:extLst>
              <a:ext uri="{28A0092B-C50C-407E-A947-70E740481C1C}">
                <a14:useLocalDpi xmlns:a14="http://schemas.microsoft.com/office/drawing/2010/main" val="0"/>
              </a:ext>
            </a:extLst>
          </a:blip>
          <a:srcRect l="8495" t="46121" r="17730"/>
          <a:stretch/>
        </p:blipFill>
        <p:spPr>
          <a:xfrm>
            <a:off x="424819" y="2045616"/>
            <a:ext cx="5089862" cy="4310734"/>
          </a:xfrm>
          <a:prstGeom prst="rect">
            <a:avLst/>
          </a:prstGeom>
        </p:spPr>
      </p:pic>
      <p:cxnSp>
        <p:nvCxnSpPr>
          <p:cNvPr id="9" name="Straight Connector 8">
            <a:extLst>
              <a:ext uri="{FF2B5EF4-FFF2-40B4-BE49-F238E27FC236}">
                <a16:creationId xmlns:a16="http://schemas.microsoft.com/office/drawing/2014/main" id="{41BAABEE-A64F-40B4-9878-B8A71389D536}"/>
              </a:ext>
            </a:extLst>
          </p:cNvPr>
          <p:cNvCxnSpPr/>
          <p:nvPr/>
        </p:nvCxnSpPr>
        <p:spPr>
          <a:xfrm>
            <a:off x="2620652" y="2901099"/>
            <a:ext cx="622169"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Left Bracket 9">
            <a:extLst>
              <a:ext uri="{FF2B5EF4-FFF2-40B4-BE49-F238E27FC236}">
                <a16:creationId xmlns:a16="http://schemas.microsoft.com/office/drawing/2014/main" id="{92E97A8A-BB39-450E-9DA5-A6113CCE9099}"/>
              </a:ext>
            </a:extLst>
          </p:cNvPr>
          <p:cNvSpPr/>
          <p:nvPr/>
        </p:nvSpPr>
        <p:spPr>
          <a:xfrm>
            <a:off x="2469823" y="2714920"/>
            <a:ext cx="75414" cy="186164"/>
          </a:xfrm>
          <a:prstGeom prst="leftBracket">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row: Down 10">
            <a:extLst>
              <a:ext uri="{FF2B5EF4-FFF2-40B4-BE49-F238E27FC236}">
                <a16:creationId xmlns:a16="http://schemas.microsoft.com/office/drawing/2014/main" id="{FD311B3A-0812-4C10-933A-B057A73A34EE}"/>
              </a:ext>
            </a:extLst>
          </p:cNvPr>
          <p:cNvSpPr/>
          <p:nvPr/>
        </p:nvSpPr>
        <p:spPr>
          <a:xfrm rot="19891903">
            <a:off x="1889533" y="1606420"/>
            <a:ext cx="376615" cy="1264838"/>
          </a:xfrm>
          <a:prstGeom prst="downArrow">
            <a:avLst/>
          </a:prstGeom>
          <a:solidFill>
            <a:schemeClr val="accent1">
              <a:alpha val="38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8D7DA7A-725C-4235-978D-507F82FE795B}"/>
              </a:ext>
            </a:extLst>
          </p:cNvPr>
          <p:cNvSpPr txBox="1"/>
          <p:nvPr/>
        </p:nvSpPr>
        <p:spPr>
          <a:xfrm>
            <a:off x="7000875" y="860847"/>
            <a:ext cx="4991100" cy="461665"/>
          </a:xfrm>
          <a:prstGeom prst="rect">
            <a:avLst/>
          </a:prstGeom>
          <a:noFill/>
        </p:spPr>
        <p:txBody>
          <a:bodyPr wrap="square" rtlCol="0">
            <a:spAutoFit/>
          </a:bodyPr>
          <a:lstStyle/>
          <a:p>
            <a:pPr algn="l"/>
            <a:r>
              <a:rPr lang="en-US" sz="2400" b="1" dirty="0"/>
              <a:t>LO-TO splitting for mode #11 &amp; 12</a:t>
            </a:r>
          </a:p>
        </p:txBody>
      </p:sp>
      <p:cxnSp>
        <p:nvCxnSpPr>
          <p:cNvPr id="14" name="Straight Connector 13">
            <a:extLst>
              <a:ext uri="{FF2B5EF4-FFF2-40B4-BE49-F238E27FC236}">
                <a16:creationId xmlns:a16="http://schemas.microsoft.com/office/drawing/2014/main" id="{CA071467-DAD8-4B2E-A750-FA6DC52668E0}"/>
              </a:ext>
            </a:extLst>
          </p:cNvPr>
          <p:cNvCxnSpPr/>
          <p:nvPr/>
        </p:nvCxnSpPr>
        <p:spPr>
          <a:xfrm>
            <a:off x="7878452" y="2605824"/>
            <a:ext cx="62216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Left Bracket 14">
            <a:extLst>
              <a:ext uri="{FF2B5EF4-FFF2-40B4-BE49-F238E27FC236}">
                <a16:creationId xmlns:a16="http://schemas.microsoft.com/office/drawing/2014/main" id="{671D070E-B651-4396-BC98-B56F51749160}"/>
              </a:ext>
            </a:extLst>
          </p:cNvPr>
          <p:cNvSpPr/>
          <p:nvPr/>
        </p:nvSpPr>
        <p:spPr>
          <a:xfrm rot="10800000">
            <a:off x="8601454" y="2629390"/>
            <a:ext cx="153477" cy="449696"/>
          </a:xfrm>
          <a:prstGeom prst="leftBracket">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row: Down 15">
            <a:extLst>
              <a:ext uri="{FF2B5EF4-FFF2-40B4-BE49-F238E27FC236}">
                <a16:creationId xmlns:a16="http://schemas.microsoft.com/office/drawing/2014/main" id="{C6973BAA-DB54-4612-953B-0B5B8C476B83}"/>
              </a:ext>
            </a:extLst>
          </p:cNvPr>
          <p:cNvSpPr/>
          <p:nvPr/>
        </p:nvSpPr>
        <p:spPr>
          <a:xfrm rot="1812332">
            <a:off x="9117776" y="1174645"/>
            <a:ext cx="376615" cy="1849124"/>
          </a:xfrm>
          <a:prstGeom prst="downArrow">
            <a:avLst/>
          </a:prstGeom>
          <a:solidFill>
            <a:schemeClr val="accent1">
              <a:alpha val="38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0944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close up of text on a white background&#10;&#10;Description automatically generated">
            <a:extLst>
              <a:ext uri="{FF2B5EF4-FFF2-40B4-BE49-F238E27FC236}">
                <a16:creationId xmlns:a16="http://schemas.microsoft.com/office/drawing/2014/main" id="{973D4E74-D66A-407F-889B-FC95DD45C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5562" y="869939"/>
            <a:ext cx="5486411" cy="5486411"/>
          </a:xfrm>
          <a:prstGeom prst="rect">
            <a:avLst/>
          </a:prstGeom>
        </p:spPr>
      </p:pic>
      <p:pic>
        <p:nvPicPr>
          <p:cNvPr id="18" name="Picture 17" descr="A close up of a logo&#10;&#10;Description automatically generated">
            <a:extLst>
              <a:ext uri="{FF2B5EF4-FFF2-40B4-BE49-F238E27FC236}">
                <a16:creationId xmlns:a16="http://schemas.microsoft.com/office/drawing/2014/main" id="{341B44CB-8B0D-483F-AD3D-B173E50A1D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428" y="937875"/>
            <a:ext cx="5486411" cy="5486411"/>
          </a:xfrm>
          <a:prstGeom prst="rect">
            <a:avLst/>
          </a:prstGeom>
        </p:spPr>
      </p:pic>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18</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5">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3" name="TextBox 2">
            <a:extLst>
              <a:ext uri="{FF2B5EF4-FFF2-40B4-BE49-F238E27FC236}">
                <a16:creationId xmlns:a16="http://schemas.microsoft.com/office/drawing/2014/main" id="{A0CD745A-B8BB-4B8D-8146-EDF1BCD04563}"/>
              </a:ext>
            </a:extLst>
          </p:cNvPr>
          <p:cNvSpPr txBox="1"/>
          <p:nvPr/>
        </p:nvSpPr>
        <p:spPr>
          <a:xfrm>
            <a:off x="280026" y="174814"/>
            <a:ext cx="10711627" cy="1200329"/>
          </a:xfrm>
          <a:prstGeom prst="rect">
            <a:avLst/>
          </a:prstGeom>
          <a:noFill/>
        </p:spPr>
        <p:txBody>
          <a:bodyPr wrap="square" rtlCol="0">
            <a:spAutoFit/>
          </a:bodyPr>
          <a:lstStyle/>
          <a:p>
            <a:pPr algn="l"/>
            <a:r>
              <a:rPr lang="en-US" sz="2400" b="1" dirty="0"/>
              <a:t>Final comment –</a:t>
            </a:r>
          </a:p>
          <a:p>
            <a:pPr algn="l"/>
            <a:r>
              <a:rPr lang="en-US" sz="2400" b="1" dirty="0"/>
              <a:t>      Of course, phonon-photon coupling also occurs for cubic crystals as well</a:t>
            </a:r>
          </a:p>
          <a:p>
            <a:pPr algn="l"/>
            <a:r>
              <a:rPr lang="en-US" sz="2400" b="1" dirty="0"/>
              <a:t>       For example, boron nitride in the zincblende structure is illustrated below.</a:t>
            </a:r>
          </a:p>
        </p:txBody>
      </p:sp>
      <p:sp>
        <p:nvSpPr>
          <p:cNvPr id="21" name="Rectangle 20">
            <a:extLst>
              <a:ext uri="{FF2B5EF4-FFF2-40B4-BE49-F238E27FC236}">
                <a16:creationId xmlns:a16="http://schemas.microsoft.com/office/drawing/2014/main" id="{8D9A3616-59DD-48BB-AFE8-588EAAE253A6}"/>
              </a:ext>
            </a:extLst>
          </p:cNvPr>
          <p:cNvSpPr/>
          <p:nvPr/>
        </p:nvSpPr>
        <p:spPr>
          <a:xfrm>
            <a:off x="3940815" y="1362715"/>
            <a:ext cx="282222" cy="4610010"/>
          </a:xfrm>
          <a:prstGeom prst="rect">
            <a:avLst/>
          </a:prstGeom>
          <a:solidFill>
            <a:srgbClr val="7030A0">
              <a:alpha val="32000"/>
            </a:srgbClr>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Curved Down 21">
            <a:extLst>
              <a:ext uri="{FF2B5EF4-FFF2-40B4-BE49-F238E27FC236}">
                <a16:creationId xmlns:a16="http://schemas.microsoft.com/office/drawing/2014/main" id="{3C8AE4BE-1722-4ECC-BCD5-8CC471858344}"/>
              </a:ext>
            </a:extLst>
          </p:cNvPr>
          <p:cNvSpPr/>
          <p:nvPr/>
        </p:nvSpPr>
        <p:spPr>
          <a:xfrm rot="21277820" flipV="1">
            <a:off x="4065255" y="5833802"/>
            <a:ext cx="5651108" cy="834670"/>
          </a:xfrm>
          <a:prstGeom prst="curvedDownArrow">
            <a:avLst/>
          </a:prstGeom>
          <a:solidFill>
            <a:srgbClr val="7030A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6468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2</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pic>
        <p:nvPicPr>
          <p:cNvPr id="3" name="Picture 2">
            <a:extLst>
              <a:ext uri="{FF2B5EF4-FFF2-40B4-BE49-F238E27FC236}">
                <a16:creationId xmlns:a16="http://schemas.microsoft.com/office/drawing/2014/main" id="{3271693F-C47A-4942-B321-ED38D6C6A0DC}"/>
              </a:ext>
            </a:extLst>
          </p:cNvPr>
          <p:cNvPicPr>
            <a:picLocks noChangeAspect="1"/>
          </p:cNvPicPr>
          <p:nvPr/>
        </p:nvPicPr>
        <p:blipFill>
          <a:blip r:embed="rId4"/>
          <a:stretch>
            <a:fillRect/>
          </a:stretch>
        </p:blipFill>
        <p:spPr>
          <a:xfrm>
            <a:off x="61091" y="1159728"/>
            <a:ext cx="5964561" cy="4761571"/>
          </a:xfrm>
          <a:prstGeom prst="rect">
            <a:avLst/>
          </a:prstGeom>
        </p:spPr>
      </p:pic>
      <p:pic>
        <p:nvPicPr>
          <p:cNvPr id="7" name="Picture 6">
            <a:extLst>
              <a:ext uri="{FF2B5EF4-FFF2-40B4-BE49-F238E27FC236}">
                <a16:creationId xmlns:a16="http://schemas.microsoft.com/office/drawing/2014/main" id="{01B9CCE2-E2B0-4EE5-B501-8EECAC870E39}"/>
              </a:ext>
            </a:extLst>
          </p:cNvPr>
          <p:cNvPicPr>
            <a:picLocks noChangeAspect="1"/>
          </p:cNvPicPr>
          <p:nvPr/>
        </p:nvPicPr>
        <p:blipFill>
          <a:blip r:embed="rId5"/>
          <a:stretch>
            <a:fillRect/>
          </a:stretch>
        </p:blipFill>
        <p:spPr>
          <a:xfrm>
            <a:off x="6070253" y="871766"/>
            <a:ext cx="6037960" cy="5060681"/>
          </a:xfrm>
          <a:prstGeom prst="rect">
            <a:avLst/>
          </a:prstGeom>
        </p:spPr>
      </p:pic>
      <p:sp>
        <p:nvSpPr>
          <p:cNvPr id="2" name="TextBox 1">
            <a:extLst>
              <a:ext uri="{FF2B5EF4-FFF2-40B4-BE49-F238E27FC236}">
                <a16:creationId xmlns:a16="http://schemas.microsoft.com/office/drawing/2014/main" id="{5637275C-4F69-41D5-A032-91EE5D5DB544}"/>
              </a:ext>
            </a:extLst>
          </p:cNvPr>
          <p:cNvSpPr txBox="1"/>
          <p:nvPr/>
        </p:nvSpPr>
        <p:spPr>
          <a:xfrm>
            <a:off x="3043371" y="205882"/>
            <a:ext cx="5612130" cy="461665"/>
          </a:xfrm>
          <a:prstGeom prst="rect">
            <a:avLst/>
          </a:prstGeom>
          <a:noFill/>
        </p:spPr>
        <p:txBody>
          <a:bodyPr wrap="square" rtlCol="0">
            <a:spAutoFit/>
          </a:bodyPr>
          <a:lstStyle/>
          <a:p>
            <a:pPr algn="l"/>
            <a:r>
              <a:rPr lang="en-US" sz="2400" b="1" dirty="0"/>
              <a:t>Phonon dispersion curves for boron nitride</a:t>
            </a:r>
          </a:p>
        </p:txBody>
      </p:sp>
      <p:sp>
        <p:nvSpPr>
          <p:cNvPr id="9" name="TextBox 8">
            <a:extLst>
              <a:ext uri="{FF2B5EF4-FFF2-40B4-BE49-F238E27FC236}">
                <a16:creationId xmlns:a16="http://schemas.microsoft.com/office/drawing/2014/main" id="{9D18956A-F62F-4438-BBCB-A87571B8D8AC}"/>
              </a:ext>
            </a:extLst>
          </p:cNvPr>
          <p:cNvSpPr txBox="1"/>
          <p:nvPr/>
        </p:nvSpPr>
        <p:spPr>
          <a:xfrm>
            <a:off x="2209800" y="674461"/>
            <a:ext cx="2891790" cy="461665"/>
          </a:xfrm>
          <a:prstGeom prst="rect">
            <a:avLst/>
          </a:prstGeom>
          <a:noFill/>
        </p:spPr>
        <p:txBody>
          <a:bodyPr wrap="square" rtlCol="0">
            <a:spAutoFit/>
          </a:bodyPr>
          <a:lstStyle/>
          <a:p>
            <a:pPr algn="l"/>
            <a:r>
              <a:rPr lang="en-US" sz="2400" b="1" dirty="0"/>
              <a:t>Cubic structure</a:t>
            </a:r>
          </a:p>
        </p:txBody>
      </p:sp>
      <p:sp>
        <p:nvSpPr>
          <p:cNvPr id="10" name="TextBox 9">
            <a:extLst>
              <a:ext uri="{FF2B5EF4-FFF2-40B4-BE49-F238E27FC236}">
                <a16:creationId xmlns:a16="http://schemas.microsoft.com/office/drawing/2014/main" id="{7274F03D-C331-49C4-802D-C25209C536BE}"/>
              </a:ext>
            </a:extLst>
          </p:cNvPr>
          <p:cNvSpPr txBox="1"/>
          <p:nvPr/>
        </p:nvSpPr>
        <p:spPr>
          <a:xfrm>
            <a:off x="7951054" y="613358"/>
            <a:ext cx="2891790" cy="461665"/>
          </a:xfrm>
          <a:prstGeom prst="rect">
            <a:avLst/>
          </a:prstGeom>
          <a:noFill/>
        </p:spPr>
        <p:txBody>
          <a:bodyPr wrap="square" rtlCol="0">
            <a:spAutoFit/>
          </a:bodyPr>
          <a:lstStyle/>
          <a:p>
            <a:pPr algn="l"/>
            <a:r>
              <a:rPr lang="en-US" sz="2400" b="1" dirty="0"/>
              <a:t>Hexagonal structure</a:t>
            </a:r>
          </a:p>
        </p:txBody>
      </p:sp>
    </p:spTree>
    <p:extLst>
      <p:ext uri="{BB962C8B-B14F-4D97-AF65-F5344CB8AC3E}">
        <p14:creationId xmlns:p14="http://schemas.microsoft.com/office/powerpoint/2010/main" val="105406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3</a:t>
            </a:fld>
            <a:endParaRPr lang="en-US"/>
          </a:p>
        </p:txBody>
      </p:sp>
      <p:pic>
        <p:nvPicPr>
          <p:cNvPr id="7" name="Picture 6">
            <a:extLst>
              <a:ext uri="{FF2B5EF4-FFF2-40B4-BE49-F238E27FC236}">
                <a16:creationId xmlns:a16="http://schemas.microsoft.com/office/drawing/2014/main" id="{3F9F9D03-5C51-4C9D-850B-30981EAA6FD7}"/>
              </a:ext>
            </a:extLst>
          </p:cNvPr>
          <p:cNvPicPr>
            <a:picLocks noChangeAspect="1"/>
          </p:cNvPicPr>
          <p:nvPr/>
        </p:nvPicPr>
        <p:blipFill>
          <a:blip r:embed="rId3"/>
          <a:stretch>
            <a:fillRect/>
          </a:stretch>
        </p:blipFill>
        <p:spPr>
          <a:xfrm>
            <a:off x="3015901" y="22860"/>
            <a:ext cx="7519214" cy="6302185"/>
          </a:xfrm>
          <a:prstGeom prst="rect">
            <a:avLst/>
          </a:prstGeom>
        </p:spPr>
      </p:pic>
      <p:sp>
        <p:nvSpPr>
          <p:cNvPr id="2" name="Oval 1">
            <a:extLst>
              <a:ext uri="{FF2B5EF4-FFF2-40B4-BE49-F238E27FC236}">
                <a16:creationId xmlns:a16="http://schemas.microsoft.com/office/drawing/2014/main" id="{8D35F026-8F3F-436F-88CA-8F69513B67F0}"/>
              </a:ext>
            </a:extLst>
          </p:cNvPr>
          <p:cNvSpPr/>
          <p:nvPr/>
        </p:nvSpPr>
        <p:spPr>
          <a:xfrm>
            <a:off x="5561944" y="1229184"/>
            <a:ext cx="468351" cy="5018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2EAE68F-9F76-40CD-A516-550253DD073A}"/>
              </a:ext>
            </a:extLst>
          </p:cNvPr>
          <p:cNvSpPr/>
          <p:nvPr/>
        </p:nvSpPr>
        <p:spPr>
          <a:xfrm>
            <a:off x="5512811" y="2960133"/>
            <a:ext cx="468351" cy="5018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B5F1B8C-E036-42C8-8EB2-E0A953C2802C}"/>
              </a:ext>
            </a:extLst>
          </p:cNvPr>
          <p:cNvSpPr txBox="1"/>
          <p:nvPr/>
        </p:nvSpPr>
        <p:spPr>
          <a:xfrm>
            <a:off x="9161091" y="1816768"/>
            <a:ext cx="2966970" cy="923330"/>
          </a:xfrm>
          <a:prstGeom prst="rect">
            <a:avLst/>
          </a:prstGeom>
          <a:noFill/>
        </p:spPr>
        <p:txBody>
          <a:bodyPr wrap="square" rtlCol="0">
            <a:spAutoFit/>
          </a:bodyPr>
          <a:lstStyle/>
          <a:p>
            <a:r>
              <a:rPr lang="en-US" b="1" dirty="0">
                <a:solidFill>
                  <a:srgbClr val="FF0000"/>
                </a:solidFill>
              </a:rPr>
              <a:t>Continuous  mode dispersion for complete phonon-photon system. </a:t>
            </a:r>
          </a:p>
        </p:txBody>
      </p:sp>
      <p:sp>
        <p:nvSpPr>
          <p:cNvPr id="10" name="TextBox 9">
            <a:extLst>
              <a:ext uri="{FF2B5EF4-FFF2-40B4-BE49-F238E27FC236}">
                <a16:creationId xmlns:a16="http://schemas.microsoft.com/office/drawing/2014/main" id="{986332C7-F463-4A58-AEF0-3201A35C3666}"/>
              </a:ext>
            </a:extLst>
          </p:cNvPr>
          <p:cNvSpPr txBox="1"/>
          <p:nvPr/>
        </p:nvSpPr>
        <p:spPr>
          <a:xfrm>
            <a:off x="240030" y="1493603"/>
            <a:ext cx="3728968" cy="1200329"/>
          </a:xfrm>
          <a:prstGeom prst="rect">
            <a:avLst/>
          </a:prstGeom>
          <a:noFill/>
        </p:spPr>
        <p:txBody>
          <a:bodyPr wrap="square" rtlCol="0">
            <a:spAutoFit/>
          </a:bodyPr>
          <a:lstStyle/>
          <a:p>
            <a:pPr algn="l"/>
            <a:r>
              <a:rPr lang="en-US" sz="2400" b="1" dirty="0"/>
              <a:t>Details of phonon dispersion for hexagonal boron nitride</a:t>
            </a:r>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Tree>
    <p:extLst>
      <p:ext uri="{BB962C8B-B14F-4D97-AF65-F5344CB8AC3E}">
        <p14:creationId xmlns:p14="http://schemas.microsoft.com/office/powerpoint/2010/main" val="186684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4</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3">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99EC2A0B-7192-486E-A003-F43B2C41A1D5}"/>
              </a:ext>
            </a:extLst>
          </p:cNvPr>
          <p:cNvSpPr txBox="1"/>
          <p:nvPr/>
        </p:nvSpPr>
        <p:spPr>
          <a:xfrm>
            <a:off x="404707" y="174814"/>
            <a:ext cx="11382585" cy="5878532"/>
          </a:xfrm>
          <a:prstGeom prst="rect">
            <a:avLst/>
          </a:prstGeom>
          <a:noFill/>
        </p:spPr>
        <p:txBody>
          <a:bodyPr wrap="square" rtlCol="0">
            <a:spAutoFit/>
          </a:bodyPr>
          <a:lstStyle/>
          <a:p>
            <a:r>
              <a:rPr lang="en-US" sz="2400" b="1" dirty="0"/>
              <a:t>Basic physics --</a:t>
            </a:r>
          </a:p>
          <a:p>
            <a:r>
              <a:rPr lang="en-US" sz="2400" b="1" dirty="0">
                <a:sym typeface="Wingdings" panose="05000000000000000000" pitchFamily="2" charset="2"/>
              </a:rPr>
              <a:t></a:t>
            </a:r>
            <a:r>
              <a:rPr lang="en-US" sz="2400" b="1" dirty="0"/>
              <a:t>K. Huang worked out the basic features of phonon-photon coupling in ionic lattices in 1951.</a:t>
            </a:r>
            <a:r>
              <a:rPr lang="en-US" sz="2400" b="1" baseline="30000" dirty="0"/>
              <a:t>1</a:t>
            </a:r>
          </a:p>
          <a:p>
            <a:endParaRPr lang="en-US" sz="2400" b="1" baseline="30000" dirty="0"/>
          </a:p>
          <a:p>
            <a:r>
              <a:rPr lang="en-US" sz="2400" b="1" dirty="0"/>
              <a:t>New wrinkles –</a:t>
            </a:r>
          </a:p>
          <a:p>
            <a:r>
              <a:rPr lang="en-US" sz="2400" b="1" dirty="0">
                <a:sym typeface="Wingdings" panose="05000000000000000000" pitchFamily="2" charset="2"/>
              </a:rPr>
              <a:t>The parameters needed to analyze the phonon-photon coupling can be calculated from first principles using density functional theory (DFT) and density functional perturbation theory (DFPT), available in ABINIT and QUANTUM ESPRESSO, for example.</a:t>
            </a:r>
          </a:p>
          <a:p>
            <a:r>
              <a:rPr lang="en-US" sz="2400" b="1" dirty="0">
                <a:sym typeface="Wingdings" panose="05000000000000000000" pitchFamily="2" charset="2"/>
              </a:rPr>
              <a:t></a:t>
            </a:r>
            <a:r>
              <a:rPr lang="en-US" sz="2400" b="1" dirty="0"/>
              <a:t>Apparent ‘discontinuities’ or mode ‘disappearances’ in the phonon dispersion curves of ionic materials for q</a:t>
            </a:r>
            <a:r>
              <a:rPr lang="en-US" sz="2400" b="1" dirty="0">
                <a:sym typeface="Wingdings" panose="05000000000000000000" pitchFamily="2" charset="2"/>
              </a:rPr>
              <a:t></a:t>
            </a:r>
            <a:r>
              <a:rPr lang="en-US" sz="2400" b="1" dirty="0"/>
              <a:t>0 in hexagonal and other anisotropic materials are caused by the directional dependence of the Born effective charge tensor.</a:t>
            </a:r>
          </a:p>
          <a:p>
            <a:r>
              <a:rPr lang="en-US" sz="2400" b="1" dirty="0">
                <a:sym typeface="Wingdings" panose="05000000000000000000" pitchFamily="2" charset="2"/>
              </a:rPr>
              <a:t></a:t>
            </a:r>
            <a:r>
              <a:rPr lang="en-US" sz="2400" b="1" dirty="0"/>
              <a:t>The full dispersion curves of the phonon–photon system, including both longitudinal and transverse modes, are continuous functions of wavevector.</a:t>
            </a:r>
          </a:p>
          <a:p>
            <a:endParaRPr lang="en-US" sz="2400" b="1" dirty="0"/>
          </a:p>
          <a:p>
            <a:endParaRPr lang="en-US" sz="2400" b="1" dirty="0"/>
          </a:p>
          <a:p>
            <a:pPr marL="457200" indent="-457200">
              <a:buFont typeface="+mj-lt"/>
              <a:buAutoNum type="arabicPeriod"/>
            </a:pPr>
            <a:r>
              <a:rPr lang="en-US" sz="2400" b="1" dirty="0"/>
              <a:t>K. Huang, Proc. Roy. Soc. A208 352-365 (1951)</a:t>
            </a:r>
          </a:p>
        </p:txBody>
      </p:sp>
    </p:spTree>
    <p:extLst>
      <p:ext uri="{BB962C8B-B14F-4D97-AF65-F5344CB8AC3E}">
        <p14:creationId xmlns:p14="http://schemas.microsoft.com/office/powerpoint/2010/main" val="371165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5</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A5A581E0-D8A9-4295-95FE-2D5B8B12B082}"/>
              </a:ext>
            </a:extLst>
          </p:cNvPr>
          <p:cNvSpPr txBox="1"/>
          <p:nvPr/>
        </p:nvSpPr>
        <p:spPr>
          <a:xfrm>
            <a:off x="476250" y="99802"/>
            <a:ext cx="7749540" cy="461665"/>
          </a:xfrm>
          <a:prstGeom prst="rect">
            <a:avLst/>
          </a:prstGeom>
          <a:noFill/>
        </p:spPr>
        <p:txBody>
          <a:bodyPr wrap="square" rtlCol="0">
            <a:spAutoFit/>
          </a:bodyPr>
          <a:lstStyle/>
          <a:p>
            <a:pPr algn="l"/>
            <a:r>
              <a:rPr lang="en-US" sz="2400" b="1" dirty="0"/>
              <a:t>Ingredients of analysis evaluated by DFT and DFPT</a:t>
            </a:r>
          </a:p>
        </p:txBody>
      </p:sp>
      <p:graphicFrame>
        <p:nvGraphicFramePr>
          <p:cNvPr id="3" name="Object 2">
            <a:extLst>
              <a:ext uri="{FF2B5EF4-FFF2-40B4-BE49-F238E27FC236}">
                <a16:creationId xmlns:a16="http://schemas.microsoft.com/office/drawing/2014/main" id="{E4F4107A-F266-46DD-900B-1D71DFA22E42}"/>
              </a:ext>
            </a:extLst>
          </p:cNvPr>
          <p:cNvGraphicFramePr>
            <a:graphicFrameLocks noChangeAspect="1"/>
          </p:cNvGraphicFramePr>
          <p:nvPr>
            <p:extLst>
              <p:ext uri="{D42A27DB-BD31-4B8C-83A1-F6EECF244321}">
                <p14:modId xmlns:p14="http://schemas.microsoft.com/office/powerpoint/2010/main" val="3070137908"/>
              </p:ext>
            </p:extLst>
          </p:nvPr>
        </p:nvGraphicFramePr>
        <p:xfrm>
          <a:off x="935038" y="670102"/>
          <a:ext cx="10418762" cy="1801812"/>
        </p:xfrm>
        <a:graphic>
          <a:graphicData uri="http://schemas.openxmlformats.org/presentationml/2006/ole">
            <mc:AlternateContent xmlns:mc="http://schemas.openxmlformats.org/markup-compatibility/2006">
              <mc:Choice xmlns:v="urn:schemas-microsoft-com:vml" Requires="v">
                <p:oleObj spid="_x0000_s1471" name="Equation" r:id="rId5" imgW="5435280" imgH="939600" progId="Equation.DSMT4">
                  <p:embed/>
                </p:oleObj>
              </mc:Choice>
              <mc:Fallback>
                <p:oleObj name="Equation" r:id="rId5" imgW="5435280" imgH="939600" progId="Equation.DSMT4">
                  <p:embed/>
                  <p:pic>
                    <p:nvPicPr>
                      <p:cNvPr id="0" name=""/>
                      <p:cNvPicPr/>
                      <p:nvPr/>
                    </p:nvPicPr>
                    <p:blipFill>
                      <a:blip r:embed="rId6"/>
                      <a:stretch>
                        <a:fillRect/>
                      </a:stretch>
                    </p:blipFill>
                    <p:spPr>
                      <a:xfrm>
                        <a:off x="935038" y="670102"/>
                        <a:ext cx="10418762" cy="180181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EB1F413-C468-4FEC-AE08-5F23A84C0D5A}"/>
              </a:ext>
            </a:extLst>
          </p:cNvPr>
          <p:cNvGraphicFramePr>
            <a:graphicFrameLocks noChangeAspect="1"/>
          </p:cNvGraphicFramePr>
          <p:nvPr>
            <p:extLst>
              <p:ext uri="{D42A27DB-BD31-4B8C-83A1-F6EECF244321}">
                <p14:modId xmlns:p14="http://schemas.microsoft.com/office/powerpoint/2010/main" val="3395770075"/>
              </p:ext>
            </p:extLst>
          </p:nvPr>
        </p:nvGraphicFramePr>
        <p:xfrm>
          <a:off x="934949" y="2501177"/>
          <a:ext cx="9490808" cy="1122066"/>
        </p:xfrm>
        <a:graphic>
          <a:graphicData uri="http://schemas.openxmlformats.org/presentationml/2006/ole">
            <mc:AlternateContent xmlns:mc="http://schemas.openxmlformats.org/markup-compatibility/2006">
              <mc:Choice xmlns:v="urn:schemas-microsoft-com:vml" Requires="v">
                <p:oleObj spid="_x0000_s1472" name="Equation" r:id="rId7" imgW="5155920" imgH="609480" progId="Equation.DSMT4">
                  <p:embed/>
                </p:oleObj>
              </mc:Choice>
              <mc:Fallback>
                <p:oleObj name="Equation" r:id="rId7" imgW="5155920" imgH="609480" progId="Equation.DSMT4">
                  <p:embed/>
                  <p:pic>
                    <p:nvPicPr>
                      <p:cNvPr id="0" name=""/>
                      <p:cNvPicPr/>
                      <p:nvPr/>
                    </p:nvPicPr>
                    <p:blipFill>
                      <a:blip r:embed="rId8"/>
                      <a:stretch>
                        <a:fillRect/>
                      </a:stretch>
                    </p:blipFill>
                    <p:spPr>
                      <a:xfrm>
                        <a:off x="934949" y="2501177"/>
                        <a:ext cx="9490808" cy="1122066"/>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654AEFE-97B3-46C6-BE7D-F651D6588620}"/>
              </a:ext>
            </a:extLst>
          </p:cNvPr>
          <p:cNvGraphicFramePr>
            <a:graphicFrameLocks noChangeAspect="1"/>
          </p:cNvGraphicFramePr>
          <p:nvPr>
            <p:extLst>
              <p:ext uri="{D42A27DB-BD31-4B8C-83A1-F6EECF244321}">
                <p14:modId xmlns:p14="http://schemas.microsoft.com/office/powerpoint/2010/main" val="1541687639"/>
              </p:ext>
            </p:extLst>
          </p:nvPr>
        </p:nvGraphicFramePr>
        <p:xfrm>
          <a:off x="934949" y="3944621"/>
          <a:ext cx="8130204" cy="1330007"/>
        </p:xfrm>
        <a:graphic>
          <a:graphicData uri="http://schemas.openxmlformats.org/presentationml/2006/ole">
            <mc:AlternateContent xmlns:mc="http://schemas.openxmlformats.org/markup-compatibility/2006">
              <mc:Choice xmlns:v="urn:schemas-microsoft-com:vml" Requires="v">
                <p:oleObj spid="_x0000_s1473" name="Equation" r:id="rId9" imgW="4813200" imgH="787320" progId="Equation.DSMT4">
                  <p:embed/>
                </p:oleObj>
              </mc:Choice>
              <mc:Fallback>
                <p:oleObj name="Equation" r:id="rId9" imgW="4813200" imgH="787320" progId="Equation.DSMT4">
                  <p:embed/>
                  <p:pic>
                    <p:nvPicPr>
                      <p:cNvPr id="0" name=""/>
                      <p:cNvPicPr/>
                      <p:nvPr/>
                    </p:nvPicPr>
                    <p:blipFill>
                      <a:blip r:embed="rId10"/>
                      <a:stretch>
                        <a:fillRect/>
                      </a:stretch>
                    </p:blipFill>
                    <p:spPr>
                      <a:xfrm>
                        <a:off x="934949" y="3944621"/>
                        <a:ext cx="8130204" cy="133000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9A084CF-5B91-412F-A996-724249D20AB1}"/>
              </a:ext>
            </a:extLst>
          </p:cNvPr>
          <p:cNvGraphicFramePr>
            <a:graphicFrameLocks noChangeAspect="1"/>
          </p:cNvGraphicFramePr>
          <p:nvPr>
            <p:extLst>
              <p:ext uri="{D42A27DB-BD31-4B8C-83A1-F6EECF244321}">
                <p14:modId xmlns:p14="http://schemas.microsoft.com/office/powerpoint/2010/main" val="3087765267"/>
              </p:ext>
            </p:extLst>
          </p:nvPr>
        </p:nvGraphicFramePr>
        <p:xfrm>
          <a:off x="925989" y="5735461"/>
          <a:ext cx="6850062" cy="452437"/>
        </p:xfrm>
        <a:graphic>
          <a:graphicData uri="http://schemas.openxmlformats.org/presentationml/2006/ole">
            <mc:AlternateContent xmlns:mc="http://schemas.openxmlformats.org/markup-compatibility/2006">
              <mc:Choice xmlns:v="urn:schemas-microsoft-com:vml" Requires="v">
                <p:oleObj spid="_x0000_s1474" name="Equation" r:id="rId11" imgW="3848040" imgH="253800" progId="Equation.DSMT4">
                  <p:embed/>
                </p:oleObj>
              </mc:Choice>
              <mc:Fallback>
                <p:oleObj name="Equation" r:id="rId11" imgW="3848040" imgH="253800" progId="Equation.DSMT4">
                  <p:embed/>
                  <p:pic>
                    <p:nvPicPr>
                      <p:cNvPr id="0" name=""/>
                      <p:cNvPicPr/>
                      <p:nvPr/>
                    </p:nvPicPr>
                    <p:blipFill>
                      <a:blip r:embed="rId12"/>
                      <a:stretch>
                        <a:fillRect/>
                      </a:stretch>
                    </p:blipFill>
                    <p:spPr>
                      <a:xfrm>
                        <a:off x="925989" y="5735461"/>
                        <a:ext cx="6850062" cy="452437"/>
                      </a:xfrm>
                      <a:prstGeom prst="rect">
                        <a:avLst/>
                      </a:prstGeom>
                    </p:spPr>
                  </p:pic>
                </p:oleObj>
              </mc:Fallback>
            </mc:AlternateContent>
          </a:graphicData>
        </a:graphic>
      </p:graphicFrame>
    </p:spTree>
    <p:extLst>
      <p:ext uri="{BB962C8B-B14F-4D97-AF65-F5344CB8AC3E}">
        <p14:creationId xmlns:p14="http://schemas.microsoft.com/office/powerpoint/2010/main" val="303697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6</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DCAC89B7-3477-4130-9DFE-39858AE92742}"/>
              </a:ext>
            </a:extLst>
          </p:cNvPr>
          <p:cNvSpPr txBox="1"/>
          <p:nvPr/>
        </p:nvSpPr>
        <p:spPr>
          <a:xfrm>
            <a:off x="327378" y="270933"/>
            <a:ext cx="8590844" cy="830997"/>
          </a:xfrm>
          <a:prstGeom prst="rect">
            <a:avLst/>
          </a:prstGeom>
          <a:noFill/>
        </p:spPr>
        <p:txBody>
          <a:bodyPr wrap="square" rtlCol="0">
            <a:spAutoFit/>
          </a:bodyPr>
          <a:lstStyle/>
          <a:p>
            <a:pPr algn="l"/>
            <a:r>
              <a:rPr lang="en-US" sz="2400" b="1" dirty="0"/>
              <a:t>Coupled equations for ion displacements near q</a:t>
            </a:r>
            <a:r>
              <a:rPr lang="en-US" sz="2400" b="1" dirty="0">
                <a:sym typeface="Wingdings" panose="05000000000000000000" pitchFamily="2" charset="2"/>
              </a:rPr>
              <a:t></a:t>
            </a:r>
            <a:r>
              <a:rPr lang="en-US" sz="2400" b="1" dirty="0"/>
              <a:t>0  and long wavelength electromagnetic fields           </a:t>
            </a:r>
          </a:p>
        </p:txBody>
      </p:sp>
      <p:graphicFrame>
        <p:nvGraphicFramePr>
          <p:cNvPr id="3" name="Object 2">
            <a:extLst>
              <a:ext uri="{FF2B5EF4-FFF2-40B4-BE49-F238E27FC236}">
                <a16:creationId xmlns:a16="http://schemas.microsoft.com/office/drawing/2014/main" id="{F2142B20-ADF6-4CD9-87B4-4A899342D88A}"/>
              </a:ext>
            </a:extLst>
          </p:cNvPr>
          <p:cNvGraphicFramePr>
            <a:graphicFrameLocks noChangeAspect="1"/>
          </p:cNvGraphicFramePr>
          <p:nvPr>
            <p:extLst>
              <p:ext uri="{D42A27DB-BD31-4B8C-83A1-F6EECF244321}">
                <p14:modId xmlns:p14="http://schemas.microsoft.com/office/powerpoint/2010/main" val="2876146951"/>
              </p:ext>
            </p:extLst>
          </p:nvPr>
        </p:nvGraphicFramePr>
        <p:xfrm>
          <a:off x="327378" y="1019027"/>
          <a:ext cx="7802338" cy="3967486"/>
        </p:xfrm>
        <a:graphic>
          <a:graphicData uri="http://schemas.openxmlformats.org/presentationml/2006/ole">
            <mc:AlternateContent xmlns:mc="http://schemas.openxmlformats.org/markup-compatibility/2006">
              <mc:Choice xmlns:v="urn:schemas-microsoft-com:vml" Requires="v">
                <p:oleObj spid="_x0000_s2365" name="Equation" r:id="rId5" imgW="3098520" imgH="1574640" progId="Equation.DSMT4">
                  <p:embed/>
                </p:oleObj>
              </mc:Choice>
              <mc:Fallback>
                <p:oleObj name="Equation" r:id="rId5" imgW="3098520" imgH="1574640" progId="Equation.DSMT4">
                  <p:embed/>
                  <p:pic>
                    <p:nvPicPr>
                      <p:cNvPr id="0" name=""/>
                      <p:cNvPicPr/>
                      <p:nvPr/>
                    </p:nvPicPr>
                    <p:blipFill>
                      <a:blip r:embed="rId6"/>
                      <a:stretch>
                        <a:fillRect/>
                      </a:stretch>
                    </p:blipFill>
                    <p:spPr>
                      <a:xfrm>
                        <a:off x="327378" y="1019027"/>
                        <a:ext cx="7802338" cy="3967486"/>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1756313-610A-4DDD-88D5-017ADC93133D}"/>
              </a:ext>
            </a:extLst>
          </p:cNvPr>
          <p:cNvGraphicFramePr>
            <a:graphicFrameLocks noChangeAspect="1"/>
          </p:cNvGraphicFramePr>
          <p:nvPr>
            <p:extLst>
              <p:ext uri="{D42A27DB-BD31-4B8C-83A1-F6EECF244321}">
                <p14:modId xmlns:p14="http://schemas.microsoft.com/office/powerpoint/2010/main" val="1211454135"/>
              </p:ext>
            </p:extLst>
          </p:nvPr>
        </p:nvGraphicFramePr>
        <p:xfrm>
          <a:off x="9001259" y="1421580"/>
          <a:ext cx="2863363" cy="1041223"/>
        </p:xfrm>
        <a:graphic>
          <a:graphicData uri="http://schemas.openxmlformats.org/presentationml/2006/ole">
            <mc:AlternateContent xmlns:mc="http://schemas.openxmlformats.org/markup-compatibility/2006">
              <mc:Choice xmlns:v="urn:schemas-microsoft-com:vml" Requires="v">
                <p:oleObj spid="_x0000_s2366" name="Equation" r:id="rId7" imgW="1257120" imgH="457200" progId="Equation.DSMT4">
                  <p:embed/>
                </p:oleObj>
              </mc:Choice>
              <mc:Fallback>
                <p:oleObj name="Equation" r:id="rId7" imgW="1257120" imgH="457200" progId="Equation.DSMT4">
                  <p:embed/>
                  <p:pic>
                    <p:nvPicPr>
                      <p:cNvPr id="0" name=""/>
                      <p:cNvPicPr/>
                      <p:nvPr/>
                    </p:nvPicPr>
                    <p:blipFill>
                      <a:blip r:embed="rId8"/>
                      <a:stretch>
                        <a:fillRect/>
                      </a:stretch>
                    </p:blipFill>
                    <p:spPr>
                      <a:xfrm>
                        <a:off x="9001259" y="1421580"/>
                        <a:ext cx="2863363" cy="1041223"/>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4611F70-5336-479F-9575-F11C4C4C980D}"/>
              </a:ext>
            </a:extLst>
          </p:cNvPr>
          <p:cNvGraphicFramePr>
            <a:graphicFrameLocks noChangeAspect="1"/>
          </p:cNvGraphicFramePr>
          <p:nvPr>
            <p:extLst>
              <p:ext uri="{D42A27DB-BD31-4B8C-83A1-F6EECF244321}">
                <p14:modId xmlns:p14="http://schemas.microsoft.com/office/powerpoint/2010/main" val="1698023504"/>
              </p:ext>
            </p:extLst>
          </p:nvPr>
        </p:nvGraphicFramePr>
        <p:xfrm>
          <a:off x="9168208" y="4310319"/>
          <a:ext cx="2743200" cy="395926"/>
        </p:xfrm>
        <a:graphic>
          <a:graphicData uri="http://schemas.openxmlformats.org/presentationml/2006/ole">
            <mc:AlternateContent xmlns:mc="http://schemas.openxmlformats.org/markup-compatibility/2006">
              <mc:Choice xmlns:v="urn:schemas-microsoft-com:vml" Requires="v">
                <p:oleObj spid="_x0000_s2367" name="Equation" r:id="rId9" imgW="1231560" imgH="177480" progId="Equation.DSMT4">
                  <p:embed/>
                </p:oleObj>
              </mc:Choice>
              <mc:Fallback>
                <p:oleObj name="Equation" r:id="rId9" imgW="1231560" imgH="177480" progId="Equation.DSMT4">
                  <p:embed/>
                  <p:pic>
                    <p:nvPicPr>
                      <p:cNvPr id="0" name=""/>
                      <p:cNvPicPr/>
                      <p:nvPr/>
                    </p:nvPicPr>
                    <p:blipFill>
                      <a:blip r:embed="rId10"/>
                      <a:stretch>
                        <a:fillRect/>
                      </a:stretch>
                    </p:blipFill>
                    <p:spPr>
                      <a:xfrm>
                        <a:off x="9168208" y="4310319"/>
                        <a:ext cx="2743200" cy="395926"/>
                      </a:xfrm>
                      <a:prstGeom prst="rect">
                        <a:avLst/>
                      </a:prstGeom>
                    </p:spPr>
                  </p:pic>
                </p:oleObj>
              </mc:Fallback>
            </mc:AlternateContent>
          </a:graphicData>
        </a:graphic>
      </p:graphicFrame>
    </p:spTree>
    <p:extLst>
      <p:ext uri="{BB962C8B-B14F-4D97-AF65-F5344CB8AC3E}">
        <p14:creationId xmlns:p14="http://schemas.microsoft.com/office/powerpoint/2010/main" val="395132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7</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7" name="TextBox 6">
            <a:extLst>
              <a:ext uri="{FF2B5EF4-FFF2-40B4-BE49-F238E27FC236}">
                <a16:creationId xmlns:a16="http://schemas.microsoft.com/office/drawing/2014/main" id="{D0E616AE-F11E-4C74-AA02-1EA40572C6AD}"/>
              </a:ext>
            </a:extLst>
          </p:cNvPr>
          <p:cNvSpPr txBox="1"/>
          <p:nvPr/>
        </p:nvSpPr>
        <p:spPr>
          <a:xfrm>
            <a:off x="327378" y="270933"/>
            <a:ext cx="8590844" cy="830997"/>
          </a:xfrm>
          <a:prstGeom prst="rect">
            <a:avLst/>
          </a:prstGeom>
          <a:noFill/>
        </p:spPr>
        <p:txBody>
          <a:bodyPr wrap="square" rtlCol="0">
            <a:spAutoFit/>
          </a:bodyPr>
          <a:lstStyle/>
          <a:p>
            <a:pPr algn="l"/>
            <a:r>
              <a:rPr lang="en-US" sz="2400" b="1" dirty="0"/>
              <a:t>Solution of coupled equations for ion displacements near q</a:t>
            </a:r>
            <a:r>
              <a:rPr lang="en-US" sz="2400" b="1" dirty="0">
                <a:sym typeface="Wingdings" panose="05000000000000000000" pitchFamily="2" charset="2"/>
              </a:rPr>
              <a:t></a:t>
            </a:r>
            <a:r>
              <a:rPr lang="en-US" sz="2400" b="1" dirty="0"/>
              <a:t>0  and long wavelength electromagnetic fields           </a:t>
            </a:r>
          </a:p>
        </p:txBody>
      </p:sp>
      <p:graphicFrame>
        <p:nvGraphicFramePr>
          <p:cNvPr id="2" name="Object 1">
            <a:extLst>
              <a:ext uri="{FF2B5EF4-FFF2-40B4-BE49-F238E27FC236}">
                <a16:creationId xmlns:a16="http://schemas.microsoft.com/office/drawing/2014/main" id="{72A07534-E0B6-4746-BC73-488B0026A198}"/>
              </a:ext>
            </a:extLst>
          </p:cNvPr>
          <p:cNvGraphicFramePr>
            <a:graphicFrameLocks noChangeAspect="1"/>
          </p:cNvGraphicFramePr>
          <p:nvPr>
            <p:extLst>
              <p:ext uri="{D42A27DB-BD31-4B8C-83A1-F6EECF244321}">
                <p14:modId xmlns:p14="http://schemas.microsoft.com/office/powerpoint/2010/main" val="3895150712"/>
              </p:ext>
            </p:extLst>
          </p:nvPr>
        </p:nvGraphicFramePr>
        <p:xfrm>
          <a:off x="479425" y="1139494"/>
          <a:ext cx="10874375" cy="2346325"/>
        </p:xfrm>
        <a:graphic>
          <a:graphicData uri="http://schemas.openxmlformats.org/presentationml/2006/ole">
            <mc:AlternateContent xmlns:mc="http://schemas.openxmlformats.org/markup-compatibility/2006">
              <mc:Choice xmlns:v="urn:schemas-microsoft-com:vml" Requires="v">
                <p:oleObj spid="_x0000_s3278" name="Equation" r:id="rId5" imgW="4825800" imgH="1041120" progId="Equation.DSMT4">
                  <p:embed/>
                </p:oleObj>
              </mc:Choice>
              <mc:Fallback>
                <p:oleObj name="Equation" r:id="rId5" imgW="4825800" imgH="1041120" progId="Equation.DSMT4">
                  <p:embed/>
                  <p:pic>
                    <p:nvPicPr>
                      <p:cNvPr id="0" name=""/>
                      <p:cNvPicPr/>
                      <p:nvPr/>
                    </p:nvPicPr>
                    <p:blipFill>
                      <a:blip r:embed="rId6"/>
                      <a:stretch>
                        <a:fillRect/>
                      </a:stretch>
                    </p:blipFill>
                    <p:spPr>
                      <a:xfrm>
                        <a:off x="479425" y="1139494"/>
                        <a:ext cx="10874375" cy="2346325"/>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B8E573AA-21E3-4F98-A733-BE90C0B3C4A5}"/>
              </a:ext>
            </a:extLst>
          </p:cNvPr>
          <p:cNvGraphicFramePr>
            <a:graphicFrameLocks noChangeAspect="1"/>
          </p:cNvGraphicFramePr>
          <p:nvPr>
            <p:extLst>
              <p:ext uri="{D42A27DB-BD31-4B8C-83A1-F6EECF244321}">
                <p14:modId xmlns:p14="http://schemas.microsoft.com/office/powerpoint/2010/main" val="2794976551"/>
              </p:ext>
            </p:extLst>
          </p:nvPr>
        </p:nvGraphicFramePr>
        <p:xfrm>
          <a:off x="553515" y="3561179"/>
          <a:ext cx="9679215" cy="2668171"/>
        </p:xfrm>
        <a:graphic>
          <a:graphicData uri="http://schemas.openxmlformats.org/presentationml/2006/ole">
            <mc:AlternateContent xmlns:mc="http://schemas.openxmlformats.org/markup-compatibility/2006">
              <mc:Choice xmlns:v="urn:schemas-microsoft-com:vml" Requires="v">
                <p:oleObj spid="_x0000_s3279" name="Equation" r:id="rId7" imgW="4330440" imgH="1193760" progId="Equation.DSMT4">
                  <p:embed/>
                </p:oleObj>
              </mc:Choice>
              <mc:Fallback>
                <p:oleObj name="Equation" r:id="rId7" imgW="4330440" imgH="1193760" progId="Equation.DSMT4">
                  <p:embed/>
                  <p:pic>
                    <p:nvPicPr>
                      <p:cNvPr id="0" name=""/>
                      <p:cNvPicPr/>
                      <p:nvPr/>
                    </p:nvPicPr>
                    <p:blipFill>
                      <a:blip r:embed="rId8"/>
                      <a:stretch>
                        <a:fillRect/>
                      </a:stretch>
                    </p:blipFill>
                    <p:spPr>
                      <a:xfrm>
                        <a:off x="553515" y="3561179"/>
                        <a:ext cx="9679215" cy="2668171"/>
                      </a:xfrm>
                      <a:prstGeom prst="rect">
                        <a:avLst/>
                      </a:prstGeom>
                    </p:spPr>
                  </p:pic>
                </p:oleObj>
              </mc:Fallback>
            </mc:AlternateContent>
          </a:graphicData>
        </a:graphic>
      </p:graphicFrame>
    </p:spTree>
    <p:extLst>
      <p:ext uri="{BB962C8B-B14F-4D97-AF65-F5344CB8AC3E}">
        <p14:creationId xmlns:p14="http://schemas.microsoft.com/office/powerpoint/2010/main" val="20278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8</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3E021C0E-146A-4A39-93F3-23EF10E6CBE9}"/>
              </a:ext>
            </a:extLst>
          </p:cNvPr>
          <p:cNvSpPr txBox="1"/>
          <p:nvPr/>
        </p:nvSpPr>
        <p:spPr>
          <a:xfrm>
            <a:off x="331470" y="174814"/>
            <a:ext cx="8926830" cy="461665"/>
          </a:xfrm>
          <a:prstGeom prst="rect">
            <a:avLst/>
          </a:prstGeom>
          <a:noFill/>
        </p:spPr>
        <p:txBody>
          <a:bodyPr wrap="square" rtlCol="0">
            <a:spAutoFit/>
          </a:bodyPr>
          <a:lstStyle/>
          <a:p>
            <a:pPr algn="l"/>
            <a:r>
              <a:rPr lang="en-US" sz="2400" b="1" dirty="0"/>
              <a:t>Longitudinal solutions to the phonon-photon equations</a:t>
            </a:r>
          </a:p>
        </p:txBody>
      </p:sp>
      <p:graphicFrame>
        <p:nvGraphicFramePr>
          <p:cNvPr id="3" name="Object 2">
            <a:extLst>
              <a:ext uri="{FF2B5EF4-FFF2-40B4-BE49-F238E27FC236}">
                <a16:creationId xmlns:a16="http://schemas.microsoft.com/office/drawing/2014/main" id="{BCC95CE5-C44E-4E10-9EFF-54FF175DFBE6}"/>
              </a:ext>
            </a:extLst>
          </p:cNvPr>
          <p:cNvGraphicFramePr>
            <a:graphicFrameLocks noChangeAspect="1"/>
          </p:cNvGraphicFramePr>
          <p:nvPr>
            <p:extLst>
              <p:ext uri="{D42A27DB-BD31-4B8C-83A1-F6EECF244321}">
                <p14:modId xmlns:p14="http://schemas.microsoft.com/office/powerpoint/2010/main" val="1925946553"/>
              </p:ext>
            </p:extLst>
          </p:nvPr>
        </p:nvGraphicFramePr>
        <p:xfrm>
          <a:off x="600873" y="874424"/>
          <a:ext cx="10990254" cy="1573847"/>
        </p:xfrm>
        <a:graphic>
          <a:graphicData uri="http://schemas.openxmlformats.org/presentationml/2006/ole">
            <mc:AlternateContent xmlns:mc="http://schemas.openxmlformats.org/markup-compatibility/2006">
              <mc:Choice xmlns:v="urn:schemas-microsoft-com:vml" Requires="v">
                <p:oleObj spid="_x0000_s4496" name="Equation" r:id="rId5" imgW="5232240" imgH="749160" progId="Equation.DSMT4">
                  <p:embed/>
                </p:oleObj>
              </mc:Choice>
              <mc:Fallback>
                <p:oleObj name="Equation" r:id="rId5" imgW="5232240" imgH="749160" progId="Equation.DSMT4">
                  <p:embed/>
                  <p:pic>
                    <p:nvPicPr>
                      <p:cNvPr id="0" name=""/>
                      <p:cNvPicPr/>
                      <p:nvPr/>
                    </p:nvPicPr>
                    <p:blipFill>
                      <a:blip r:embed="rId6"/>
                      <a:stretch>
                        <a:fillRect/>
                      </a:stretch>
                    </p:blipFill>
                    <p:spPr>
                      <a:xfrm>
                        <a:off x="600873" y="874424"/>
                        <a:ext cx="10990254" cy="157384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083820B-EDCE-4F59-9FAB-6F08A8E22EFD}"/>
              </a:ext>
            </a:extLst>
          </p:cNvPr>
          <p:cNvGraphicFramePr>
            <a:graphicFrameLocks noChangeAspect="1"/>
          </p:cNvGraphicFramePr>
          <p:nvPr>
            <p:extLst>
              <p:ext uri="{D42A27DB-BD31-4B8C-83A1-F6EECF244321}">
                <p14:modId xmlns:p14="http://schemas.microsoft.com/office/powerpoint/2010/main" val="3333017980"/>
              </p:ext>
            </p:extLst>
          </p:nvPr>
        </p:nvGraphicFramePr>
        <p:xfrm>
          <a:off x="601663" y="2916238"/>
          <a:ext cx="10672762" cy="2312987"/>
        </p:xfrm>
        <a:graphic>
          <a:graphicData uri="http://schemas.openxmlformats.org/presentationml/2006/ole">
            <mc:AlternateContent xmlns:mc="http://schemas.openxmlformats.org/markup-compatibility/2006">
              <mc:Choice xmlns:v="urn:schemas-microsoft-com:vml" Requires="v">
                <p:oleObj spid="_x0000_s4497" name="Equation" r:id="rId7" imgW="4863960" imgH="1054080" progId="Equation.DSMT4">
                  <p:embed/>
                </p:oleObj>
              </mc:Choice>
              <mc:Fallback>
                <p:oleObj name="Equation" r:id="rId7" imgW="4863960" imgH="1054080" progId="Equation.DSMT4">
                  <p:embed/>
                  <p:pic>
                    <p:nvPicPr>
                      <p:cNvPr id="0" name=""/>
                      <p:cNvPicPr/>
                      <p:nvPr/>
                    </p:nvPicPr>
                    <p:blipFill>
                      <a:blip r:embed="rId8"/>
                      <a:stretch>
                        <a:fillRect/>
                      </a:stretch>
                    </p:blipFill>
                    <p:spPr>
                      <a:xfrm>
                        <a:off x="601663" y="2916238"/>
                        <a:ext cx="10672762" cy="2312987"/>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9443B8DB-F3B9-4F4B-BE41-EE1A2CB2F4D1}"/>
              </a:ext>
            </a:extLst>
          </p:cNvPr>
          <p:cNvSpPr txBox="1"/>
          <p:nvPr/>
        </p:nvSpPr>
        <p:spPr>
          <a:xfrm>
            <a:off x="442127" y="5156021"/>
            <a:ext cx="10990254" cy="1200329"/>
          </a:xfrm>
          <a:prstGeom prst="rect">
            <a:avLst/>
          </a:prstGeom>
          <a:noFill/>
        </p:spPr>
        <p:txBody>
          <a:bodyPr wrap="square" rtlCol="0">
            <a:spAutoFit/>
          </a:bodyPr>
          <a:lstStyle/>
          <a:p>
            <a:pPr algn="l"/>
            <a:r>
              <a:rPr lang="en-US" sz="2400" b="1" dirty="0"/>
              <a:t>Note that only the modes which have non-trivial values of      and     </a:t>
            </a:r>
            <a:r>
              <a:rPr lang="en-US" sz="2400" b="1" baseline="-25000" dirty="0"/>
              <a:t>  </a:t>
            </a:r>
            <a:r>
              <a:rPr lang="en-US" sz="2400" b="1" dirty="0"/>
              <a:t>are included so that typically, the dimension of  eigenvalue problem is a small fraction of the dimension of the corresponding dynamical matrix.    </a:t>
            </a:r>
          </a:p>
        </p:txBody>
      </p:sp>
      <p:graphicFrame>
        <p:nvGraphicFramePr>
          <p:cNvPr id="10" name="Object 9">
            <a:extLst>
              <a:ext uri="{FF2B5EF4-FFF2-40B4-BE49-F238E27FC236}">
                <a16:creationId xmlns:a16="http://schemas.microsoft.com/office/drawing/2014/main" id="{94F95440-11A2-4FFB-B5D1-D5BDC9BFCA2C}"/>
              </a:ext>
            </a:extLst>
          </p:cNvPr>
          <p:cNvGraphicFramePr>
            <a:graphicFrameLocks noChangeAspect="1"/>
          </p:cNvGraphicFramePr>
          <p:nvPr>
            <p:extLst>
              <p:ext uri="{D42A27DB-BD31-4B8C-83A1-F6EECF244321}">
                <p14:modId xmlns:p14="http://schemas.microsoft.com/office/powerpoint/2010/main" val="203714208"/>
              </p:ext>
            </p:extLst>
          </p:nvPr>
        </p:nvGraphicFramePr>
        <p:xfrm>
          <a:off x="8767763" y="5039862"/>
          <a:ext cx="490537" cy="582612"/>
        </p:xfrm>
        <a:graphic>
          <a:graphicData uri="http://schemas.openxmlformats.org/presentationml/2006/ole">
            <mc:AlternateContent xmlns:mc="http://schemas.openxmlformats.org/markup-compatibility/2006">
              <mc:Choice xmlns:v="urn:schemas-microsoft-com:vml" Requires="v">
                <p:oleObj spid="_x0000_s4498" name="Equation" r:id="rId9" imgW="203040" imgH="241200" progId="Equation.DSMT4">
                  <p:embed/>
                </p:oleObj>
              </mc:Choice>
              <mc:Fallback>
                <p:oleObj name="Equation" r:id="rId9" imgW="203040" imgH="241200" progId="Equation.DSMT4">
                  <p:embed/>
                  <p:pic>
                    <p:nvPicPr>
                      <p:cNvPr id="0" name=""/>
                      <p:cNvPicPr/>
                      <p:nvPr/>
                    </p:nvPicPr>
                    <p:blipFill>
                      <a:blip r:embed="rId10"/>
                      <a:stretch>
                        <a:fillRect/>
                      </a:stretch>
                    </p:blipFill>
                    <p:spPr>
                      <a:xfrm>
                        <a:off x="8767763" y="5039862"/>
                        <a:ext cx="490537" cy="58261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A6A4BA8-0D4E-427F-813E-BF98F380233A}"/>
              </a:ext>
            </a:extLst>
          </p:cNvPr>
          <p:cNvGraphicFramePr>
            <a:graphicFrameLocks noChangeAspect="1"/>
          </p:cNvGraphicFramePr>
          <p:nvPr>
            <p:extLst>
              <p:ext uri="{D42A27DB-BD31-4B8C-83A1-F6EECF244321}">
                <p14:modId xmlns:p14="http://schemas.microsoft.com/office/powerpoint/2010/main" val="1682372175"/>
              </p:ext>
            </p:extLst>
          </p:nvPr>
        </p:nvGraphicFramePr>
        <p:xfrm>
          <a:off x="7857243" y="5082653"/>
          <a:ext cx="427037" cy="579437"/>
        </p:xfrm>
        <a:graphic>
          <a:graphicData uri="http://schemas.openxmlformats.org/presentationml/2006/ole">
            <mc:AlternateContent xmlns:mc="http://schemas.openxmlformats.org/markup-compatibility/2006">
              <mc:Choice xmlns:v="urn:schemas-microsoft-com:vml" Requires="v">
                <p:oleObj spid="_x0000_s4499" name="Equation" r:id="rId11" imgW="426969" imgH="579065" progId="Equation.DSMT4">
                  <p:embed/>
                </p:oleObj>
              </mc:Choice>
              <mc:Fallback>
                <p:oleObj name="Equation" r:id="rId11" imgW="426969" imgH="579065" progId="Equation.DSMT4">
                  <p:embed/>
                  <p:pic>
                    <p:nvPicPr>
                      <p:cNvPr id="0" name=""/>
                      <p:cNvPicPr/>
                      <p:nvPr/>
                    </p:nvPicPr>
                    <p:blipFill>
                      <a:blip r:embed="rId12"/>
                      <a:stretch>
                        <a:fillRect/>
                      </a:stretch>
                    </p:blipFill>
                    <p:spPr>
                      <a:xfrm>
                        <a:off x="7857243" y="5082653"/>
                        <a:ext cx="427037" cy="579437"/>
                      </a:xfrm>
                      <a:prstGeom prst="rect">
                        <a:avLst/>
                      </a:prstGeom>
                    </p:spPr>
                  </p:pic>
                </p:oleObj>
              </mc:Fallback>
            </mc:AlternateContent>
          </a:graphicData>
        </a:graphic>
      </p:graphicFrame>
    </p:spTree>
    <p:extLst>
      <p:ext uri="{BB962C8B-B14F-4D97-AF65-F5344CB8AC3E}">
        <p14:creationId xmlns:p14="http://schemas.microsoft.com/office/powerpoint/2010/main" val="299713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8D45FA5-682E-44DA-B35F-379EB54571C4}"/>
              </a:ext>
            </a:extLst>
          </p:cNvPr>
          <p:cNvSpPr>
            <a:spLocks noGrp="1"/>
          </p:cNvSpPr>
          <p:nvPr>
            <p:ph type="dt" sz="half" idx="10"/>
          </p:nvPr>
        </p:nvSpPr>
        <p:spPr/>
        <p:txBody>
          <a:bodyPr/>
          <a:lstStyle/>
          <a:p>
            <a:r>
              <a:rPr lang="en-US"/>
              <a:t>3/3/2020</a:t>
            </a:r>
          </a:p>
        </p:txBody>
      </p:sp>
      <p:sp>
        <p:nvSpPr>
          <p:cNvPr id="5" name="Footer Placeholder 4">
            <a:extLst>
              <a:ext uri="{FF2B5EF4-FFF2-40B4-BE49-F238E27FC236}">
                <a16:creationId xmlns:a16="http://schemas.microsoft.com/office/drawing/2014/main" id="{42947D51-4C62-4309-86A5-0EA7EA0DA7DE}"/>
              </a:ext>
            </a:extLst>
          </p:cNvPr>
          <p:cNvSpPr>
            <a:spLocks noGrp="1"/>
          </p:cNvSpPr>
          <p:nvPr>
            <p:ph type="ftr" sz="quarter" idx="11"/>
          </p:nvPr>
        </p:nvSpPr>
        <p:spPr/>
        <p:txBody>
          <a:bodyPr/>
          <a:lstStyle/>
          <a:p>
            <a:r>
              <a:rPr lang="en-US"/>
              <a:t>March APS 2020</a:t>
            </a:r>
          </a:p>
        </p:txBody>
      </p:sp>
      <p:sp>
        <p:nvSpPr>
          <p:cNvPr id="6" name="Slide Number Placeholder 5">
            <a:extLst>
              <a:ext uri="{FF2B5EF4-FFF2-40B4-BE49-F238E27FC236}">
                <a16:creationId xmlns:a16="http://schemas.microsoft.com/office/drawing/2014/main" id="{F83D4007-B7DE-4D1B-A290-A6FA9D7ABD83}"/>
              </a:ext>
            </a:extLst>
          </p:cNvPr>
          <p:cNvSpPr>
            <a:spLocks noGrp="1"/>
          </p:cNvSpPr>
          <p:nvPr>
            <p:ph type="sldNum" sz="quarter" idx="12"/>
          </p:nvPr>
        </p:nvSpPr>
        <p:spPr/>
        <p:txBody>
          <a:bodyPr/>
          <a:lstStyle/>
          <a:p>
            <a:fld id="{2B38EE11-A27C-4CA8-8C32-379C9DB8BEB1}" type="slidenum">
              <a:rPr lang="en-US" smtClean="0"/>
              <a:t>9</a:t>
            </a:fld>
            <a:endParaRPr lang="en-US"/>
          </a:p>
        </p:txBody>
      </p:sp>
      <p:pic>
        <p:nvPicPr>
          <p:cNvPr id="8" name="Picture 7" descr="A picture containing drawing&#10;&#10;Description automatically generated">
            <a:extLst>
              <a:ext uri="{FF2B5EF4-FFF2-40B4-BE49-F238E27FC236}">
                <a16:creationId xmlns:a16="http://schemas.microsoft.com/office/drawing/2014/main" id="{D29427A8-1D1B-408F-9B13-6FA3932EA74A}"/>
              </a:ext>
            </a:extLst>
          </p:cNvPr>
          <p:cNvPicPr>
            <a:picLocks noChangeAspect="1"/>
          </p:cNvPicPr>
          <p:nvPr/>
        </p:nvPicPr>
        <p:blipFill rotWithShape="1">
          <a:blip r:embed="rId4">
            <a:extLst>
              <a:ext uri="{28A0092B-C50C-407E-A947-70E740481C1C}">
                <a14:useLocalDpi xmlns:a14="http://schemas.microsoft.com/office/drawing/2010/main" val="0"/>
              </a:ext>
            </a:extLst>
          </a:blip>
          <a:srcRect l="6365" t="20732" r="5944" b="21822"/>
          <a:stretch/>
        </p:blipFill>
        <p:spPr>
          <a:xfrm>
            <a:off x="9773716" y="174814"/>
            <a:ext cx="2138257" cy="440475"/>
          </a:xfrm>
          <a:prstGeom prst="rect">
            <a:avLst/>
          </a:prstGeom>
        </p:spPr>
      </p:pic>
      <p:sp>
        <p:nvSpPr>
          <p:cNvPr id="2" name="TextBox 1">
            <a:extLst>
              <a:ext uri="{FF2B5EF4-FFF2-40B4-BE49-F238E27FC236}">
                <a16:creationId xmlns:a16="http://schemas.microsoft.com/office/drawing/2014/main" id="{3E021C0E-146A-4A39-93F3-23EF10E6CBE9}"/>
              </a:ext>
            </a:extLst>
          </p:cNvPr>
          <p:cNvSpPr txBox="1"/>
          <p:nvPr/>
        </p:nvSpPr>
        <p:spPr>
          <a:xfrm>
            <a:off x="331470" y="174814"/>
            <a:ext cx="8926830" cy="461665"/>
          </a:xfrm>
          <a:prstGeom prst="rect">
            <a:avLst/>
          </a:prstGeom>
          <a:noFill/>
        </p:spPr>
        <p:txBody>
          <a:bodyPr wrap="square" rtlCol="0">
            <a:spAutoFit/>
          </a:bodyPr>
          <a:lstStyle/>
          <a:p>
            <a:pPr algn="l"/>
            <a:r>
              <a:rPr lang="en-US" sz="2400" b="1"/>
              <a:t>Transverse </a:t>
            </a:r>
            <a:r>
              <a:rPr lang="en-US" sz="2400" b="1" dirty="0"/>
              <a:t>solutions to the phonon-photon equations</a:t>
            </a:r>
          </a:p>
        </p:txBody>
      </p:sp>
      <p:graphicFrame>
        <p:nvGraphicFramePr>
          <p:cNvPr id="3" name="Object 2">
            <a:extLst>
              <a:ext uri="{FF2B5EF4-FFF2-40B4-BE49-F238E27FC236}">
                <a16:creationId xmlns:a16="http://schemas.microsoft.com/office/drawing/2014/main" id="{BCC95CE5-C44E-4E10-9EFF-54FF175DFBE6}"/>
              </a:ext>
            </a:extLst>
          </p:cNvPr>
          <p:cNvGraphicFramePr>
            <a:graphicFrameLocks noChangeAspect="1"/>
          </p:cNvGraphicFramePr>
          <p:nvPr>
            <p:extLst>
              <p:ext uri="{D42A27DB-BD31-4B8C-83A1-F6EECF244321}">
                <p14:modId xmlns:p14="http://schemas.microsoft.com/office/powerpoint/2010/main" val="1634709837"/>
              </p:ext>
            </p:extLst>
          </p:nvPr>
        </p:nvGraphicFramePr>
        <p:xfrm>
          <a:off x="533223" y="615289"/>
          <a:ext cx="11255375" cy="1973262"/>
        </p:xfrm>
        <a:graphic>
          <a:graphicData uri="http://schemas.openxmlformats.org/presentationml/2006/ole">
            <mc:AlternateContent xmlns:mc="http://schemas.openxmlformats.org/markup-compatibility/2006">
              <mc:Choice xmlns:v="urn:schemas-microsoft-com:vml" Requires="v">
                <p:oleObj spid="_x0000_s5458" name="Equation" r:id="rId5" imgW="5359320" imgH="939600" progId="Equation.DSMT4">
                  <p:embed/>
                </p:oleObj>
              </mc:Choice>
              <mc:Fallback>
                <p:oleObj name="Equation" r:id="rId5" imgW="5359320" imgH="939600" progId="Equation.DSMT4">
                  <p:embed/>
                  <p:pic>
                    <p:nvPicPr>
                      <p:cNvPr id="3" name="Object 2">
                        <a:extLst>
                          <a:ext uri="{FF2B5EF4-FFF2-40B4-BE49-F238E27FC236}">
                            <a16:creationId xmlns:a16="http://schemas.microsoft.com/office/drawing/2014/main" id="{BCC95CE5-C44E-4E10-9EFF-54FF175DFBE6}"/>
                          </a:ext>
                        </a:extLst>
                      </p:cNvPr>
                      <p:cNvPicPr/>
                      <p:nvPr/>
                    </p:nvPicPr>
                    <p:blipFill>
                      <a:blip r:embed="rId6"/>
                      <a:stretch>
                        <a:fillRect/>
                      </a:stretch>
                    </p:blipFill>
                    <p:spPr>
                      <a:xfrm>
                        <a:off x="533223" y="615289"/>
                        <a:ext cx="11255375" cy="197326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083820B-EDCE-4F59-9FAB-6F08A8E22EFD}"/>
              </a:ext>
            </a:extLst>
          </p:cNvPr>
          <p:cNvGraphicFramePr>
            <a:graphicFrameLocks noChangeAspect="1"/>
          </p:cNvGraphicFramePr>
          <p:nvPr>
            <p:extLst>
              <p:ext uri="{D42A27DB-BD31-4B8C-83A1-F6EECF244321}">
                <p14:modId xmlns:p14="http://schemas.microsoft.com/office/powerpoint/2010/main" val="1897072173"/>
              </p:ext>
            </p:extLst>
          </p:nvPr>
        </p:nvGraphicFramePr>
        <p:xfrm>
          <a:off x="331470" y="2770932"/>
          <a:ext cx="11972925" cy="1774825"/>
        </p:xfrm>
        <a:graphic>
          <a:graphicData uri="http://schemas.openxmlformats.org/presentationml/2006/ole">
            <mc:AlternateContent xmlns:mc="http://schemas.openxmlformats.org/markup-compatibility/2006">
              <mc:Choice xmlns:v="urn:schemas-microsoft-com:vml" Requires="v">
                <p:oleObj spid="_x0000_s5459" name="Equation" r:id="rId7" imgW="5651280" imgH="838080" progId="Equation.DSMT4">
                  <p:embed/>
                </p:oleObj>
              </mc:Choice>
              <mc:Fallback>
                <p:oleObj name="Equation" r:id="rId7" imgW="5651280" imgH="838080" progId="Equation.DSMT4">
                  <p:embed/>
                  <p:pic>
                    <p:nvPicPr>
                      <p:cNvPr id="7" name="Object 6">
                        <a:extLst>
                          <a:ext uri="{FF2B5EF4-FFF2-40B4-BE49-F238E27FC236}">
                            <a16:creationId xmlns:a16="http://schemas.microsoft.com/office/drawing/2014/main" id="{4083820B-EDCE-4F59-9FAB-6F08A8E22EFD}"/>
                          </a:ext>
                        </a:extLst>
                      </p:cNvPr>
                      <p:cNvPicPr/>
                      <p:nvPr/>
                    </p:nvPicPr>
                    <p:blipFill>
                      <a:blip r:embed="rId8"/>
                      <a:stretch>
                        <a:fillRect/>
                      </a:stretch>
                    </p:blipFill>
                    <p:spPr>
                      <a:xfrm>
                        <a:off x="331470" y="2770932"/>
                        <a:ext cx="11972925" cy="177482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9443B8DB-F3B9-4F4B-BE41-EE1A2CB2F4D1}"/>
              </a:ext>
            </a:extLst>
          </p:cNvPr>
          <p:cNvSpPr txBox="1"/>
          <p:nvPr/>
        </p:nvSpPr>
        <p:spPr>
          <a:xfrm>
            <a:off x="533223" y="4744194"/>
            <a:ext cx="11658777" cy="1569660"/>
          </a:xfrm>
          <a:prstGeom prst="rect">
            <a:avLst/>
          </a:prstGeom>
          <a:noFill/>
        </p:spPr>
        <p:txBody>
          <a:bodyPr wrap="square" rtlCol="0">
            <a:spAutoFit/>
          </a:bodyPr>
          <a:lstStyle/>
          <a:p>
            <a:r>
              <a:rPr lang="en-US" sz="2400" b="1" dirty="0"/>
              <a:t>Note that this is not a normal eigenvalue problem, but iterative methods can be used for solution. Note that only the modes which have non-trivial values of      and     </a:t>
            </a:r>
            <a:r>
              <a:rPr lang="en-US" sz="2400" b="1" baseline="-25000" dirty="0"/>
              <a:t>  </a:t>
            </a:r>
            <a:r>
              <a:rPr lang="en-US" sz="2400" b="1" dirty="0"/>
              <a:t>are included so that typically, the number of coupled equations is relatively small.</a:t>
            </a:r>
          </a:p>
          <a:p>
            <a:pPr algn="l"/>
            <a:endParaRPr lang="en-US" sz="2400" b="1" dirty="0"/>
          </a:p>
        </p:txBody>
      </p:sp>
      <p:graphicFrame>
        <p:nvGraphicFramePr>
          <p:cNvPr id="10" name="Object 9">
            <a:extLst>
              <a:ext uri="{FF2B5EF4-FFF2-40B4-BE49-F238E27FC236}">
                <a16:creationId xmlns:a16="http://schemas.microsoft.com/office/drawing/2014/main" id="{08C6F21C-44B5-4323-BCB1-B1D4FC4B777D}"/>
              </a:ext>
            </a:extLst>
          </p:cNvPr>
          <p:cNvGraphicFramePr>
            <a:graphicFrameLocks noChangeAspect="1"/>
          </p:cNvGraphicFramePr>
          <p:nvPr>
            <p:extLst>
              <p:ext uri="{D42A27DB-BD31-4B8C-83A1-F6EECF244321}">
                <p14:modId xmlns:p14="http://schemas.microsoft.com/office/powerpoint/2010/main" val="239514777"/>
              </p:ext>
            </p:extLst>
          </p:nvPr>
        </p:nvGraphicFramePr>
        <p:xfrm>
          <a:off x="9128890" y="5020883"/>
          <a:ext cx="519605" cy="692807"/>
        </p:xfrm>
        <a:graphic>
          <a:graphicData uri="http://schemas.openxmlformats.org/presentationml/2006/ole">
            <mc:AlternateContent xmlns:mc="http://schemas.openxmlformats.org/markup-compatibility/2006">
              <mc:Choice xmlns:v="urn:schemas-microsoft-com:vml" Requires="v">
                <p:oleObj spid="_x0000_s5460" name="Equation" r:id="rId9" imgW="190440" imgH="253800" progId="Equation.DSMT4">
                  <p:embed/>
                </p:oleObj>
              </mc:Choice>
              <mc:Fallback>
                <p:oleObj name="Equation" r:id="rId9" imgW="190440" imgH="253800" progId="Equation.DSMT4">
                  <p:embed/>
                  <p:pic>
                    <p:nvPicPr>
                      <p:cNvPr id="0" name=""/>
                      <p:cNvPicPr/>
                      <p:nvPr/>
                    </p:nvPicPr>
                    <p:blipFill>
                      <a:blip r:embed="rId10"/>
                      <a:stretch>
                        <a:fillRect/>
                      </a:stretch>
                    </p:blipFill>
                    <p:spPr>
                      <a:xfrm>
                        <a:off x="9128890" y="5020883"/>
                        <a:ext cx="519605" cy="692807"/>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927D7FA-E03D-4337-B9E4-953D01D72E6A}"/>
              </a:ext>
            </a:extLst>
          </p:cNvPr>
          <p:cNvGraphicFramePr>
            <a:graphicFrameLocks noChangeAspect="1"/>
          </p:cNvGraphicFramePr>
          <p:nvPr>
            <p:extLst>
              <p:ext uri="{D42A27DB-BD31-4B8C-83A1-F6EECF244321}">
                <p14:modId xmlns:p14="http://schemas.microsoft.com/office/powerpoint/2010/main" val="2049915691"/>
              </p:ext>
            </p:extLst>
          </p:nvPr>
        </p:nvGraphicFramePr>
        <p:xfrm>
          <a:off x="10042840" y="5020882"/>
          <a:ext cx="527853" cy="692807"/>
        </p:xfrm>
        <a:graphic>
          <a:graphicData uri="http://schemas.openxmlformats.org/presentationml/2006/ole">
            <mc:AlternateContent xmlns:mc="http://schemas.openxmlformats.org/markup-compatibility/2006">
              <mc:Choice xmlns:v="urn:schemas-microsoft-com:vml" Requires="v">
                <p:oleObj spid="_x0000_s5461" name="Equation" r:id="rId11" imgW="203040" imgH="266400" progId="Equation.DSMT4">
                  <p:embed/>
                </p:oleObj>
              </mc:Choice>
              <mc:Fallback>
                <p:oleObj name="Equation" r:id="rId11" imgW="203040" imgH="266400" progId="Equation.DSMT4">
                  <p:embed/>
                  <p:pic>
                    <p:nvPicPr>
                      <p:cNvPr id="0" name=""/>
                      <p:cNvPicPr/>
                      <p:nvPr/>
                    </p:nvPicPr>
                    <p:blipFill>
                      <a:blip r:embed="rId12"/>
                      <a:stretch>
                        <a:fillRect/>
                      </a:stretch>
                    </p:blipFill>
                    <p:spPr>
                      <a:xfrm>
                        <a:off x="10042840" y="5020882"/>
                        <a:ext cx="527853" cy="692807"/>
                      </a:xfrm>
                      <a:prstGeom prst="rect">
                        <a:avLst/>
                      </a:prstGeom>
                    </p:spPr>
                  </p:pic>
                </p:oleObj>
              </mc:Fallback>
            </mc:AlternateContent>
          </a:graphicData>
        </a:graphic>
      </p:graphicFrame>
    </p:spTree>
    <p:extLst>
      <p:ext uri="{BB962C8B-B14F-4D97-AF65-F5344CB8AC3E}">
        <p14:creationId xmlns:p14="http://schemas.microsoft.com/office/powerpoint/2010/main" val="2326873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1715</Words>
  <Application>Microsoft Office PowerPoint</Application>
  <PresentationFormat>Widescreen</PresentationFormat>
  <Paragraphs>146</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112</cp:revision>
  <cp:lastPrinted>2020-03-03T22:04:29Z</cp:lastPrinted>
  <dcterms:created xsi:type="dcterms:W3CDTF">2020-02-26T15:01:57Z</dcterms:created>
  <dcterms:modified xsi:type="dcterms:W3CDTF">2020-03-03T22:04:43Z</dcterms:modified>
</cp:coreProperties>
</file>