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80" r:id="rId21"/>
    <p:sldId id="281" r:id="rId22"/>
    <p:sldId id="282" r:id="rId23"/>
    <p:sldId id="289" r:id="rId24"/>
    <p:sldId id="291" r:id="rId25"/>
    <p:sldId id="290" r:id="rId26"/>
    <p:sldId id="283" r:id="rId27"/>
    <p:sldId id="293" r:id="rId28"/>
    <p:sldId id="294" r:id="rId29"/>
    <p:sldId id="287" r:id="rId30"/>
    <p:sldId id="288" r:id="rId31"/>
    <p:sldId id="295" r:id="rId32"/>
    <p:sldId id="292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A3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emf"/><Relationship Id="rId1" Type="http://schemas.openxmlformats.org/officeDocument/2006/relationships/image" Target="../media/image43.wmf"/><Relationship Id="rId6" Type="http://schemas.openxmlformats.org/officeDocument/2006/relationships/image" Target="../media/image48.e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B8FA0-C2E7-4A65-8FD9-C6F64EDDCC2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70987-1CBB-4DC6-82A8-BAE23A0C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7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FBB1-A491-4FB4-86ED-12828507F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2D79D-3BCF-464F-9CC3-726E80E4E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83F39-2271-4C94-905C-474582D8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EE42B-8F79-418F-8DF5-828C2528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7DD3F-B311-40CE-B1A8-B61FAB48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2BA4-2265-4AE4-B7DE-8F0E9DBE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D508E-8580-4324-AD23-F4E300840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F787E-C5DD-497E-8819-B0297764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BCE66-D655-460F-84E2-3930300F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3DCC3-B046-49EE-839A-87794928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6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EB115-0981-4852-8AE7-329878059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91924-736A-4BE8-B810-0259453FC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5B2C3-6511-4829-B553-12877FC7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C6720-6A3B-4163-8400-7C18313E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E632-A22B-4495-B54D-B6EAEE9E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B36A-1AE5-4098-8F40-4EC2B85D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0020-E826-4487-BFEC-525C2E8B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2C332-12EF-4991-B362-8EE7AA44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9842F-8C00-4EAE-840C-FB09B86A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528D0-A479-43DD-B07E-115BB2B0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6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2ED6-B362-4CFC-B96D-BFA3A93F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91EC7-3B09-4AC0-8FE9-54C7119DC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A96E5-2747-452D-9C30-8EE2DA83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46FC3-A29E-40EC-BE73-EC26A43C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70ADA-A2E5-4E6A-9A45-D3C52329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AD9E-E6AD-4F17-8A3F-6C688BDD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51334-4F78-4574-B095-52843863C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3A6C9-D7B1-4D3D-AB4F-BA5C1EA8C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0B86D-FB0B-497D-8A72-6B834ADA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E00D5-E952-4775-A929-D304CFDA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5895D-42C8-4165-BD40-9DAE17D2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1ED9-B919-4ADB-9DE2-5698AB05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F854C-47DF-4D70-A3B6-3998342D3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D78A5-28CD-4D1A-B9D5-3DE8EEA20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034F8-6DE6-475E-BF99-6839A538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9A1EF-1365-4168-9FCE-4411BFEAA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19DE1-DBA3-4CF3-AA5F-D6146129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E1D41-7CB3-4D84-8035-2287460B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3E606-AD9F-4948-B19F-AFCBF758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4A8B-02A2-4D8D-868A-827F7A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80361-7C25-4B68-B46F-E66D35AD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40F86-801A-4E05-B53B-0890756F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61374-E0F2-4A93-BD90-54B363DF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5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2EEE5-B0A2-45B6-84EE-6D5C5626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BAB55-647E-4B63-8D27-CB12A8DF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5C035-2E82-4431-8FA7-6007F15A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DBE3-8037-4C4F-ADF4-1974BB7D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ED49-80BF-4082-8AE5-AE4EDD5F8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A37F3-EBAE-4199-86AA-63CB1ED4F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137C7-6EA8-4FC4-99A3-34E3BC19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C81C3-3CEC-4537-A687-BEF1EF96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36725-430A-45B8-A396-8FD7F022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7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7A33-230B-40A3-8DE4-A4603BEF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E0C30-67CD-4132-8EED-072B698E8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D4471-51AB-4CBB-B9C7-60D37175C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CD2A2-80E5-4411-B99D-7AF01067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CBBC8-5B6C-42C3-9174-0DB63E60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BF3F2-A43C-4CF7-95F3-6419ED59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4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CB460-6E2A-46BE-ADC1-5C4ED10E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8525-F9A9-46DF-992F-F847CA91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3D205-FEAE-42EA-BE68-664D548E5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06/09/2021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71E2-4C40-4F18-9FF5-7D71AA883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A08E6-7BB6-4F0D-B874-AF510E396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8EE11-A27C-4CA8-8C32-379C9DB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wpaw.wfu.edu/" TargetMode="External"/><Relationship Id="rId7" Type="http://schemas.openxmlformats.org/officeDocument/2006/relationships/hyperlink" Target="http://jp-minerals.org/vesta/en/" TargetMode="Externa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.xcrysden.org/" TargetMode="External"/><Relationship Id="rId5" Type="http://schemas.openxmlformats.org/officeDocument/2006/relationships/hyperlink" Target="http://www.abinit.org/" TargetMode="External"/><Relationship Id="rId4" Type="http://schemas.openxmlformats.org/officeDocument/2006/relationships/hyperlink" Target="http://www.quantum-espresso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.jfif"/><Relationship Id="rId4" Type="http://schemas.openxmlformats.org/officeDocument/2006/relationships/image" Target="../media/image38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46.wmf"/><Relationship Id="rId3" Type="http://schemas.openxmlformats.org/officeDocument/2006/relationships/image" Target="../media/image49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5.wmf"/><Relationship Id="rId5" Type="http://schemas.openxmlformats.org/officeDocument/2006/relationships/image" Target="../media/image1.jfi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50.png"/><Relationship Id="rId9" Type="http://schemas.openxmlformats.org/officeDocument/2006/relationships/image" Target="../media/image44.emf"/><Relationship Id="rId1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45FA5-682E-44DA-B35F-379EB545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7D51-4C62-4309-86A5-0EA7EA0D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4007-B7DE-4D1B-A290-A6FA9D7A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9427A8-1D1B-408F-9B13-6FA3932EA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F7A755-8FCA-439C-B66B-436F2B953F79}"/>
              </a:ext>
            </a:extLst>
          </p:cNvPr>
          <p:cNvSpPr txBox="1"/>
          <p:nvPr/>
        </p:nvSpPr>
        <p:spPr>
          <a:xfrm>
            <a:off x="0" y="12411"/>
            <a:ext cx="951283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First principles simulations of electrolyte materials with a view toward all solid-state battery technology  --  </a:t>
            </a:r>
          </a:p>
          <a:p>
            <a:pPr algn="ctr"/>
            <a:r>
              <a:rPr lang="en-US" sz="3200" b="1" dirty="0"/>
              <a:t>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, 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, and</a:t>
            </a:r>
            <a:r>
              <a:rPr lang="en-US" sz="3200" b="1" baseline="-25000" dirty="0"/>
              <a:t> </a:t>
            </a:r>
            <a:r>
              <a:rPr lang="en-US" sz="3200" b="1" dirty="0"/>
              <a:t>possible alloys</a:t>
            </a:r>
            <a:endParaRPr lang="en-US" sz="3200" b="1" baseline="-25000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Yan Li</a:t>
            </a:r>
            <a:r>
              <a:rPr lang="en-US" sz="2400" b="1" baseline="30000" dirty="0"/>
              <a:t>1</a:t>
            </a:r>
            <a:r>
              <a:rPr lang="en-US" sz="2400" b="1" dirty="0"/>
              <a:t>, Zachary Hood</a:t>
            </a:r>
            <a:r>
              <a:rPr lang="en-US" sz="2400" b="1" baseline="30000" dirty="0"/>
              <a:t>2</a:t>
            </a:r>
            <a:r>
              <a:rPr lang="en-US" sz="2400" b="1" dirty="0"/>
              <a:t>, and  </a:t>
            </a:r>
            <a:r>
              <a:rPr lang="en-US" sz="2400" b="1" u="sng" dirty="0"/>
              <a:t>Natalie Holzwarth</a:t>
            </a:r>
            <a:r>
              <a:rPr lang="en-US" sz="2400" b="1" baseline="30000" dirty="0"/>
              <a:t>1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baseline="30000" dirty="0"/>
              <a:t>1</a:t>
            </a:r>
            <a:r>
              <a:rPr lang="en-US" sz="2400" b="1" dirty="0"/>
              <a:t>Department of Physics, Wake Forest University</a:t>
            </a:r>
          </a:p>
          <a:p>
            <a:pPr algn="ctr"/>
            <a:r>
              <a:rPr lang="en-US" sz="2400" b="1" baseline="30000" dirty="0"/>
              <a:t>2</a:t>
            </a:r>
            <a:r>
              <a:rPr lang="en-US" sz="2400" b="1" dirty="0"/>
              <a:t>Electrochemical Materials Laboratory, MIT; now at </a:t>
            </a:r>
          </a:p>
          <a:p>
            <a:pPr algn="ctr"/>
            <a:r>
              <a:rPr lang="en-US" sz="2400" b="1" dirty="0"/>
              <a:t>Argonne National Labs</a:t>
            </a:r>
          </a:p>
          <a:p>
            <a:pPr algn="ctr"/>
            <a:endParaRPr lang="en-US" sz="1100" b="1" dirty="0"/>
          </a:p>
          <a:p>
            <a:pPr algn="ctr"/>
            <a:r>
              <a:rPr lang="en-US" sz="2400" b="1" dirty="0"/>
              <a:t>WFU effort supported by </a:t>
            </a:r>
            <a:r>
              <a:rPr lang="en-US" sz="2400" b="1" dirty="0" err="1"/>
              <a:t>Deac</a:t>
            </a:r>
            <a:r>
              <a:rPr lang="en-US" sz="2400" b="1" dirty="0"/>
              <a:t> Cluster and </a:t>
            </a:r>
          </a:p>
          <a:p>
            <a:pPr algn="ctr"/>
            <a:r>
              <a:rPr lang="en-US" sz="2400" b="1" dirty="0"/>
              <a:t>NSF Grants DMR-1507942 and 1940324.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F30B9-4CB4-4C51-A565-6E66E23E17BF}"/>
              </a:ext>
            </a:extLst>
          </p:cNvPr>
          <p:cNvSpPr txBox="1"/>
          <p:nvPr/>
        </p:nvSpPr>
        <p:spPr>
          <a:xfrm>
            <a:off x="3712028" y="5892581"/>
            <a:ext cx="5483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Zach, Natalie, and Yan posing at 256</a:t>
            </a:r>
            <a:r>
              <a:rPr lang="en-US" b="1" baseline="30000" dirty="0"/>
              <a:t>th</a:t>
            </a:r>
            <a:r>
              <a:rPr lang="en-US" b="1" dirty="0"/>
              <a:t> Meeting of the Electrochemical Society in Atlanta, GA  Oct. 12-17, 2019</a:t>
            </a: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CE1C496-BC8D-4261-8F6D-5932C0FB18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6" r="47614" b="11569"/>
          <a:stretch/>
        </p:blipFill>
        <p:spPr>
          <a:xfrm>
            <a:off x="8920298" y="1258901"/>
            <a:ext cx="3187595" cy="4890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8D606E-AC01-432B-9895-30B5A50AB2A8}"/>
              </a:ext>
            </a:extLst>
          </p:cNvPr>
          <p:cNvSpPr txBox="1"/>
          <p:nvPr/>
        </p:nvSpPr>
        <p:spPr>
          <a:xfrm>
            <a:off x="1147898" y="4322921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Contributions from previous students including Larry Rush and Cameron Kates are also gratefully acknowledged.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Ref:  PRM 4, 045406 (2020)</a:t>
            </a:r>
          </a:p>
        </p:txBody>
      </p:sp>
    </p:spTree>
    <p:extLst>
      <p:ext uri="{BB962C8B-B14F-4D97-AF65-F5344CB8AC3E}">
        <p14:creationId xmlns:p14="http://schemas.microsoft.com/office/powerpoint/2010/main" val="417310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52BDE-FDC7-473B-8A8F-510AEF8F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DE022-9AD6-4443-B3B0-20ABBB3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00C1C-B75A-402F-BCD3-28D8AEAC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AB058-5E96-4F50-B4D2-78102448FE54}"/>
              </a:ext>
            </a:extLst>
          </p:cNvPr>
          <p:cNvSpPr txBox="1"/>
          <p:nvPr/>
        </p:nvSpPr>
        <p:spPr>
          <a:xfrm>
            <a:off x="107577" y="136525"/>
            <a:ext cx="90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Experimental story – 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 continued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4E076-1C43-4018-B30E-8722E657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88" y="873436"/>
            <a:ext cx="9260541" cy="4308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05FDA7-4EC8-4B64-AFE1-FC751B280792}"/>
              </a:ext>
            </a:extLst>
          </p:cNvPr>
          <p:cNvSpPr txBox="1"/>
          <p:nvPr/>
        </p:nvSpPr>
        <p:spPr>
          <a:xfrm>
            <a:off x="228600" y="5539955"/>
            <a:ext cx="1148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Structure analyzed as a disordered hexagonal structure with space group </a:t>
            </a:r>
            <a:r>
              <a:rPr lang="en-US" sz="2400" b="1" i="1" dirty="0"/>
              <a:t>P6</a:t>
            </a:r>
            <a:r>
              <a:rPr lang="en-US" sz="2400" b="1" i="1" baseline="-25000" dirty="0"/>
              <a:t>3</a:t>
            </a:r>
            <a:r>
              <a:rPr lang="en-US" sz="2400" b="1" i="1" dirty="0"/>
              <a:t>/mcm </a:t>
            </a:r>
            <a:r>
              <a:rPr lang="en-US" sz="2400" b="1" dirty="0"/>
              <a:t>(#193)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F936E6-38D3-402D-BF16-0373FE39D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1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52BDE-FDC7-473B-8A8F-510AEF8F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DE022-9AD6-4443-B3B0-20ABBB3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00C1C-B75A-402F-BCD3-28D8AEAC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AB058-5E96-4F50-B4D2-78102448FE54}"/>
              </a:ext>
            </a:extLst>
          </p:cNvPr>
          <p:cNvSpPr txBox="1"/>
          <p:nvPr/>
        </p:nvSpPr>
        <p:spPr>
          <a:xfrm>
            <a:off x="107577" y="136525"/>
            <a:ext cx="90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Experimental story – 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 continued --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F936E6-38D3-402D-BF16-0373FE39D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0868B-79E5-4DA8-AA50-9CAC5B06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315850"/>
            <a:ext cx="3333750" cy="3419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FD2C7-7F32-424F-AA0F-D1FF42E0CA4D}"/>
              </a:ext>
            </a:extLst>
          </p:cNvPr>
          <p:cNvSpPr txBox="1"/>
          <p:nvPr/>
        </p:nvSpPr>
        <p:spPr>
          <a:xfrm>
            <a:off x="838200" y="907676"/>
            <a:ext cx="393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baseline="30000" dirty="0"/>
              <a:t>4-</a:t>
            </a:r>
            <a:r>
              <a:rPr lang="en-US" sz="3200" b="1" baseline="-25000" dirty="0"/>
              <a:t> </a:t>
            </a:r>
            <a:r>
              <a:rPr lang="en-US" sz="3200" b="1" dirty="0"/>
              <a:t> building blocks: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E1072E-3D5C-459B-8E1C-AD30914453E2}"/>
              </a:ext>
            </a:extLst>
          </p:cNvPr>
          <p:cNvSpPr/>
          <p:nvPr/>
        </p:nvSpPr>
        <p:spPr>
          <a:xfrm>
            <a:off x="1290918" y="5513294"/>
            <a:ext cx="403411" cy="43703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99000">
                <a:schemeClr val="accent1">
                  <a:lumMod val="45000"/>
                  <a:lumOff val="55000"/>
                </a:schemeClr>
              </a:gs>
              <a:gs pos="74052">
                <a:schemeClr val="bg1">
                  <a:lumMod val="75000"/>
                </a:schemeClr>
              </a:gs>
              <a:gs pos="99000">
                <a:srgbClr val="FFFF00"/>
              </a:gs>
              <a:gs pos="90266">
                <a:schemeClr val="bg1">
                  <a:lumMod val="85000"/>
                </a:schemeClr>
              </a:gs>
              <a:gs pos="82459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BE2AA-54C9-49AC-AE45-654D0AE2973B}"/>
              </a:ext>
            </a:extLst>
          </p:cNvPr>
          <p:cNvSpPr txBox="1"/>
          <p:nvPr/>
        </p:nvSpPr>
        <p:spPr>
          <a:xfrm>
            <a:off x="887507" y="5439421"/>
            <a:ext cx="40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14A65E-CF98-423C-97E8-01E5FCFCB63A}"/>
              </a:ext>
            </a:extLst>
          </p:cNvPr>
          <p:cNvSpPr txBox="1"/>
          <p:nvPr/>
        </p:nvSpPr>
        <p:spPr>
          <a:xfrm>
            <a:off x="2301363" y="5468277"/>
            <a:ext cx="40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23269F-FFA2-4ACA-A547-897DFBE5F7F2}"/>
              </a:ext>
            </a:extLst>
          </p:cNvPr>
          <p:cNvSpPr/>
          <p:nvPr/>
        </p:nvSpPr>
        <p:spPr>
          <a:xfrm>
            <a:off x="2823868" y="5542150"/>
            <a:ext cx="403411" cy="437030"/>
          </a:xfrm>
          <a:prstGeom prst="ellipse">
            <a:avLst/>
          </a:prstGeom>
          <a:gradFill flip="none" rotWithShape="1">
            <a:gsLst>
              <a:gs pos="99351">
                <a:srgbClr val="BBC9E0"/>
              </a:gs>
              <a:gs pos="0">
                <a:schemeClr val="bg1"/>
              </a:gs>
              <a:gs pos="99000">
                <a:schemeClr val="accent1">
                  <a:lumMod val="45000"/>
                  <a:lumOff val="55000"/>
                </a:schemeClr>
              </a:gs>
              <a:gs pos="74052">
                <a:schemeClr val="tx1"/>
              </a:gs>
              <a:gs pos="99000">
                <a:srgbClr val="FFFF00"/>
              </a:gs>
              <a:gs pos="90266">
                <a:schemeClr val="tx1"/>
              </a:gs>
              <a:gs pos="82459">
                <a:schemeClr val="tx1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E121E-FCDF-48DA-B118-1120BEE3308F}"/>
              </a:ext>
            </a:extLst>
          </p:cNvPr>
          <p:cNvSpPr txBox="1"/>
          <p:nvPr/>
        </p:nvSpPr>
        <p:spPr>
          <a:xfrm>
            <a:off x="5747657" y="2122714"/>
            <a:ext cx="5606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Mercier’s disordered structure ascribed to placement of the building blocks and the corresponding arrangement of Li 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FD994-98A2-4B40-9A8D-EA9A87CD7C7A}"/>
              </a:ext>
            </a:extLst>
          </p:cNvPr>
          <p:cNvSpPr txBox="1"/>
          <p:nvPr/>
        </p:nvSpPr>
        <p:spPr>
          <a:xfrm>
            <a:off x="608239" y="4693078"/>
            <a:ext cx="366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/>
              <a:t>hexathiohypodiphosphate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689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52BDE-FDC7-473B-8A8F-510AEF8F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DE022-9AD6-4443-B3B0-20ABBB3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00C1C-B75A-402F-BCD3-28D8AEAC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AB058-5E96-4F50-B4D2-78102448FE54}"/>
              </a:ext>
            </a:extLst>
          </p:cNvPr>
          <p:cNvSpPr txBox="1"/>
          <p:nvPr/>
        </p:nvSpPr>
        <p:spPr>
          <a:xfrm>
            <a:off x="107577" y="136525"/>
            <a:ext cx="90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Experimental story – 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 continued --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F936E6-38D3-402D-BF16-0373FE39D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FACEB-EE37-405E-BFE3-325BEBABA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300"/>
            <a:ext cx="12192000" cy="4548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9E697E-2632-47AA-9FD9-216226C983B5}"/>
              </a:ext>
            </a:extLst>
          </p:cNvPr>
          <p:cNvSpPr txBox="1"/>
          <p:nvPr/>
        </p:nvSpPr>
        <p:spPr>
          <a:xfrm>
            <a:off x="416859" y="5459506"/>
            <a:ext cx="11775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Prepared more highly crystalline samples; combined NMR and X-ray analysis to show that there are two inequivalent P sites</a:t>
            </a:r>
          </a:p>
        </p:txBody>
      </p:sp>
    </p:spTree>
    <p:extLst>
      <p:ext uri="{BB962C8B-B14F-4D97-AF65-F5344CB8AC3E}">
        <p14:creationId xmlns:p14="http://schemas.microsoft.com/office/powerpoint/2010/main" val="142676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52BDE-FDC7-473B-8A8F-510AEF8F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DE022-9AD6-4443-B3B0-20ABBB3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00C1C-B75A-402F-BCD3-28D8AEAC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AB058-5E96-4F50-B4D2-78102448FE54}"/>
              </a:ext>
            </a:extLst>
          </p:cNvPr>
          <p:cNvSpPr txBox="1"/>
          <p:nvPr/>
        </p:nvSpPr>
        <p:spPr>
          <a:xfrm>
            <a:off x="107577" y="136525"/>
            <a:ext cx="90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Experimental story – 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 continued --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F936E6-38D3-402D-BF16-0373FE39D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pic>
        <p:nvPicPr>
          <p:cNvPr id="10" name="Picture 9" descr="A picture containing indoor, abacus, small, showing&#10;&#10;Description automatically generated">
            <a:extLst>
              <a:ext uri="{FF2B5EF4-FFF2-40B4-BE49-F238E27FC236}">
                <a16:creationId xmlns:a16="http://schemas.microsoft.com/office/drawing/2014/main" id="{E03FD812-2660-4469-A859-4087BD37A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2"/>
          <a:stretch/>
        </p:blipFill>
        <p:spPr>
          <a:xfrm>
            <a:off x="3844700" y="876729"/>
            <a:ext cx="6428854" cy="5324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182D7D-AFE0-41B9-9CB7-98406FC3E1B7}"/>
              </a:ext>
            </a:extLst>
          </p:cNvPr>
          <p:cNvSpPr txBox="1"/>
          <p:nvPr/>
        </p:nvSpPr>
        <p:spPr>
          <a:xfrm>
            <a:off x="49884" y="1653988"/>
            <a:ext cx="3737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Neuberger structure</a:t>
            </a:r>
          </a:p>
          <a:p>
            <a:pPr algn="l"/>
            <a:r>
              <a:rPr lang="en-US" sz="3200" b="1" dirty="0"/>
              <a:t> </a:t>
            </a:r>
            <a:r>
              <a:rPr lang="en-US" sz="3200" b="1" dirty="0">
                <a:sym typeface="Wingdings" panose="05000000000000000000" pitchFamily="2" charset="2"/>
              </a:rPr>
              <a:t></a:t>
            </a:r>
            <a:r>
              <a:rPr lang="en-US" sz="3200" b="1" dirty="0"/>
              <a:t>ordered structure</a:t>
            </a:r>
          </a:p>
          <a:p>
            <a:pPr algn="l"/>
            <a:r>
              <a:rPr lang="en-US" sz="3200" b="1" dirty="0"/>
              <a:t>  reported as P321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FED1EA-1544-43A3-9C0C-2DDEE4F6B91A}"/>
              </a:ext>
            </a:extLst>
          </p:cNvPr>
          <p:cNvGrpSpPr/>
          <p:nvPr/>
        </p:nvGrpSpPr>
        <p:grpSpPr>
          <a:xfrm>
            <a:off x="228600" y="3584345"/>
            <a:ext cx="3616097" cy="1077218"/>
            <a:chOff x="228600" y="3584345"/>
            <a:chExt cx="3616097" cy="10772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E2A29B-A1A4-4D76-9541-4BB6A462730A}"/>
                </a:ext>
              </a:extLst>
            </p:cNvPr>
            <p:cNvSpPr txBox="1"/>
            <p:nvPr/>
          </p:nvSpPr>
          <p:spPr>
            <a:xfrm>
              <a:off x="228600" y="3584345"/>
              <a:ext cx="36160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/>
                <a:t>Space group</a:t>
              </a:r>
            </a:p>
            <a:p>
              <a:pPr algn="l"/>
              <a:r>
                <a:rPr lang="en-US" sz="3200" b="1" i="1" dirty="0"/>
                <a:t>P321 </a:t>
              </a:r>
              <a:r>
                <a:rPr lang="en-US" sz="3200" b="1" i="1" dirty="0">
                  <a:sym typeface="Wingdings" panose="05000000000000000000" pitchFamily="2" charset="2"/>
                </a:rPr>
                <a:t> P3m1</a:t>
              </a:r>
              <a:endParaRPr lang="en-US" sz="3200" b="1" i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B91A3B-9A7F-4B69-9862-E98FADF1DA70}"/>
                </a:ext>
              </a:extLst>
            </p:cNvPr>
            <p:cNvSpPr txBox="1"/>
            <p:nvPr/>
          </p:nvSpPr>
          <p:spPr>
            <a:xfrm>
              <a:off x="1918445" y="3704850"/>
              <a:ext cx="407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/>
                <a:t>_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281DD55-6D13-41C1-AA38-331574C67EFE}"/>
              </a:ext>
            </a:extLst>
          </p:cNvPr>
          <p:cNvSpPr/>
          <p:nvPr/>
        </p:nvSpPr>
        <p:spPr>
          <a:xfrm>
            <a:off x="1290918" y="5513294"/>
            <a:ext cx="403411" cy="43703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99000">
                <a:schemeClr val="accent1">
                  <a:lumMod val="45000"/>
                  <a:lumOff val="55000"/>
                </a:schemeClr>
              </a:gs>
              <a:gs pos="74052">
                <a:schemeClr val="bg1">
                  <a:lumMod val="75000"/>
                </a:schemeClr>
              </a:gs>
              <a:gs pos="99000">
                <a:srgbClr val="FFFF00"/>
              </a:gs>
              <a:gs pos="90266">
                <a:schemeClr val="bg1">
                  <a:lumMod val="85000"/>
                </a:schemeClr>
              </a:gs>
              <a:gs pos="82459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A8AB52-1C7B-485C-B7D1-7D76B6FA1B86}"/>
              </a:ext>
            </a:extLst>
          </p:cNvPr>
          <p:cNvSpPr txBox="1"/>
          <p:nvPr/>
        </p:nvSpPr>
        <p:spPr>
          <a:xfrm>
            <a:off x="804089" y="5464161"/>
            <a:ext cx="40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870CE1-33A5-499D-B5AA-80A38B0AAE39}"/>
              </a:ext>
            </a:extLst>
          </p:cNvPr>
          <p:cNvSpPr txBox="1"/>
          <p:nvPr/>
        </p:nvSpPr>
        <p:spPr>
          <a:xfrm>
            <a:off x="2008094" y="5464161"/>
            <a:ext cx="40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491607-7024-4967-9FDA-E6FD28416462}"/>
              </a:ext>
            </a:extLst>
          </p:cNvPr>
          <p:cNvSpPr/>
          <p:nvPr/>
        </p:nvSpPr>
        <p:spPr>
          <a:xfrm>
            <a:off x="2455161" y="5534728"/>
            <a:ext cx="403411" cy="437030"/>
          </a:xfrm>
          <a:prstGeom prst="ellipse">
            <a:avLst/>
          </a:prstGeom>
          <a:gradFill flip="none" rotWithShape="1">
            <a:gsLst>
              <a:gs pos="99351">
                <a:srgbClr val="BBC9E0"/>
              </a:gs>
              <a:gs pos="0">
                <a:schemeClr val="bg1"/>
              </a:gs>
              <a:gs pos="99000">
                <a:schemeClr val="accent1">
                  <a:lumMod val="45000"/>
                  <a:lumOff val="55000"/>
                </a:schemeClr>
              </a:gs>
              <a:gs pos="74052">
                <a:schemeClr val="tx1"/>
              </a:gs>
              <a:gs pos="99000">
                <a:srgbClr val="FFFF00"/>
              </a:gs>
              <a:gs pos="90266">
                <a:schemeClr val="tx1"/>
              </a:gs>
              <a:gs pos="82459">
                <a:schemeClr val="tx1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B4929-803A-44A7-A5F3-3F5439830B30}"/>
              </a:ext>
            </a:extLst>
          </p:cNvPr>
          <p:cNvSpPr txBox="1"/>
          <p:nvPr/>
        </p:nvSpPr>
        <p:spPr>
          <a:xfrm>
            <a:off x="956489" y="4769400"/>
            <a:ext cx="69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Li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C722DA-D4EF-461F-AA64-4A75368558E2}"/>
              </a:ext>
            </a:extLst>
          </p:cNvPr>
          <p:cNvSpPr/>
          <p:nvPr/>
        </p:nvSpPr>
        <p:spPr>
          <a:xfrm>
            <a:off x="1470212" y="4872321"/>
            <a:ext cx="274320" cy="274320"/>
          </a:xfrm>
          <a:prstGeom prst="ellipse">
            <a:avLst/>
          </a:prstGeom>
          <a:gradFill flip="none" rotWithShape="1">
            <a:gsLst>
              <a:gs pos="100000">
                <a:srgbClr val="00B0F0"/>
              </a:gs>
              <a:gs pos="9900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74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EDF7AA-0CDE-43F9-A344-0BA0C1D3006F}"/>
              </a:ext>
            </a:extLst>
          </p:cNvPr>
          <p:cNvSpPr/>
          <p:nvPr/>
        </p:nvSpPr>
        <p:spPr>
          <a:xfrm>
            <a:off x="1931893" y="4903698"/>
            <a:ext cx="274320" cy="274320"/>
          </a:xfrm>
          <a:prstGeom prst="ellipse">
            <a:avLst/>
          </a:prstGeom>
          <a:gradFill flip="none" rotWithShape="1">
            <a:gsLst>
              <a:gs pos="100000">
                <a:srgbClr val="0070C0"/>
              </a:gs>
              <a:gs pos="99000">
                <a:schemeClr val="accent1">
                  <a:lumMod val="45000"/>
                  <a:lumOff val="55000"/>
                </a:schemeClr>
              </a:gs>
              <a:gs pos="99000">
                <a:srgbClr val="FFFF00"/>
              </a:gs>
              <a:gs pos="0">
                <a:schemeClr val="bg1"/>
              </a:gs>
              <a:gs pos="47000">
                <a:srgbClr val="00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3061AD-EDEA-45B9-8BDB-A86F42C72DE7}"/>
              </a:ext>
            </a:extLst>
          </p:cNvPr>
          <p:cNvGrpSpPr/>
          <p:nvPr/>
        </p:nvGrpSpPr>
        <p:grpSpPr>
          <a:xfrm>
            <a:off x="1654567" y="4060371"/>
            <a:ext cx="2758072" cy="904454"/>
            <a:chOff x="1654567" y="4060371"/>
            <a:chExt cx="2758072" cy="90445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EA6A46-3CA9-4748-BE73-FA0C38B9A744}"/>
                </a:ext>
              </a:extLst>
            </p:cNvPr>
            <p:cNvSpPr/>
            <p:nvPr/>
          </p:nvSpPr>
          <p:spPr>
            <a:xfrm>
              <a:off x="1654567" y="4060371"/>
              <a:ext cx="1204005" cy="59590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706591-2131-4008-B05D-AC3052728A9B}"/>
                </a:ext>
              </a:extLst>
            </p:cNvPr>
            <p:cNvSpPr txBox="1"/>
            <p:nvPr/>
          </p:nvSpPr>
          <p:spPr>
            <a:xfrm>
              <a:off x="2214339" y="4503160"/>
              <a:ext cx="2198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0000"/>
                  </a:solidFill>
                </a:rPr>
                <a:t>our simulations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52BDE-FDC7-473B-8A8F-510AEF8F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DE022-9AD6-4443-B3B0-20ABBB3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00C1C-B75A-402F-BCD3-28D8AEAC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AB058-5E96-4F50-B4D2-78102448FE54}"/>
              </a:ext>
            </a:extLst>
          </p:cNvPr>
          <p:cNvSpPr txBox="1"/>
          <p:nvPr/>
        </p:nvSpPr>
        <p:spPr>
          <a:xfrm>
            <a:off x="107577" y="136525"/>
            <a:ext cx="90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Experimental story – 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 continued --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F936E6-38D3-402D-BF16-0373FE39D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5DAC59-9A9F-4090-9F74-8DED5F962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996203"/>
            <a:ext cx="11991975" cy="300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83804D-D89E-4AF6-9E46-13F99CCE8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44" y="1359382"/>
            <a:ext cx="7047211" cy="590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FDC6C2-AC64-4CC9-B954-5276899F7EA7}"/>
              </a:ext>
            </a:extLst>
          </p:cNvPr>
          <p:cNvSpPr txBox="1"/>
          <p:nvPr/>
        </p:nvSpPr>
        <p:spPr>
          <a:xfrm>
            <a:off x="559113" y="4150175"/>
            <a:ext cx="11073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 found to crystallize in a base centered monoclinic structure with space group </a:t>
            </a:r>
            <a:r>
              <a:rPr lang="en-US" sz="3200" b="1" i="1" dirty="0"/>
              <a:t>C2/m </a:t>
            </a:r>
            <a:r>
              <a:rPr lang="en-US" sz="3200" b="1" dirty="0"/>
              <a:t>(#12);  result verified by Zachary Hood and colleagues who also found the material to have appreciable Na ion conductivity.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56592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52BDE-FDC7-473B-8A8F-510AEF8F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DE022-9AD6-4443-B3B0-20ABBB3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00C1C-B75A-402F-BCD3-28D8AEAC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AB058-5E96-4F50-B4D2-78102448FE54}"/>
              </a:ext>
            </a:extLst>
          </p:cNvPr>
          <p:cNvSpPr txBox="1"/>
          <p:nvPr/>
        </p:nvSpPr>
        <p:spPr>
          <a:xfrm>
            <a:off x="107577" y="136525"/>
            <a:ext cx="900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Experimental story – 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 continued --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F936E6-38D3-402D-BF16-0373FE39D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pic>
        <p:nvPicPr>
          <p:cNvPr id="7" name="Picture 6" descr="A picture containing indoor, photo, food, small&#10;&#10;Description automatically generated">
            <a:extLst>
              <a:ext uri="{FF2B5EF4-FFF2-40B4-BE49-F238E27FC236}">
                <a16:creationId xmlns:a16="http://schemas.microsoft.com/office/drawing/2014/main" id="{AA2A06E9-53ED-48F0-B4FD-E86C80E0D1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r="33125"/>
          <a:stretch/>
        </p:blipFill>
        <p:spPr>
          <a:xfrm>
            <a:off x="4393892" y="887505"/>
            <a:ext cx="5379824" cy="4607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6C8C13-A40D-4E89-9053-95135B56D8BC}"/>
              </a:ext>
            </a:extLst>
          </p:cNvPr>
          <p:cNvSpPr txBox="1"/>
          <p:nvPr/>
        </p:nvSpPr>
        <p:spPr>
          <a:xfrm>
            <a:off x="443753" y="1532965"/>
            <a:ext cx="37517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Primitive cell of the Kuhn structure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Space group </a:t>
            </a:r>
            <a:r>
              <a:rPr lang="en-US" sz="3200" b="1" i="1" dirty="0"/>
              <a:t>C2/m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4F29AC-A7E9-46D6-BB25-FC9735878D9D}"/>
              </a:ext>
            </a:extLst>
          </p:cNvPr>
          <p:cNvSpPr/>
          <p:nvPr/>
        </p:nvSpPr>
        <p:spPr>
          <a:xfrm>
            <a:off x="1290918" y="5513294"/>
            <a:ext cx="403411" cy="43703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99000">
                <a:schemeClr val="accent1">
                  <a:lumMod val="45000"/>
                  <a:lumOff val="55000"/>
                </a:schemeClr>
              </a:gs>
              <a:gs pos="74052">
                <a:schemeClr val="bg1">
                  <a:lumMod val="75000"/>
                </a:schemeClr>
              </a:gs>
              <a:gs pos="99000">
                <a:srgbClr val="FFFF00"/>
              </a:gs>
              <a:gs pos="90266">
                <a:schemeClr val="bg1">
                  <a:lumMod val="85000"/>
                </a:schemeClr>
              </a:gs>
              <a:gs pos="82459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C5DB7E-99F8-421E-B324-95AA017AD195}"/>
              </a:ext>
            </a:extLst>
          </p:cNvPr>
          <p:cNvSpPr txBox="1"/>
          <p:nvPr/>
        </p:nvSpPr>
        <p:spPr>
          <a:xfrm>
            <a:off x="804089" y="5464161"/>
            <a:ext cx="40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478687-2291-4DBD-919C-505A47143C2C}"/>
              </a:ext>
            </a:extLst>
          </p:cNvPr>
          <p:cNvSpPr txBox="1"/>
          <p:nvPr/>
        </p:nvSpPr>
        <p:spPr>
          <a:xfrm>
            <a:off x="2008094" y="5464161"/>
            <a:ext cx="40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BEFC5D-7ED9-4299-A150-FF3CE02C953D}"/>
              </a:ext>
            </a:extLst>
          </p:cNvPr>
          <p:cNvSpPr/>
          <p:nvPr/>
        </p:nvSpPr>
        <p:spPr>
          <a:xfrm>
            <a:off x="2455161" y="5534728"/>
            <a:ext cx="403411" cy="437030"/>
          </a:xfrm>
          <a:prstGeom prst="ellipse">
            <a:avLst/>
          </a:prstGeom>
          <a:gradFill flip="none" rotWithShape="1">
            <a:gsLst>
              <a:gs pos="99351">
                <a:srgbClr val="BBC9E0"/>
              </a:gs>
              <a:gs pos="0">
                <a:schemeClr val="bg1"/>
              </a:gs>
              <a:gs pos="99000">
                <a:schemeClr val="accent1">
                  <a:lumMod val="45000"/>
                  <a:lumOff val="55000"/>
                </a:schemeClr>
              </a:gs>
              <a:gs pos="74052">
                <a:schemeClr val="tx1"/>
              </a:gs>
              <a:gs pos="99000">
                <a:srgbClr val="FFFF00"/>
              </a:gs>
              <a:gs pos="90266">
                <a:schemeClr val="tx1"/>
              </a:gs>
              <a:gs pos="82459">
                <a:schemeClr val="tx1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06055-C004-438D-BFF1-895F8980C2CE}"/>
              </a:ext>
            </a:extLst>
          </p:cNvPr>
          <p:cNvSpPr txBox="1"/>
          <p:nvPr/>
        </p:nvSpPr>
        <p:spPr>
          <a:xfrm>
            <a:off x="672929" y="4696059"/>
            <a:ext cx="69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Na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8429C9-8978-4C20-BCD7-68F8E053FCB4}"/>
              </a:ext>
            </a:extLst>
          </p:cNvPr>
          <p:cNvSpPr/>
          <p:nvPr/>
        </p:nvSpPr>
        <p:spPr>
          <a:xfrm>
            <a:off x="1492623" y="4888202"/>
            <a:ext cx="274320" cy="274320"/>
          </a:xfrm>
          <a:prstGeom prst="ellipse">
            <a:avLst/>
          </a:prstGeom>
          <a:gradFill flip="none" rotWithShape="1">
            <a:gsLst>
              <a:gs pos="100000">
                <a:srgbClr val="00B0F0"/>
              </a:gs>
              <a:gs pos="9900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74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851993-0BAF-4025-A67A-1EB7F3323FD1}"/>
              </a:ext>
            </a:extLst>
          </p:cNvPr>
          <p:cNvSpPr/>
          <p:nvPr/>
        </p:nvSpPr>
        <p:spPr>
          <a:xfrm>
            <a:off x="2045297" y="4884665"/>
            <a:ext cx="274320" cy="274320"/>
          </a:xfrm>
          <a:prstGeom prst="ellipse">
            <a:avLst/>
          </a:prstGeom>
          <a:gradFill flip="none" rotWithShape="1">
            <a:gsLst>
              <a:gs pos="100000">
                <a:srgbClr val="0070C0"/>
              </a:gs>
              <a:gs pos="99000">
                <a:schemeClr val="accent1">
                  <a:lumMod val="45000"/>
                  <a:lumOff val="55000"/>
                </a:schemeClr>
              </a:gs>
              <a:gs pos="99000">
                <a:srgbClr val="FFFF00"/>
              </a:gs>
              <a:gs pos="0">
                <a:schemeClr val="bg1"/>
              </a:gs>
              <a:gs pos="47000">
                <a:srgbClr val="00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3558-95D5-4940-ABD2-DAD4153E3AD2}"/>
              </a:ext>
            </a:extLst>
          </p:cNvPr>
          <p:cNvSpPr txBox="1"/>
          <p:nvPr/>
        </p:nvSpPr>
        <p:spPr>
          <a:xfrm>
            <a:off x="136832" y="1193180"/>
            <a:ext cx="11775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Computational challenges –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Can computer modeling explain the structural stability patterns found by experiment?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What about possible new related materials?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What does computer modeling say about the mechanisms of ionic conductivity?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4281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3558-95D5-4940-ABD2-DAD4153E3AD2}"/>
              </a:ext>
            </a:extLst>
          </p:cNvPr>
          <p:cNvSpPr txBox="1"/>
          <p:nvPr/>
        </p:nvSpPr>
        <p:spPr>
          <a:xfrm>
            <a:off x="105577" y="0"/>
            <a:ext cx="1177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Simulation of structural stability patterns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3D634-BA8A-4C15-A143-65FC891F30AE}"/>
              </a:ext>
            </a:extLst>
          </p:cNvPr>
          <p:cNvSpPr txBox="1"/>
          <p:nvPr/>
        </p:nvSpPr>
        <p:spPr>
          <a:xfrm>
            <a:off x="280027" y="615289"/>
            <a:ext cx="10885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Computational details –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Formalism: </a:t>
            </a:r>
            <a:r>
              <a:rPr lang="en-US" sz="2400" b="1" dirty="0"/>
              <a:t> Born-Oppenheimer approximation + Density functional theory 	(Hohenberg and Kohn, </a:t>
            </a:r>
            <a:r>
              <a:rPr lang="en-US" sz="2400" b="1" i="1" dirty="0"/>
              <a:t>Phys. Rev</a:t>
            </a:r>
            <a:r>
              <a:rPr lang="en-US" sz="2400" b="1" dirty="0"/>
              <a:t>. 136 B864 (1964); Kohn and Sham, </a:t>
            </a:r>
            <a:r>
              <a:rPr lang="en-US" sz="2400" b="1" i="1" dirty="0"/>
              <a:t>Phys. 	Rev. </a:t>
            </a:r>
            <a:r>
              <a:rPr lang="en-US" sz="2400" b="1" dirty="0"/>
              <a:t>140 A1133 (1965))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Method:</a:t>
            </a:r>
            <a:r>
              <a:rPr lang="en-US" sz="2400" b="1" dirty="0"/>
              <a:t>  Projector Augmented Wave (</a:t>
            </a:r>
            <a:r>
              <a:rPr lang="en-US" sz="2400" b="1" dirty="0">
                <a:sym typeface="Wingdings" pitchFamily="2" charset="2"/>
              </a:rPr>
              <a:t>P. </a:t>
            </a:r>
            <a:r>
              <a:rPr lang="en-US" sz="2400" b="1" dirty="0" err="1">
                <a:sym typeface="Wingdings" pitchFamily="2" charset="2"/>
              </a:rPr>
              <a:t>Blöchl</a:t>
            </a:r>
            <a:r>
              <a:rPr lang="en-US" sz="2400" b="1" dirty="0">
                <a:sym typeface="Wingdings" pitchFamily="2" charset="2"/>
              </a:rPr>
              <a:t>, </a:t>
            </a:r>
            <a:r>
              <a:rPr lang="en-US" sz="2400" b="1" i="1" dirty="0">
                <a:sym typeface="Wingdings" pitchFamily="2" charset="2"/>
              </a:rPr>
              <a:t>Phys. Rev. B</a:t>
            </a:r>
            <a:r>
              <a:rPr lang="en-US" sz="2400" b="1" dirty="0">
                <a:sym typeface="Wingdings" pitchFamily="2" charset="2"/>
              </a:rPr>
              <a:t> 50 17953 (1994))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Exchange correlation function:  </a:t>
            </a:r>
            <a:r>
              <a:rPr lang="en-US" sz="2400" b="1" dirty="0" err="1">
                <a:sym typeface="Wingdings" pitchFamily="2" charset="2"/>
              </a:rPr>
              <a:t>PBEsol</a:t>
            </a:r>
            <a:r>
              <a:rPr lang="en-US" sz="2400" b="1" dirty="0">
                <a:sym typeface="Wingdings" pitchFamily="2" charset="2"/>
              </a:rPr>
              <a:t> (</a:t>
            </a:r>
            <a:r>
              <a:rPr lang="en-US" sz="2400" b="1" dirty="0" err="1">
                <a:sym typeface="Wingdings" pitchFamily="2" charset="2"/>
              </a:rPr>
              <a:t>Perdew</a:t>
            </a:r>
            <a:r>
              <a:rPr lang="en-US" sz="2400" b="1" dirty="0">
                <a:sym typeface="Wingdings" pitchFamily="2" charset="2"/>
              </a:rPr>
              <a:t> et al., </a:t>
            </a:r>
            <a:r>
              <a:rPr lang="en-US" sz="2400" b="1" i="1" dirty="0">
                <a:sym typeface="Wingdings" pitchFamily="2" charset="2"/>
              </a:rPr>
              <a:t>PRL</a:t>
            </a:r>
            <a:r>
              <a:rPr lang="en-US" sz="2400" b="1" dirty="0">
                <a:sym typeface="Wingdings" pitchFamily="2" charset="2"/>
              </a:rPr>
              <a:t> 100 136406 (2008))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274E8-CC11-49FF-8633-98C80DE11F0A}"/>
              </a:ext>
            </a:extLst>
          </p:cNvPr>
          <p:cNvSpPr txBox="1"/>
          <p:nvPr/>
        </p:nvSpPr>
        <p:spPr>
          <a:xfrm>
            <a:off x="3173747" y="293420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Codes used for calculations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91872AB-6FD0-406F-8E58-E299CE9CB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25913"/>
              </p:ext>
            </p:extLst>
          </p:nvPr>
        </p:nvGraphicFramePr>
        <p:xfrm>
          <a:off x="1614888" y="3657505"/>
          <a:ext cx="896222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Generate atomic datasets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ATOMPAW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/>
                        </a:rPr>
                        <a:t>http://pwpaw.wfu.edu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DFT</a:t>
                      </a:r>
                      <a:r>
                        <a:rPr lang="en-US" sz="2400" baseline="0" dirty="0"/>
                        <a:t>; optimize structure; vibrational analysis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PWscf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abinit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4"/>
                        </a:rPr>
                        <a:t>http://www.quantum-espresso.org</a:t>
                      </a:r>
                      <a:endParaRPr lang="en-US" sz="2000" dirty="0"/>
                    </a:p>
                    <a:p>
                      <a:r>
                        <a:rPr lang="en-US" sz="2000" dirty="0">
                          <a:hlinkClick r:id="rId5"/>
                        </a:rPr>
                        <a:t>http://www.abinit.org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Structural</a:t>
                      </a:r>
                      <a:r>
                        <a:rPr lang="en-US" sz="2400" baseline="0" dirty="0"/>
                        <a:t> visualization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XCrySDen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VESTA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6"/>
                        </a:rPr>
                        <a:t>http://www.xcrysden.org</a:t>
                      </a:r>
                      <a:endParaRPr lang="en-US" sz="2000" dirty="0"/>
                    </a:p>
                    <a:p>
                      <a:r>
                        <a:rPr lang="en-US" sz="2000" dirty="0">
                          <a:hlinkClick r:id="rId7"/>
                        </a:rPr>
                        <a:t>http://jp-minerals.org/vesta/en/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32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725D1-BEFA-4068-B837-B0A6E2B24688}"/>
              </a:ext>
            </a:extLst>
          </p:cNvPr>
          <p:cNvSpPr txBox="1"/>
          <p:nvPr/>
        </p:nvSpPr>
        <p:spPr>
          <a:xfrm>
            <a:off x="-106296" y="30514"/>
            <a:ext cx="1177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Simulation of structural stability patterns -- continued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D2763E6-03C7-4DC0-B256-CE9C02B2E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166656"/>
              </p:ext>
            </p:extLst>
          </p:nvPr>
        </p:nvGraphicFramePr>
        <p:xfrm>
          <a:off x="523875" y="541338"/>
          <a:ext cx="986631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4" imgW="3746160" imgH="672840" progId="Equation.DSMT4">
                  <p:embed/>
                </p:oleObj>
              </mc:Choice>
              <mc:Fallback>
                <p:oleObj name="Equation" r:id="rId4" imgW="37461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875" y="541338"/>
                        <a:ext cx="9866313" cy="177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3A5850A0-42C4-43B8-969D-9DF4CBCFD065}"/>
              </a:ext>
            </a:extLst>
          </p:cNvPr>
          <p:cNvSpPr/>
          <p:nvPr/>
        </p:nvSpPr>
        <p:spPr>
          <a:xfrm rot="1931659">
            <a:off x="2071854" y="2167840"/>
            <a:ext cx="468351" cy="5847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A0771-2327-4DE5-9EB5-0AA125CB882E}"/>
              </a:ext>
            </a:extLst>
          </p:cNvPr>
          <p:cNvSpPr txBox="1"/>
          <p:nvPr/>
        </p:nvSpPr>
        <p:spPr>
          <a:xfrm>
            <a:off x="1300303" y="2532666"/>
            <a:ext cx="1658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Static lattice</a:t>
            </a:r>
          </a:p>
          <a:p>
            <a:pPr algn="l"/>
            <a:r>
              <a:rPr lang="en-US" sz="2400" b="1" dirty="0" err="1"/>
              <a:t>approx</a:t>
            </a:r>
            <a:endParaRPr lang="en-US" sz="2400" b="1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C0577E3-581B-47DD-9453-0F14FAD9D83E}"/>
              </a:ext>
            </a:extLst>
          </p:cNvPr>
          <p:cNvSpPr/>
          <p:nvPr/>
        </p:nvSpPr>
        <p:spPr>
          <a:xfrm rot="227764">
            <a:off x="3088391" y="2240276"/>
            <a:ext cx="468351" cy="5847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B9897-F513-4E98-ADE8-1BA0BEB0936B}"/>
              </a:ext>
            </a:extLst>
          </p:cNvPr>
          <p:cNvSpPr txBox="1"/>
          <p:nvPr/>
        </p:nvSpPr>
        <p:spPr>
          <a:xfrm>
            <a:off x="2564778" y="2716897"/>
            <a:ext cx="1473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Harmonic phonon </a:t>
            </a:r>
            <a:r>
              <a:rPr lang="en-US" sz="2400" b="1" dirty="0" err="1"/>
              <a:t>approx</a:t>
            </a:r>
            <a:endParaRPr lang="en-US" sz="2400" b="1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75F37A4-E474-4641-BE1E-427E2C9E11F4}"/>
              </a:ext>
            </a:extLst>
          </p:cNvPr>
          <p:cNvSpPr/>
          <p:nvPr/>
        </p:nvSpPr>
        <p:spPr>
          <a:xfrm rot="227764">
            <a:off x="4852026" y="2240278"/>
            <a:ext cx="468351" cy="5847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7B7D5-0ABB-45FA-84AE-871E585837DE}"/>
              </a:ext>
            </a:extLst>
          </p:cNvPr>
          <p:cNvSpPr txBox="1"/>
          <p:nvPr/>
        </p:nvSpPr>
        <p:spPr>
          <a:xfrm>
            <a:off x="4628022" y="2823019"/>
            <a:ext cx="1658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Internal energy from DFT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C01CB0A-F371-4042-8C59-9ABE5133F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45218"/>
              </p:ext>
            </p:extLst>
          </p:nvPr>
        </p:nvGraphicFramePr>
        <p:xfrm>
          <a:off x="1137979" y="4645990"/>
          <a:ext cx="6699735" cy="127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6" imgW="2666880" imgH="507960" progId="Equation.DSMT4">
                  <p:embed/>
                </p:oleObj>
              </mc:Choice>
              <mc:Fallback>
                <p:oleObj name="Equation" r:id="rId6" imgW="266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7979" y="4645990"/>
                        <a:ext cx="6699735" cy="127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row: Down 15">
            <a:extLst>
              <a:ext uri="{FF2B5EF4-FFF2-40B4-BE49-F238E27FC236}">
                <a16:creationId xmlns:a16="http://schemas.microsoft.com/office/drawing/2014/main" id="{9C2EB51B-CE3A-4689-9DA0-9D8D3AC7E3DE}"/>
              </a:ext>
            </a:extLst>
          </p:cNvPr>
          <p:cNvSpPr/>
          <p:nvPr/>
        </p:nvSpPr>
        <p:spPr>
          <a:xfrm rot="7880131">
            <a:off x="7447614" y="5399670"/>
            <a:ext cx="468351" cy="5847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2325CC-03DF-4295-97F3-07FA74C4B1FA}"/>
              </a:ext>
            </a:extLst>
          </p:cNvPr>
          <p:cNvSpPr txBox="1"/>
          <p:nvPr/>
        </p:nvSpPr>
        <p:spPr>
          <a:xfrm>
            <a:off x="7837714" y="5780693"/>
            <a:ext cx="214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phonon DOS</a:t>
            </a: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4DB6F9E7-AB81-4207-9252-9ED6F5C21391}"/>
              </a:ext>
            </a:extLst>
          </p:cNvPr>
          <p:cNvSpPr/>
          <p:nvPr/>
        </p:nvSpPr>
        <p:spPr>
          <a:xfrm rot="5615373" flipV="1">
            <a:off x="6191012" y="2798295"/>
            <a:ext cx="2981554" cy="1474237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21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725D1-BEFA-4068-B837-B0A6E2B24688}"/>
              </a:ext>
            </a:extLst>
          </p:cNvPr>
          <p:cNvSpPr txBox="1"/>
          <p:nvPr/>
        </p:nvSpPr>
        <p:spPr>
          <a:xfrm>
            <a:off x="-106296" y="30514"/>
            <a:ext cx="1177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Simulation of structural stability patterns -- continued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D1E976-E516-458F-885D-DBA699041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82" y="1624918"/>
            <a:ext cx="4702467" cy="301752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00F051-E384-426E-9014-40C6BB49AB86}"/>
              </a:ext>
            </a:extLst>
          </p:cNvPr>
          <p:cNvCxnSpPr/>
          <p:nvPr/>
        </p:nvCxnSpPr>
        <p:spPr>
          <a:xfrm>
            <a:off x="493938" y="5749842"/>
            <a:ext cx="42998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3B98F9C-FF1A-444F-931D-CF53D2D240CC}"/>
              </a:ext>
            </a:extLst>
          </p:cNvPr>
          <p:cNvSpPr/>
          <p:nvPr/>
        </p:nvSpPr>
        <p:spPr>
          <a:xfrm>
            <a:off x="398586" y="5766493"/>
            <a:ext cx="5098700" cy="49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Suggested path: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Hinuma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et al., 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Comp. Mat. Sci.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128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140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-184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(2017)</a:t>
            </a:r>
          </a:p>
          <a:p>
            <a:pPr>
              <a:lnSpc>
                <a:spcPct val="110000"/>
              </a:lnSpc>
            </a:pPr>
            <a:r>
              <a:rPr lang="en-US" sz="12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Li et al.,  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J. Phys. </a:t>
            </a:r>
            <a:r>
              <a:rPr lang="en-US" sz="12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Condens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. Matter,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32,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055402 (2020)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F93597-0F34-4419-9757-51DA3010B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799" y="3371905"/>
            <a:ext cx="120656" cy="1206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6D64AF-4485-40DF-9038-DCA2C0482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742" y="5507292"/>
            <a:ext cx="414527" cy="36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A20181-622A-497D-A9E9-D3C791E696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14529" r="13957" b="15543"/>
          <a:stretch/>
        </p:blipFill>
        <p:spPr>
          <a:xfrm>
            <a:off x="398585" y="1682947"/>
            <a:ext cx="4851005" cy="31517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D410E2-884D-467A-8968-761C13D58B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103"/>
          <a:stretch/>
        </p:blipFill>
        <p:spPr>
          <a:xfrm>
            <a:off x="4672312" y="877928"/>
            <a:ext cx="1190171" cy="13095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EBE757F-6B1C-4142-AE8F-8C6B33983C83}"/>
              </a:ext>
            </a:extLst>
          </p:cNvPr>
          <p:cNvSpPr txBox="1"/>
          <p:nvPr/>
        </p:nvSpPr>
        <p:spPr>
          <a:xfrm>
            <a:off x="647323" y="1224614"/>
            <a:ext cx="418063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Na</a:t>
            </a:r>
            <a:r>
              <a:rPr lang="en-US" altLang="zh-CN" sz="165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4</a:t>
            </a:r>
            <a:r>
              <a:rPr lang="en-US" altLang="zh-CN" sz="1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P</a:t>
            </a:r>
            <a:r>
              <a:rPr lang="en-US" altLang="zh-CN" sz="165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r>
              <a:rPr lang="en-US" altLang="zh-CN" sz="1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S</a:t>
            </a:r>
            <a:r>
              <a:rPr lang="en-US" altLang="zh-CN" sz="165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6</a:t>
            </a:r>
            <a:r>
              <a:rPr lang="en-US" altLang="zh-CN" sz="1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in the</a:t>
            </a:r>
            <a:r>
              <a:rPr lang="en-US" sz="1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C2/m Structure (36 modes)</a:t>
            </a:r>
            <a:endParaRPr lang="en-US" sz="165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D4D308-CA6E-472A-91A4-C64C7BC01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3568" y="5513686"/>
            <a:ext cx="3398438" cy="53035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45FACFE-A0E8-4E67-8B35-B4D2103E77B2}"/>
              </a:ext>
            </a:extLst>
          </p:cNvPr>
          <p:cNvSpPr txBox="1"/>
          <p:nvPr/>
        </p:nvSpPr>
        <p:spPr>
          <a:xfrm>
            <a:off x="5741386" y="5639743"/>
            <a:ext cx="790922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PJDOS:</a:t>
            </a:r>
            <a:endParaRPr lang="en-US" sz="1550" baseline="-25000" dirty="0"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A8D16E-A831-4D7A-B04E-4B135FE50692}"/>
              </a:ext>
            </a:extLst>
          </p:cNvPr>
          <p:cNvCxnSpPr/>
          <p:nvPr/>
        </p:nvCxnSpPr>
        <p:spPr>
          <a:xfrm>
            <a:off x="5836352" y="5448370"/>
            <a:ext cx="53035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DEB8A12-0CD8-4F62-92EE-8DA55B7AE196}"/>
              </a:ext>
            </a:extLst>
          </p:cNvPr>
          <p:cNvSpPr txBox="1"/>
          <p:nvPr/>
        </p:nvSpPr>
        <p:spPr>
          <a:xfrm>
            <a:off x="1528186" y="4924026"/>
            <a:ext cx="25210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Na</a:t>
            </a:r>
            <a:r>
              <a:rPr lang="en-US" altLang="zh-CN" sz="1650" baseline="30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+</a:t>
            </a:r>
            <a:r>
              <a:rPr lang="en-US" altLang="zh-CN" sz="1650" baseline="-25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</a:t>
            </a:r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    0~300 cm</a:t>
            </a:r>
            <a:r>
              <a:rPr lang="en-US" altLang="zh-CN" sz="1650" baseline="30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-1</a:t>
            </a:r>
            <a:endParaRPr lang="en-US" sz="1650" baseline="-25000" dirty="0"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F1F906-1A84-4A45-A8CC-FD07C9C08258}"/>
              </a:ext>
            </a:extLst>
          </p:cNvPr>
          <p:cNvSpPr txBox="1"/>
          <p:nvPr/>
        </p:nvSpPr>
        <p:spPr>
          <a:xfrm>
            <a:off x="7192422" y="4997856"/>
            <a:ext cx="243047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(P</a:t>
            </a:r>
            <a:r>
              <a:rPr lang="en-US" altLang="zh-CN" sz="1650" baseline="-25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S</a:t>
            </a:r>
            <a:r>
              <a:rPr lang="en-US" altLang="zh-CN" sz="1650" baseline="-25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6</a:t>
            </a:r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)</a:t>
            </a:r>
            <a:r>
              <a:rPr lang="en-US" altLang="zh-CN" sz="1650" baseline="30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4-        </a:t>
            </a:r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370~600 cm</a:t>
            </a:r>
            <a:r>
              <a:rPr lang="en-US" altLang="zh-CN" sz="1650" baseline="30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-1</a:t>
            </a:r>
            <a:endParaRPr lang="en-US" sz="1650" baseline="-25000" dirty="0"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D5DF51-EC7C-49BE-B4CE-2ED18C5F1ABB}"/>
                  </a:ext>
                </a:extLst>
              </p:cNvPr>
              <p:cNvSpPr txBox="1"/>
              <p:nvPr/>
            </p:nvSpPr>
            <p:spPr>
              <a:xfrm>
                <a:off x="1096727" y="2865086"/>
                <a:ext cx="581248" cy="2154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l-GR" sz="1400" dirty="0">
                              <a:solidFill>
                                <a:srgbClr val="FF0000"/>
                              </a:solidFill>
                            </a:rPr>
                            <m:t>ω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D5DF51-EC7C-49BE-B4CE-2ED18C5F1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27" y="2865086"/>
                <a:ext cx="581248" cy="215444"/>
              </a:xfrm>
              <a:prstGeom prst="rect">
                <a:avLst/>
              </a:prstGeom>
              <a:blipFill>
                <a:blip r:embed="rId9"/>
                <a:stretch>
                  <a:fillRect l="-3158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8C60E7-0C1E-4F97-89A8-619CCE8A1FB9}"/>
                  </a:ext>
                </a:extLst>
              </p:cNvPr>
              <p:cNvSpPr txBox="1"/>
              <p:nvPr/>
            </p:nvSpPr>
            <p:spPr>
              <a:xfrm>
                <a:off x="1096727" y="2101784"/>
                <a:ext cx="581248" cy="2154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l-GR" sz="1400" dirty="0">
                              <a:solidFill>
                                <a:srgbClr val="FF0000"/>
                              </a:solidFill>
                            </a:rPr>
                            <m:t>ω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8C60E7-0C1E-4F97-89A8-619CCE8A1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27" y="2101784"/>
                <a:ext cx="581248" cy="215444"/>
              </a:xfrm>
              <a:prstGeom prst="rect">
                <a:avLst/>
              </a:prstGeom>
              <a:blipFill>
                <a:blip r:embed="rId10"/>
                <a:stretch>
                  <a:fillRect l="-3158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4C1ED8-2C44-40DA-B8F7-4F473EC03574}"/>
                  </a:ext>
                </a:extLst>
              </p:cNvPr>
              <p:cNvSpPr txBox="1"/>
              <p:nvPr/>
            </p:nvSpPr>
            <p:spPr>
              <a:xfrm>
                <a:off x="6501195" y="1159565"/>
                <a:ext cx="3968074" cy="339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DengXian"/>
                    <a:cs typeface="Segoe UI" panose="020B0502040204020203" pitchFamily="34" charset="0"/>
                  </a:rPr>
                  <a:t>Li</a:t>
                </a:r>
                <a:r>
                  <a:rPr lang="en-US" altLang="zh-CN" sz="16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DengXian"/>
                    <a:cs typeface="Segoe UI" panose="020B0502040204020203" pitchFamily="34" charset="0"/>
                  </a:rPr>
                  <a:t>4</a:t>
                </a:r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DengXian"/>
                    <a:cs typeface="Segoe UI" panose="020B0502040204020203" pitchFamily="34" charset="0"/>
                  </a:rPr>
                  <a:t>P</a:t>
                </a:r>
                <a:r>
                  <a:rPr lang="en-US" altLang="zh-CN" sz="16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DengXian"/>
                    <a:cs typeface="Segoe UI" panose="020B0502040204020203" pitchFamily="34" charset="0"/>
                  </a:rPr>
                  <a:t>2</a:t>
                </a:r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DengXian"/>
                    <a:cs typeface="Segoe UI" panose="020B0502040204020203" pitchFamily="34" charset="0"/>
                  </a:rPr>
                  <a:t>S</a:t>
                </a:r>
                <a:r>
                  <a:rPr lang="en-US" altLang="zh-CN" sz="16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DengXian"/>
                    <a:cs typeface="Segoe UI" panose="020B0502040204020203" pitchFamily="34" charset="0"/>
                  </a:rPr>
                  <a:t>6</a:t>
                </a:r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DengXian"/>
                    <a:cs typeface="Segoe UI" panose="020B0502040204020203" pitchFamily="34" charset="0"/>
                  </a:rPr>
                  <a:t> in the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DengXian"/>
                    <a:cs typeface="Segoe UI" panose="020B0502040204020203" pitchFamily="34" charset="0"/>
                  </a:rPr>
                  <a:t> 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600" b="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m1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ea typeface="DengXian"/>
                    <a:cs typeface="Segoe UI" panose="020B0502040204020203" pitchFamily="34" charset="0"/>
                  </a:rPr>
                  <a:t> Structure (108 modes)</a:t>
                </a:r>
                <a:endPara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DengXian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4C1ED8-2C44-40DA-B8F7-4F473EC03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195" y="1159565"/>
                <a:ext cx="3968074" cy="339132"/>
              </a:xfrm>
              <a:prstGeom prst="rect">
                <a:avLst/>
              </a:prstGeom>
              <a:blipFill>
                <a:blip r:embed="rId11"/>
                <a:stretch>
                  <a:fillRect l="-922" t="-5357" r="-15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B028F424-726E-488E-BF21-EE7DB56BF3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18119" r="54012" b="14445"/>
          <a:stretch/>
        </p:blipFill>
        <p:spPr>
          <a:xfrm>
            <a:off x="10390009" y="914519"/>
            <a:ext cx="1360289" cy="12148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40B7CA5-662D-4801-B746-7B2F0A9D58B4}"/>
              </a:ext>
            </a:extLst>
          </p:cNvPr>
          <p:cNvSpPr txBox="1"/>
          <p:nvPr/>
        </p:nvSpPr>
        <p:spPr>
          <a:xfrm>
            <a:off x="7580780" y="4678293"/>
            <a:ext cx="25210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Li</a:t>
            </a:r>
            <a:r>
              <a:rPr lang="en-US" altLang="zh-CN" sz="1650" baseline="30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+</a:t>
            </a:r>
            <a:r>
              <a:rPr lang="en-US" altLang="zh-CN" sz="1650" baseline="-25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</a:t>
            </a:r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    0~370 cm</a:t>
            </a:r>
            <a:r>
              <a:rPr lang="en-US" altLang="zh-CN" sz="1650" baseline="30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-1</a:t>
            </a:r>
            <a:endParaRPr lang="en-US" sz="1650" baseline="-25000" dirty="0"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D5FCC0-F529-4C0E-B335-4CD12811B1A4}"/>
              </a:ext>
            </a:extLst>
          </p:cNvPr>
          <p:cNvSpPr txBox="1"/>
          <p:nvPr/>
        </p:nvSpPr>
        <p:spPr>
          <a:xfrm>
            <a:off x="1207966" y="5258433"/>
            <a:ext cx="243047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(P</a:t>
            </a:r>
            <a:r>
              <a:rPr lang="en-US" altLang="zh-CN" sz="1650" baseline="-25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S</a:t>
            </a:r>
            <a:r>
              <a:rPr lang="en-US" altLang="zh-CN" sz="1650" baseline="-25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6</a:t>
            </a:r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)</a:t>
            </a:r>
            <a:r>
              <a:rPr lang="en-US" altLang="zh-CN" sz="1650" baseline="30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4-        </a:t>
            </a:r>
            <a:r>
              <a:rPr lang="en-US" altLang="zh-CN" sz="16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300~600 cm</a:t>
            </a:r>
            <a:r>
              <a:rPr lang="en-US" altLang="zh-CN" sz="1650" baseline="30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-1</a:t>
            </a:r>
            <a:endParaRPr lang="en-US" sz="1650" baseline="-25000" dirty="0"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136FEF9-578A-447D-A835-0F903E67C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26721" y="2039669"/>
            <a:ext cx="268525" cy="9477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961820A-B5F1-413F-9789-9A4AF867FE30}"/>
              </a:ext>
            </a:extLst>
          </p:cNvPr>
          <p:cNvSpPr txBox="1"/>
          <p:nvPr/>
        </p:nvSpPr>
        <p:spPr>
          <a:xfrm>
            <a:off x="5731673" y="5995529"/>
            <a:ext cx="6319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Discontinuous branches at </a:t>
            </a:r>
            <a:r>
              <a:rPr lang="az-Cyrl-AZ" altLang="zh-CN" sz="15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Г</a:t>
            </a:r>
            <a:r>
              <a:rPr lang="en-US" altLang="zh-CN" sz="155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:  coupling between photon and photon</a:t>
            </a:r>
            <a:r>
              <a:rPr lang="en-US" altLang="zh-CN" sz="1550" baseline="30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endParaRPr lang="en-US" sz="1550" baseline="30000" dirty="0"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4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3558-95D5-4940-ABD2-DAD4153E3AD2}"/>
              </a:ext>
            </a:extLst>
          </p:cNvPr>
          <p:cNvSpPr txBox="1"/>
          <p:nvPr/>
        </p:nvSpPr>
        <p:spPr>
          <a:xfrm>
            <a:off x="564777" y="1196788"/>
            <a:ext cx="8754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Outline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Motivation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Experimental story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Computational story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Outlook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509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019" y="3482123"/>
            <a:ext cx="580580" cy="321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7996" y="4407999"/>
                <a:ext cx="2763898" cy="33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5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</a:t>
                </a:r>
                <a:r>
                  <a:rPr lang="en-US" sz="155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SL</a:t>
                </a:r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 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5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5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m1 &lt; 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5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5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1m &lt; C2/m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996" y="4407999"/>
                <a:ext cx="2763898" cy="339132"/>
              </a:xfrm>
              <a:prstGeom prst="rect">
                <a:avLst/>
              </a:prstGeom>
              <a:blipFill>
                <a:blip r:embed="rId3"/>
                <a:stretch>
                  <a:fillRect t="-1786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498759" y="4754992"/>
                <a:ext cx="2654894" cy="33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50" i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F</a:t>
                </a:r>
                <a:r>
                  <a:rPr lang="en-US" sz="1550" baseline="-250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vib</a:t>
                </a:r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 C2/m &lt;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5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5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m1 =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5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5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1m</a:t>
                </a:r>
                <a:endParaRPr lang="en-US" sz="155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59" y="4754992"/>
                <a:ext cx="2654894" cy="339132"/>
              </a:xfrm>
              <a:prstGeom prst="rect">
                <a:avLst/>
              </a:prstGeom>
              <a:blipFill>
                <a:blip r:embed="rId4"/>
                <a:stretch>
                  <a:fillRect t="-357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181118" y="4760548"/>
                <a:ext cx="2654894" cy="33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50" i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F</a:t>
                </a:r>
                <a:r>
                  <a:rPr lang="en-US" sz="1550" baseline="-250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vib</a:t>
                </a:r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 C2/m &lt;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5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5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m1 =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5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5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1m</a:t>
                </a:r>
                <a:endParaRPr lang="en-US" sz="155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118" y="4760548"/>
                <a:ext cx="2654894" cy="339132"/>
              </a:xfrm>
              <a:prstGeom prst="rect">
                <a:avLst/>
              </a:prstGeom>
              <a:blipFill>
                <a:blip r:embed="rId5"/>
                <a:stretch>
                  <a:fillRect t="-535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53904" y="4407999"/>
                <a:ext cx="2763898" cy="33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5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</a:t>
                </a:r>
                <a:r>
                  <a:rPr lang="en-US" sz="155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SL</a:t>
                </a:r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 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5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5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m1 = C2/m &lt;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5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5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15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1m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04" y="4407999"/>
                <a:ext cx="2763898" cy="339132"/>
              </a:xfrm>
              <a:prstGeom prst="rect">
                <a:avLst/>
              </a:prstGeom>
              <a:blipFill>
                <a:blip r:embed="rId6"/>
                <a:stretch>
                  <a:fillRect t="-1786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833333" y="5138970"/>
                <a:ext cx="2460161" cy="3699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750" b="1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</a:t>
                </a:r>
                <a:r>
                  <a:rPr lang="en-US" sz="1750" b="1" baseline="-25000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lowest</a:t>
                </a:r>
                <a:r>
                  <a:rPr lang="en-US" sz="175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75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75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175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m1 (expt.</a:t>
                </a:r>
                <a:r>
                  <a:rPr lang="en-US" sz="1750" b="1" baseline="30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r>
                  <a:rPr lang="en-US" sz="175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en-US" sz="175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333" y="5138970"/>
                <a:ext cx="2460161" cy="369909"/>
              </a:xfrm>
              <a:prstGeom prst="rect">
                <a:avLst/>
              </a:prstGeom>
              <a:blipFill>
                <a:blip r:embed="rId7"/>
                <a:stretch>
                  <a:fillRect l="-1733" t="-4918" b="-213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505826" y="5123314"/>
            <a:ext cx="2557944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>
            <a:spAutoFit/>
          </a:bodyPr>
          <a:lstStyle/>
          <a:p>
            <a:r>
              <a:rPr lang="en-US" sz="175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1750" b="1" baseline="-25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lowest</a:t>
            </a:r>
            <a:r>
              <a:rPr lang="en-US" sz="17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 C2/m (expt.</a:t>
            </a:r>
            <a:r>
              <a:rPr lang="en-US" sz="1750" b="1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1,2</a:t>
            </a:r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52" name="Left Arrow 51"/>
          <p:cNvSpPr/>
          <p:nvPr/>
        </p:nvSpPr>
        <p:spPr>
          <a:xfrm rot="10800000">
            <a:off x="2162553" y="5209607"/>
            <a:ext cx="289932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Arrow 53"/>
          <p:cNvSpPr/>
          <p:nvPr/>
        </p:nvSpPr>
        <p:spPr>
          <a:xfrm rot="10800000">
            <a:off x="7502915" y="5220004"/>
            <a:ext cx="289932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20794" y="5710245"/>
            <a:ext cx="10266531" cy="731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a-DK" sz="12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da-DK" sz="1200" dirty="0">
                <a:latin typeface="Segoe UI" panose="020B0502040204020203" pitchFamily="34" charset="0"/>
                <a:cs typeface="Segoe UI" panose="020B0502040204020203" pitchFamily="34" charset="0"/>
              </a:rPr>
              <a:t>Kuhn et al., </a:t>
            </a:r>
            <a:r>
              <a:rPr lang="da-DK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Z. Anorg. Allg. Chem</a:t>
            </a:r>
            <a:r>
              <a:rPr lang="da-DK" sz="1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da-DK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640</a:t>
            </a:r>
            <a:r>
              <a:rPr lang="da-DK" sz="1200" dirty="0">
                <a:latin typeface="Segoe UI" panose="020B0502040204020203" pitchFamily="34" charset="0"/>
                <a:cs typeface="Segoe UI" panose="020B0502040204020203" pitchFamily="34" charset="0"/>
              </a:rPr>
              <a:t>, 689-692 (2014)</a:t>
            </a:r>
          </a:p>
          <a:p>
            <a:pPr>
              <a:lnSpc>
                <a:spcPct val="114000"/>
              </a:lnSpc>
            </a:pPr>
            <a:r>
              <a:rPr lang="en-US" sz="12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Hood et al., 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J. Solid State Ionics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284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61 (2016)</a:t>
            </a:r>
          </a:p>
          <a:p>
            <a:pPr>
              <a:lnSpc>
                <a:spcPct val="114000"/>
              </a:lnSpc>
            </a:pPr>
            <a:r>
              <a:rPr lang="it-IT" sz="12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it-IT" sz="1200" dirty="0">
                <a:latin typeface="Segoe UI" panose="020B0502040204020203" pitchFamily="34" charset="0"/>
                <a:cs typeface="Segoe UI" panose="020B0502040204020203" pitchFamily="34" charset="0"/>
              </a:rPr>
              <a:t>Neuberger et al., 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Dalton Trans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47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11691-11695 (2018)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922009" y="5708382"/>
            <a:ext cx="42998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25" y="1524117"/>
            <a:ext cx="4135350" cy="28346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13001" y="968807"/>
            <a:ext cx="2755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Helmholtz free energy:</a:t>
            </a:r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06/09/2021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University of Cambridge - Electronic Structure Discussions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86844" y="978275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mbria" panose="02040503050406030204" pitchFamily="18" charset="0"/>
                <a:ea typeface="DengXian"/>
                <a:cs typeface="Segoe UI" panose="020B0502040204020203" pitchFamily="34" charset="0"/>
              </a:rPr>
              <a:t>F</a:t>
            </a:r>
            <a:r>
              <a:rPr lang="en-US" sz="2000" b="1" dirty="0">
                <a:latin typeface="Cambria" panose="02040503050406030204" pitchFamily="18" charset="0"/>
                <a:ea typeface="DengXian"/>
                <a:cs typeface="Segoe UI" panose="020B0502040204020203" pitchFamily="34" charset="0"/>
              </a:rPr>
              <a:t> = </a:t>
            </a:r>
            <a:r>
              <a:rPr lang="en-US" sz="2000" b="1" i="1" dirty="0">
                <a:latin typeface="Cambria" panose="02040503050406030204" pitchFamily="18" charset="0"/>
                <a:ea typeface="DengXian"/>
                <a:cs typeface="Segoe UI" panose="020B0502040204020203" pitchFamily="34" charset="0"/>
              </a:rPr>
              <a:t>U</a:t>
            </a:r>
            <a:r>
              <a:rPr lang="en-US" sz="2000" b="1" baseline="-25000" dirty="0">
                <a:latin typeface="Cambria" panose="02040503050406030204" pitchFamily="18" charset="0"/>
                <a:ea typeface="DengXian"/>
                <a:cs typeface="Segoe UI" panose="020B0502040204020203" pitchFamily="34" charset="0"/>
              </a:rPr>
              <a:t>SL </a:t>
            </a:r>
            <a:r>
              <a:rPr lang="en-US" sz="2000" b="1" dirty="0">
                <a:latin typeface="Cambria" panose="02040503050406030204" pitchFamily="18" charset="0"/>
                <a:ea typeface="DengXian"/>
                <a:cs typeface="Segoe UI" panose="020B0502040204020203" pitchFamily="34" charset="0"/>
              </a:rPr>
              <a:t>+ </a:t>
            </a:r>
            <a:r>
              <a:rPr lang="en-US" sz="2000" b="1" i="1" dirty="0" err="1">
                <a:latin typeface="Cambria" panose="02040503050406030204" pitchFamily="18" charset="0"/>
                <a:ea typeface="DengXian"/>
                <a:cs typeface="Segoe UI" panose="020B0502040204020203" pitchFamily="34" charset="0"/>
              </a:rPr>
              <a:t>F</a:t>
            </a:r>
            <a:r>
              <a:rPr lang="en-US" sz="2000" b="1" baseline="-25000" dirty="0" err="1">
                <a:latin typeface="Cambria" panose="02040503050406030204" pitchFamily="18" charset="0"/>
                <a:ea typeface="DengXian"/>
                <a:cs typeface="Segoe UI" panose="020B0502040204020203" pitchFamily="34" charset="0"/>
              </a:rPr>
              <a:t>vib</a:t>
            </a:r>
            <a:endParaRPr lang="en-US" sz="2000" b="1" dirty="0">
              <a:latin typeface="Cambria" panose="02040503050406030204" pitchFamily="18" charset="0"/>
              <a:ea typeface="DengXian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39" y="1474875"/>
            <a:ext cx="4045206" cy="28346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58E0EC-3060-4E26-82A2-5D006DCFC345}"/>
              </a:ext>
            </a:extLst>
          </p:cNvPr>
          <p:cNvSpPr txBox="1"/>
          <p:nvPr/>
        </p:nvSpPr>
        <p:spPr>
          <a:xfrm>
            <a:off x="-106296" y="30514"/>
            <a:ext cx="1177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Simulation of structural stability patterns -- continued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0205D8-FD55-49A8-A18B-2CF49E6A4E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06/09/2021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University of Cambridge - Electronic Structure Discussions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58E0EC-3060-4E26-82A2-5D006DCFC345}"/>
              </a:ext>
            </a:extLst>
          </p:cNvPr>
          <p:cNvSpPr txBox="1"/>
          <p:nvPr/>
        </p:nvSpPr>
        <p:spPr>
          <a:xfrm>
            <a:off x="-106296" y="30514"/>
            <a:ext cx="1177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Simulation of structural stability patterns -- continued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0205D8-FD55-49A8-A18B-2CF49E6A4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FCB8C-D4B9-49B3-B4A6-81C934942AF6}"/>
              </a:ext>
            </a:extLst>
          </p:cNvPr>
          <p:cNvSpPr txBox="1"/>
          <p:nvPr/>
        </p:nvSpPr>
        <p:spPr>
          <a:xfrm>
            <a:off x="2938018" y="615289"/>
            <a:ext cx="683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Summary of simulation energies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B212A0-4D94-49C5-887C-6E0897D0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559363"/>
              </p:ext>
            </p:extLst>
          </p:nvPr>
        </p:nvGraphicFramePr>
        <p:xfrm>
          <a:off x="1653988" y="1326050"/>
          <a:ext cx="918885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844">
                  <a:extLst>
                    <a:ext uri="{9D8B030D-6E8A-4147-A177-3AD203B41FA5}">
                      <a16:colId xmlns:a16="http://schemas.microsoft.com/office/drawing/2014/main" val="3715461828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2384112311"/>
                    </a:ext>
                  </a:extLst>
                </a:gridCol>
                <a:gridCol w="2084294">
                  <a:extLst>
                    <a:ext uri="{9D8B030D-6E8A-4147-A177-3AD203B41FA5}">
                      <a16:colId xmlns:a16="http://schemas.microsoft.com/office/drawing/2014/main" val="359827675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8685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baseline="0" dirty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sz="3200" b="1" i="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3200" b="1" i="0" baseline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3200" b="1" i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3200" b="1" i="0" baseline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3200" b="1" i="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2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="1" i="1" baseline="-25000" dirty="0">
                          <a:solidFill>
                            <a:schemeClr val="tx1"/>
                          </a:solidFill>
                        </a:rPr>
                        <a:t>SL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(eV)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400" b="1" i="1" baseline="-25000" dirty="0" err="1">
                          <a:solidFill>
                            <a:schemeClr val="tx1"/>
                          </a:solidFill>
                        </a:rPr>
                        <a:t>vib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(300K)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(eV)</a:t>
                      </a:r>
                      <a:endParaRPr lang="en-US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F(300K)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(eV)</a:t>
                      </a:r>
                      <a:endParaRPr lang="en-US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1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Neuberger structure (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P3m1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-0.04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-0.04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98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Kuhn structure (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C2/m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-0.08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-0.08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501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Simple hex structure (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P31m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-0.04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792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i="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i="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i="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baseline="0" dirty="0">
                          <a:solidFill>
                            <a:schemeClr val="tx1"/>
                          </a:solidFill>
                        </a:rPr>
                        <a:t>Li</a:t>
                      </a:r>
                      <a:r>
                        <a:rPr lang="en-US" sz="3200" b="1" i="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3200" b="1" i="0" baseline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3200" b="1" i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3200" b="1" i="0" baseline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3200" b="1" i="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2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="1" i="1" baseline="-25000" dirty="0">
                          <a:solidFill>
                            <a:schemeClr val="tx1"/>
                          </a:solidFill>
                        </a:rPr>
                        <a:t>SL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(eV)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400" b="1" i="1" baseline="-25000" dirty="0" err="1">
                          <a:solidFill>
                            <a:schemeClr val="tx1"/>
                          </a:solidFill>
                        </a:rPr>
                        <a:t>vib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(300K)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(eV)</a:t>
                      </a:r>
                      <a:endParaRPr lang="en-US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F(300K)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(eV)</a:t>
                      </a:r>
                      <a:endParaRPr lang="en-US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797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Neuberger structure (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P3m1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5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Kuhn structure (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C2/m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86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Simple hex structure (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</a:rPr>
                        <a:t>P31m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baseline="0" dirty="0">
                          <a:solidFill>
                            <a:schemeClr val="tx1"/>
                          </a:solidFill>
                        </a:rPr>
                        <a:t>0.24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713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8AAE42-3174-4045-B6D3-144F1E4A0ADC}"/>
              </a:ext>
            </a:extLst>
          </p:cNvPr>
          <p:cNvSpPr txBox="1"/>
          <p:nvPr/>
        </p:nvSpPr>
        <p:spPr>
          <a:xfrm>
            <a:off x="4554070" y="4858683"/>
            <a:ext cx="43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0E313-01C3-4228-B608-C1B74A18A800}"/>
              </a:ext>
            </a:extLst>
          </p:cNvPr>
          <p:cNvSpPr txBox="1"/>
          <p:nvPr/>
        </p:nvSpPr>
        <p:spPr>
          <a:xfrm>
            <a:off x="4540623" y="3908083"/>
            <a:ext cx="43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EE64CF-1EE9-4858-B063-B878DEF825C5}"/>
              </a:ext>
            </a:extLst>
          </p:cNvPr>
          <p:cNvSpPr txBox="1"/>
          <p:nvPr/>
        </p:nvSpPr>
        <p:spPr>
          <a:xfrm>
            <a:off x="4540623" y="2405484"/>
            <a:ext cx="43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C0F98E-ED0B-4F6B-9854-30C784C99914}"/>
              </a:ext>
            </a:extLst>
          </p:cNvPr>
          <p:cNvSpPr txBox="1"/>
          <p:nvPr/>
        </p:nvSpPr>
        <p:spPr>
          <a:xfrm>
            <a:off x="4504763" y="1519524"/>
            <a:ext cx="43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AE794-A1FF-4FBA-861B-D45A0C618EE9}"/>
              </a:ext>
            </a:extLst>
          </p:cNvPr>
          <p:cNvSpPr txBox="1"/>
          <p:nvPr/>
        </p:nvSpPr>
        <p:spPr>
          <a:xfrm>
            <a:off x="1577788" y="5731061"/>
            <a:ext cx="926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Energies given in units of eV/formula unit with zero set at the static lattice energy for the Neuberger structure.</a:t>
            </a:r>
          </a:p>
        </p:txBody>
      </p:sp>
    </p:spTree>
    <p:extLst>
      <p:ext uri="{BB962C8B-B14F-4D97-AF65-F5344CB8AC3E}">
        <p14:creationId xmlns:p14="http://schemas.microsoft.com/office/powerpoint/2010/main" val="887979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1BDB0-8DB2-4C16-BDE0-C1ED1015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FD64E-0848-44C1-9531-366CBD18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59967-B05A-488C-A386-33C7EF4F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F1EB0-922A-41F7-9095-56BC35806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8A4AACD-E62B-43AE-A4B3-2AEFFFA09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42288"/>
              </p:ext>
            </p:extLst>
          </p:nvPr>
        </p:nvGraphicFramePr>
        <p:xfrm>
          <a:off x="502042" y="685006"/>
          <a:ext cx="10558463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4" imgW="4203360" imgH="2184120" progId="Equation.DSMT4">
                  <p:embed/>
                </p:oleObj>
              </mc:Choice>
              <mc:Fallback>
                <p:oleObj name="Equation" r:id="rId4" imgW="4203360" imgH="21841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C01CB0A-F371-4042-8C59-9ABE5133FC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042" y="685006"/>
                        <a:ext cx="10558463" cy="548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7B9EA2-81FE-42AA-9EB9-78C1CB94E03A}"/>
              </a:ext>
            </a:extLst>
          </p:cNvPr>
          <p:cNvSpPr txBox="1"/>
          <p:nvPr/>
        </p:nvSpPr>
        <p:spPr>
          <a:xfrm>
            <a:off x="-106296" y="30514"/>
            <a:ext cx="1177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Some details of the vibrational stabilization </a:t>
            </a:r>
          </a:p>
        </p:txBody>
      </p:sp>
    </p:spTree>
    <p:extLst>
      <p:ext uri="{BB962C8B-B14F-4D97-AF65-F5344CB8AC3E}">
        <p14:creationId xmlns:p14="http://schemas.microsoft.com/office/powerpoint/2010/main" val="79033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1BDB0-8DB2-4C16-BDE0-C1ED1015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FD64E-0848-44C1-9531-366CBD18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59967-B05A-488C-A386-33C7EF4F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F1EB0-922A-41F7-9095-56BC35806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B9EA2-81FE-42AA-9EB9-78C1CB94E03A}"/>
              </a:ext>
            </a:extLst>
          </p:cNvPr>
          <p:cNvSpPr txBox="1"/>
          <p:nvPr/>
        </p:nvSpPr>
        <p:spPr>
          <a:xfrm>
            <a:off x="-106296" y="30514"/>
            <a:ext cx="1177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Some details of the vibrational stabilization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230F56-1738-4AF9-94FC-6661A0A0E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6" y="685794"/>
            <a:ext cx="3657607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5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1BDB0-8DB2-4C16-BDE0-C1ED1015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FD64E-0848-44C1-9531-366CBD18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59967-B05A-488C-A386-33C7EF4F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F1EB0-922A-41F7-9095-56BC35806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B9EA2-81FE-42AA-9EB9-78C1CB94E03A}"/>
              </a:ext>
            </a:extLst>
          </p:cNvPr>
          <p:cNvSpPr txBox="1"/>
          <p:nvPr/>
        </p:nvSpPr>
        <p:spPr>
          <a:xfrm>
            <a:off x="-106296" y="30514"/>
            <a:ext cx="1177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Some details of the vibrational stabilization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3B8FA-CACE-41EE-854C-526920582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6" y="685794"/>
            <a:ext cx="3657607" cy="5486411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00D02D1-29BC-48BA-923E-9383B3238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168636"/>
              </p:ext>
            </p:extLst>
          </p:nvPr>
        </p:nvGraphicFramePr>
        <p:xfrm>
          <a:off x="5627060" y="4349753"/>
          <a:ext cx="628491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2501640" imgH="507960" progId="Equation.DSMT4">
                  <p:embed/>
                </p:oleObj>
              </mc:Choice>
              <mc:Fallback>
                <p:oleObj name="Equation" r:id="rId5" imgW="2501640" imgH="507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8A4AACD-E62B-43AE-A4B3-2AEFFFA09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7060" y="4349753"/>
                        <a:ext cx="6284913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752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1BDB0-8DB2-4C16-BDE0-C1ED1015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FD64E-0848-44C1-9531-366CBD18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59967-B05A-488C-A386-33C7EF4F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F1EB0-922A-41F7-9095-56BC35806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B9EA2-81FE-42AA-9EB9-78C1CB94E03A}"/>
              </a:ext>
            </a:extLst>
          </p:cNvPr>
          <p:cNvSpPr txBox="1"/>
          <p:nvPr/>
        </p:nvSpPr>
        <p:spPr>
          <a:xfrm>
            <a:off x="-106296" y="30514"/>
            <a:ext cx="1177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Some details of the vibrational stabilization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18398-39C4-4239-9016-E9D127BDF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6" y="685794"/>
            <a:ext cx="3657607" cy="5486411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26980C2-3B9B-4AA6-8976-97BA3C566F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479829"/>
              </p:ext>
            </p:extLst>
          </p:nvPr>
        </p:nvGraphicFramePr>
        <p:xfrm>
          <a:off x="7494588" y="4038146"/>
          <a:ext cx="248761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990360" imgH="469800" progId="Equation.DSMT4">
                  <p:embed/>
                </p:oleObj>
              </mc:Choice>
              <mc:Fallback>
                <p:oleObj name="Equation" r:id="rId5" imgW="990360" imgH="469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00D02D1-29BC-48BA-923E-9383B3238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94588" y="4038146"/>
                        <a:ext cx="2487612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76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3039A6E-24F9-461A-92E8-C96143BC6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1" y="288471"/>
            <a:ext cx="4386800" cy="658020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880DF6C-D1E1-416B-BA68-4545C7A27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45" y="256773"/>
            <a:ext cx="4386800" cy="65802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530BF-E195-4ADB-9033-C28D20D3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B3F60-56D2-4297-9851-BE6C77BA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6223B-F036-45CD-9EB9-F2D34B55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968541-8A91-49AD-8975-21CD38CD95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79E33A-4F35-4B24-94F1-E371ADCC7D68}"/>
              </a:ext>
            </a:extLst>
          </p:cNvPr>
          <p:cNvSpPr txBox="1"/>
          <p:nvPr/>
        </p:nvSpPr>
        <p:spPr>
          <a:xfrm>
            <a:off x="5214" y="0"/>
            <a:ext cx="8960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Some details of the vibrational stabilization at T=300K for 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 and 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 </a:t>
            </a:r>
            <a:r>
              <a:rPr lang="en-US" sz="3200" b="1" dirty="0"/>
              <a:t>in C2/m 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01234-6E97-4769-B5DC-28F164C712A3}"/>
              </a:ext>
            </a:extLst>
          </p:cNvPr>
          <p:cNvSpPr txBox="1"/>
          <p:nvPr/>
        </p:nvSpPr>
        <p:spPr>
          <a:xfrm>
            <a:off x="7075121" y="6308079"/>
            <a:ext cx="35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~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B1300-D96B-4016-82A8-358B019C9E29}"/>
              </a:ext>
            </a:extLst>
          </p:cNvPr>
          <p:cNvSpPr txBox="1"/>
          <p:nvPr/>
        </p:nvSpPr>
        <p:spPr>
          <a:xfrm>
            <a:off x="2669507" y="6375309"/>
            <a:ext cx="35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~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7A372B6-26AD-4243-A143-79AE45378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824844"/>
              </p:ext>
            </p:extLst>
          </p:nvPr>
        </p:nvGraphicFramePr>
        <p:xfrm>
          <a:off x="1835732" y="3578572"/>
          <a:ext cx="833775" cy="47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" name="Equation" r:id="rId6" imgW="355320" imgH="203040" progId="Equation.DSMT4">
                  <p:embed/>
                </p:oleObj>
              </mc:Choice>
              <mc:Fallback>
                <p:oleObj name="Equation" r:id="rId6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5732" y="3578572"/>
                        <a:ext cx="833775" cy="476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EC63A7A-4D03-4421-B9B7-E07128310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006820"/>
              </p:ext>
            </p:extLst>
          </p:nvPr>
        </p:nvGraphicFramePr>
        <p:xfrm>
          <a:off x="6253550" y="3418658"/>
          <a:ext cx="8223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" name="Equation" r:id="rId8" imgW="823084" imgH="464848" progId="Equation.DSMT4">
                  <p:embed/>
                </p:oleObj>
              </mc:Choice>
              <mc:Fallback>
                <p:oleObj name="Equation" r:id="rId8" imgW="823084" imgH="4648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53550" y="3418658"/>
                        <a:ext cx="82232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5C7E192-7301-4A1E-9BCA-68A98DF50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207511"/>
              </p:ext>
            </p:extLst>
          </p:nvPr>
        </p:nvGraphicFramePr>
        <p:xfrm>
          <a:off x="6131219" y="5752059"/>
          <a:ext cx="29241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" name="Equation" r:id="rId10" imgW="1447560" imgH="228600" progId="Equation.DSMT4">
                  <p:embed/>
                </p:oleObj>
              </mc:Choice>
              <mc:Fallback>
                <p:oleObj name="Equation" r:id="rId10" imgW="144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31219" y="5752059"/>
                        <a:ext cx="292417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61F5E71-49DB-450D-AFE3-0E350C60D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59920"/>
              </p:ext>
            </p:extLst>
          </p:nvPr>
        </p:nvGraphicFramePr>
        <p:xfrm>
          <a:off x="1791913" y="5796715"/>
          <a:ext cx="231245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" name="Equation" r:id="rId12" imgW="1447560" imgH="228600" progId="Equation.DSMT4">
                  <p:embed/>
                </p:oleObj>
              </mc:Choice>
              <mc:Fallback>
                <p:oleObj name="Equation" r:id="rId12" imgW="144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91913" y="5796715"/>
                        <a:ext cx="2312458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C94FD46-788C-499B-8232-1FD8AA380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186805"/>
              </p:ext>
            </p:extLst>
          </p:nvPr>
        </p:nvGraphicFramePr>
        <p:xfrm>
          <a:off x="9188580" y="4508229"/>
          <a:ext cx="2723393" cy="87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" name="Equation" r:id="rId14" imgW="1460160" imgH="469800" progId="Equation.DSMT4">
                  <p:embed/>
                </p:oleObj>
              </mc:Choice>
              <mc:Fallback>
                <p:oleObj name="Equation" r:id="rId14" imgW="1460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88580" y="4508229"/>
                        <a:ext cx="2723393" cy="876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CA3618-37F9-46DA-BC6A-38D7F0EA0F51}"/>
              </a:ext>
            </a:extLst>
          </p:cNvPr>
          <p:cNvCxnSpPr>
            <a:cxnSpLocks/>
          </p:cNvCxnSpPr>
          <p:nvPr/>
        </p:nvCxnSpPr>
        <p:spPr>
          <a:xfrm>
            <a:off x="8816293" y="4875169"/>
            <a:ext cx="432270" cy="142342"/>
          </a:xfrm>
          <a:prstGeom prst="straightConnector1">
            <a:avLst/>
          </a:prstGeom>
          <a:ln w="38100">
            <a:solidFill>
              <a:srgbClr val="9A38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066EBE-CF81-4065-AA4C-51EC0BF5A028}"/>
              </a:ext>
            </a:extLst>
          </p:cNvPr>
          <p:cNvCxnSpPr>
            <a:cxnSpLocks/>
          </p:cNvCxnSpPr>
          <p:nvPr/>
        </p:nvCxnSpPr>
        <p:spPr>
          <a:xfrm>
            <a:off x="2901837" y="5039097"/>
            <a:ext cx="432270" cy="142342"/>
          </a:xfrm>
          <a:prstGeom prst="straightConnector1">
            <a:avLst/>
          </a:prstGeom>
          <a:ln w="38100">
            <a:solidFill>
              <a:srgbClr val="9A38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21229D1-8E0D-48C6-BDBF-79B4D8E7A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80314"/>
              </p:ext>
            </p:extLst>
          </p:nvPr>
        </p:nvGraphicFramePr>
        <p:xfrm>
          <a:off x="3285903" y="5005006"/>
          <a:ext cx="271303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" name="Equation" r:id="rId16" imgW="2712596" imgH="868846" progId="Equation.DSMT4">
                  <p:embed/>
                </p:oleObj>
              </mc:Choice>
              <mc:Fallback>
                <p:oleObj name="Equation" r:id="rId16" imgW="2712596" imgH="8688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85903" y="5005006"/>
                        <a:ext cx="2713037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F59C619-97AE-4508-A9B9-2562255CB186}"/>
              </a:ext>
            </a:extLst>
          </p:cNvPr>
          <p:cNvSpPr/>
          <p:nvPr/>
        </p:nvSpPr>
        <p:spPr>
          <a:xfrm>
            <a:off x="6147723" y="1792972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F</a:t>
            </a:r>
            <a:r>
              <a:rPr lang="en-US" b="1" i="1" baseline="-25000" dirty="0" err="1"/>
              <a:t>vib</a:t>
            </a:r>
            <a:r>
              <a:rPr lang="en-US" b="1" i="1" dirty="0"/>
              <a:t>(300K)=-0.08 eV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2831A3-2427-44F3-B1B2-CAE38CE0991C}"/>
              </a:ext>
            </a:extLst>
          </p:cNvPr>
          <p:cNvSpPr/>
          <p:nvPr/>
        </p:nvSpPr>
        <p:spPr>
          <a:xfrm>
            <a:off x="1781908" y="1918478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F</a:t>
            </a:r>
            <a:r>
              <a:rPr lang="en-US" b="1" i="1" baseline="-25000" dirty="0" err="1"/>
              <a:t>vib</a:t>
            </a:r>
            <a:r>
              <a:rPr lang="en-US" b="1" i="1" dirty="0"/>
              <a:t>(300K)=0.12 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60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530BF-E195-4ADB-9033-C28D20D3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B3F60-56D2-4297-9851-BE6C77BA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6223B-F036-45CD-9EB9-F2D34B55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968541-8A91-49AD-8975-21CD38CD9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79E33A-4F35-4B24-94F1-E371ADCC7D68}"/>
              </a:ext>
            </a:extLst>
          </p:cNvPr>
          <p:cNvSpPr txBox="1"/>
          <p:nvPr/>
        </p:nvSpPr>
        <p:spPr>
          <a:xfrm>
            <a:off x="5214" y="0"/>
            <a:ext cx="9595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Na ion conductivity of 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 </a:t>
            </a:r>
            <a:r>
              <a:rPr lang="en-US" sz="3200" b="1" dirty="0"/>
              <a:t>and Li</a:t>
            </a:r>
            <a:r>
              <a:rPr lang="en-US" sz="3200" b="1" baseline="-25000" dirty="0"/>
              <a:t>2</a:t>
            </a:r>
            <a:r>
              <a:rPr lang="en-US" sz="3200" b="1" dirty="0"/>
              <a:t>Na</a:t>
            </a:r>
            <a:r>
              <a:rPr lang="en-US" sz="3200" b="1" baseline="-25000" dirty="0"/>
              <a:t>2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 </a:t>
            </a:r>
            <a:r>
              <a:rPr lang="en-US" sz="3200" b="1" dirty="0"/>
              <a:t>in the C2/m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9348B4-93E5-41AF-AA8B-2E90CF7E9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29206" r="23558" b="5080"/>
          <a:stretch/>
        </p:blipFill>
        <p:spPr>
          <a:xfrm rot="60000">
            <a:off x="561771" y="1371600"/>
            <a:ext cx="8294914" cy="450668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C6CFFAD-762F-4623-8F22-504D28649D2C}"/>
              </a:ext>
            </a:extLst>
          </p:cNvPr>
          <p:cNvGrpSpPr/>
          <p:nvPr/>
        </p:nvGrpSpPr>
        <p:grpSpPr>
          <a:xfrm>
            <a:off x="959264" y="3116751"/>
            <a:ext cx="10340107" cy="830997"/>
            <a:chOff x="959264" y="3116751"/>
            <a:chExt cx="10340107" cy="830997"/>
          </a:xfrm>
        </p:grpSpPr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1D511E0A-B238-4A2B-A447-8FA3734C4A7D}"/>
                </a:ext>
              </a:extLst>
            </p:cNvPr>
            <p:cNvSpPr/>
            <p:nvPr/>
          </p:nvSpPr>
          <p:spPr>
            <a:xfrm>
              <a:off x="959264" y="3335152"/>
              <a:ext cx="7499927" cy="579582"/>
            </a:xfrm>
            <a:prstGeom prst="cube">
              <a:avLst>
                <a:gd name="adj" fmla="val 37749"/>
              </a:avLst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C5D1CD-792A-49DD-AD33-5DFA93DED760}"/>
                </a:ext>
              </a:extLst>
            </p:cNvPr>
            <p:cNvSpPr txBox="1"/>
            <p:nvPr/>
          </p:nvSpPr>
          <p:spPr>
            <a:xfrm>
              <a:off x="8665028" y="3116751"/>
              <a:ext cx="2634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0066FF"/>
                  </a:solidFill>
                </a:rPr>
                <a:t>Conducting plane for Na ions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6EA7469-9611-4608-9208-AF5E6180093C}"/>
              </a:ext>
            </a:extLst>
          </p:cNvPr>
          <p:cNvSpPr txBox="1"/>
          <p:nvPr/>
        </p:nvSpPr>
        <p:spPr>
          <a:xfrm>
            <a:off x="8798443" y="4348872"/>
            <a:ext cx="274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Predicted Li</a:t>
            </a:r>
            <a:r>
              <a:rPr lang="en-US" sz="2400" b="1" baseline="-25000" dirty="0"/>
              <a:t>2</a:t>
            </a:r>
            <a:r>
              <a:rPr lang="en-US" sz="2400" b="1" dirty="0"/>
              <a:t>Na</a:t>
            </a:r>
            <a:r>
              <a:rPr lang="en-US" sz="2400" b="1" baseline="-25000" dirty="0"/>
              <a:t>2</a:t>
            </a:r>
            <a:r>
              <a:rPr lang="en-US" sz="2400" b="1" dirty="0"/>
              <a:t>P</a:t>
            </a:r>
            <a:r>
              <a:rPr lang="en-US" sz="2400" b="1" baseline="-25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6</a:t>
            </a:r>
            <a:r>
              <a:rPr lang="en-US" sz="2400" b="1" dirty="0"/>
              <a:t> has Li ions at these g sites.</a:t>
            </a:r>
          </a:p>
        </p:txBody>
      </p:sp>
    </p:spTree>
    <p:extLst>
      <p:ext uri="{BB962C8B-B14F-4D97-AF65-F5344CB8AC3E}">
        <p14:creationId xmlns:p14="http://schemas.microsoft.com/office/powerpoint/2010/main" val="3803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D77561-1715-409E-A64A-5A1799FEF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20477" r="48724" b="12063"/>
          <a:stretch/>
        </p:blipFill>
        <p:spPr>
          <a:xfrm>
            <a:off x="3849789" y="1403569"/>
            <a:ext cx="5551715" cy="462642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530BF-E195-4ADB-9033-C28D20D3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B3F60-56D2-4297-9851-BE6C77BA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6223B-F036-45CD-9EB9-F2D34B55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968541-8A91-49AD-8975-21CD38CD95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79E33A-4F35-4B24-94F1-E371ADCC7D68}"/>
              </a:ext>
            </a:extLst>
          </p:cNvPr>
          <p:cNvSpPr txBox="1"/>
          <p:nvPr/>
        </p:nvSpPr>
        <p:spPr>
          <a:xfrm>
            <a:off x="5214" y="0"/>
            <a:ext cx="9595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Na ion conductivity of 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 </a:t>
            </a:r>
            <a:r>
              <a:rPr lang="en-US" sz="3200" b="1" dirty="0"/>
              <a:t>and Li</a:t>
            </a:r>
            <a:r>
              <a:rPr lang="en-US" sz="3200" b="1" baseline="-25000" dirty="0"/>
              <a:t>2</a:t>
            </a:r>
            <a:r>
              <a:rPr lang="en-US" sz="3200" b="1" dirty="0"/>
              <a:t>Na</a:t>
            </a:r>
            <a:r>
              <a:rPr lang="en-US" sz="3200" b="1" baseline="-25000" dirty="0"/>
              <a:t>2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 </a:t>
            </a:r>
            <a:r>
              <a:rPr lang="en-US" sz="3200" b="1" dirty="0"/>
              <a:t>in the C2/m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9FD30-DC26-4C8B-A803-D28E1AEF28B0}"/>
              </a:ext>
            </a:extLst>
          </p:cNvPr>
          <p:cNvSpPr txBox="1"/>
          <p:nvPr/>
        </p:nvSpPr>
        <p:spPr>
          <a:xfrm>
            <a:off x="378372" y="1755228"/>
            <a:ext cx="305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View of mobile Na ion plane (h plane)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D0C336-131D-4723-875F-2A88D1F1CE33}"/>
              </a:ext>
            </a:extLst>
          </p:cNvPr>
          <p:cNvSpPr>
            <a:spLocks/>
          </p:cNvSpPr>
          <p:nvPr/>
        </p:nvSpPr>
        <p:spPr>
          <a:xfrm>
            <a:off x="1036305" y="2823483"/>
            <a:ext cx="137160" cy="137160"/>
          </a:xfrm>
          <a:prstGeom prst="ellipse">
            <a:avLst/>
          </a:prstGeom>
          <a:gradFill flip="none" rotWithShape="1">
            <a:gsLst>
              <a:gs pos="100000">
                <a:srgbClr val="0070C0"/>
              </a:gs>
              <a:gs pos="99000">
                <a:schemeClr val="accent1">
                  <a:lumMod val="45000"/>
                  <a:lumOff val="55000"/>
                </a:schemeClr>
              </a:gs>
              <a:gs pos="99000">
                <a:srgbClr val="FFFF00"/>
              </a:gs>
              <a:gs pos="0">
                <a:schemeClr val="bg1"/>
              </a:gs>
              <a:gs pos="47000">
                <a:srgbClr val="00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3FA530-DECA-4293-859A-E9BCE7445277}"/>
              </a:ext>
            </a:extLst>
          </p:cNvPr>
          <p:cNvSpPr txBox="1"/>
          <p:nvPr/>
        </p:nvSpPr>
        <p:spPr>
          <a:xfrm>
            <a:off x="1292082" y="2661230"/>
            <a:ext cx="235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host Na site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9CA3F5-2589-4258-82E7-B0A84E38F290}"/>
              </a:ext>
            </a:extLst>
          </p:cNvPr>
          <p:cNvGrpSpPr/>
          <p:nvPr/>
        </p:nvGrpSpPr>
        <p:grpSpPr>
          <a:xfrm>
            <a:off x="1036305" y="2402908"/>
            <a:ext cx="5944125" cy="2492548"/>
            <a:chOff x="1036305" y="2402908"/>
            <a:chExt cx="5944125" cy="249254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787B48-0067-4347-9E1F-68413278F9D5}"/>
                </a:ext>
              </a:extLst>
            </p:cNvPr>
            <p:cNvSpPr>
              <a:spLocks/>
            </p:cNvSpPr>
            <p:nvPr/>
          </p:nvSpPr>
          <p:spPr>
            <a:xfrm>
              <a:off x="1036305" y="3360420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00B050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99000">
                  <a:srgbClr val="FFFF00"/>
                </a:gs>
                <a:gs pos="0">
                  <a:schemeClr val="bg1"/>
                </a:gs>
                <a:gs pos="47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83B24A-A763-4E7E-A416-8401E2C1D0CB}"/>
                </a:ext>
              </a:extLst>
            </p:cNvPr>
            <p:cNvSpPr>
              <a:spLocks/>
            </p:cNvSpPr>
            <p:nvPr/>
          </p:nvSpPr>
          <p:spPr>
            <a:xfrm>
              <a:off x="6843270" y="4758296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00B050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99000">
                  <a:srgbClr val="FFFF00"/>
                </a:gs>
                <a:gs pos="0">
                  <a:schemeClr val="bg1"/>
                </a:gs>
                <a:gs pos="47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0FD5C3-C92B-4819-A299-A8DD7932FF65}"/>
                </a:ext>
              </a:extLst>
            </p:cNvPr>
            <p:cNvSpPr>
              <a:spLocks/>
            </p:cNvSpPr>
            <p:nvPr/>
          </p:nvSpPr>
          <p:spPr>
            <a:xfrm>
              <a:off x="6186374" y="3581400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00B050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99000">
                  <a:srgbClr val="FFFF00"/>
                </a:gs>
                <a:gs pos="0">
                  <a:schemeClr val="bg1"/>
                </a:gs>
                <a:gs pos="47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D8E3FC-F252-4B5D-BD9C-E72AE65E8DA4}"/>
                </a:ext>
              </a:extLst>
            </p:cNvPr>
            <p:cNvSpPr>
              <a:spLocks/>
            </p:cNvSpPr>
            <p:nvPr/>
          </p:nvSpPr>
          <p:spPr>
            <a:xfrm>
              <a:off x="5494515" y="2402908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00B050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99000">
                  <a:srgbClr val="FFFF00"/>
                </a:gs>
                <a:gs pos="0">
                  <a:schemeClr val="bg1"/>
                </a:gs>
                <a:gs pos="47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67B65B-1A91-4A10-B923-A12BEB8A8200}"/>
                </a:ext>
              </a:extLst>
            </p:cNvPr>
            <p:cNvSpPr>
              <a:spLocks/>
            </p:cNvSpPr>
            <p:nvPr/>
          </p:nvSpPr>
          <p:spPr>
            <a:xfrm>
              <a:off x="5461160" y="4758296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00B050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99000">
                  <a:srgbClr val="FFFF00"/>
                </a:gs>
                <a:gs pos="0">
                  <a:schemeClr val="bg1"/>
                </a:gs>
                <a:gs pos="47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314C198-730A-4BDB-9ED0-D57987FF5F6D}"/>
                </a:ext>
              </a:extLst>
            </p:cNvPr>
            <p:cNvSpPr>
              <a:spLocks/>
            </p:cNvSpPr>
            <p:nvPr/>
          </p:nvSpPr>
          <p:spPr>
            <a:xfrm>
              <a:off x="4839993" y="3583474"/>
              <a:ext cx="137160" cy="137160"/>
            </a:xfrm>
            <a:prstGeom prst="ellipse">
              <a:avLst/>
            </a:prstGeom>
            <a:gradFill flip="none" rotWithShape="1">
              <a:gsLst>
                <a:gs pos="100000">
                  <a:srgbClr val="00B050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99000">
                  <a:srgbClr val="FFFF00"/>
                </a:gs>
                <a:gs pos="0">
                  <a:schemeClr val="bg1"/>
                </a:gs>
                <a:gs pos="47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F359E9-6D77-424D-955C-D0A3159BF5C6}"/>
                </a:ext>
              </a:extLst>
            </p:cNvPr>
            <p:cNvSpPr txBox="1"/>
            <p:nvPr/>
          </p:nvSpPr>
          <p:spPr>
            <a:xfrm>
              <a:off x="1286830" y="3170976"/>
              <a:ext cx="2562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/>
                <a:t>interstitial Na 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3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80674-35E6-4F89-BE13-C3572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BC40C-3125-4D56-9357-54697C0B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E47B2-BB68-4490-9965-210C47E6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3DF399-0DB3-4C92-8CBC-91853A6F3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E5ECF-EC40-4F48-8D41-977A26CB0A4D}"/>
              </a:ext>
            </a:extLst>
          </p:cNvPr>
          <p:cNvSpPr txBox="1"/>
          <p:nvPr/>
        </p:nvSpPr>
        <p:spPr>
          <a:xfrm>
            <a:off x="-11151" y="-11393"/>
            <a:ext cx="10109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Computer modeling of mechanisms of ionic conductivity; comparing 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 and Li</a:t>
            </a:r>
            <a:r>
              <a:rPr lang="en-US" sz="3200" b="1" baseline="-25000" dirty="0"/>
              <a:t>2</a:t>
            </a:r>
            <a:r>
              <a:rPr lang="en-US" sz="3200" b="1" dirty="0"/>
              <a:t>Na</a:t>
            </a:r>
            <a:r>
              <a:rPr lang="en-US" sz="3200" b="1" baseline="-25000" dirty="0"/>
              <a:t>2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 </a:t>
            </a:r>
            <a:r>
              <a:rPr lang="en-US" sz="3200" b="1" dirty="0"/>
              <a:t>--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5E3C9E-1106-48EF-AEE5-256B12012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472" y="4285325"/>
            <a:ext cx="404256" cy="6115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709606-9852-422D-8490-881BDBB55F8C}"/>
              </a:ext>
            </a:extLst>
          </p:cNvPr>
          <p:cNvSpPr txBox="1"/>
          <p:nvPr/>
        </p:nvSpPr>
        <p:spPr>
          <a:xfrm>
            <a:off x="7454185" y="1436798"/>
            <a:ext cx="338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Li</a:t>
            </a:r>
            <a:r>
              <a:rPr lang="en-US" sz="3200" b="1" baseline="-25000" dirty="0"/>
              <a:t>2</a:t>
            </a:r>
            <a:r>
              <a:rPr lang="en-US" sz="3200" b="1" dirty="0"/>
              <a:t>Na</a:t>
            </a:r>
            <a:r>
              <a:rPr lang="en-US" sz="3200" b="1" baseline="-25000" dirty="0"/>
              <a:t>2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endParaRPr lang="en-US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ECEB6B-D824-45EE-B624-1BF8121ABB93}"/>
              </a:ext>
            </a:extLst>
          </p:cNvPr>
          <p:cNvSpPr txBox="1"/>
          <p:nvPr/>
        </p:nvSpPr>
        <p:spPr>
          <a:xfrm>
            <a:off x="1891579" y="1333705"/>
            <a:ext cx="338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59DC7-CE6F-4344-B6A5-EA7D87905037}"/>
              </a:ext>
            </a:extLst>
          </p:cNvPr>
          <p:cNvSpPr txBox="1"/>
          <p:nvPr/>
        </p:nvSpPr>
        <p:spPr>
          <a:xfrm>
            <a:off x="457199" y="968933"/>
            <a:ext cx="869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MD simulations at &lt;T&gt;=1000K; Na ion motion in </a:t>
            </a:r>
            <a:r>
              <a:rPr lang="en-US" sz="2400" b="1" i="1" dirty="0"/>
              <a:t>h</a:t>
            </a:r>
            <a:r>
              <a:rPr lang="en-US" sz="2400" b="1" dirty="0"/>
              <a:t> planes --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38C046-7875-4B9B-971F-156A318EA4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" t="2164" r="14439" b="-38"/>
          <a:stretch/>
        </p:blipFill>
        <p:spPr>
          <a:xfrm>
            <a:off x="148842" y="1958120"/>
            <a:ext cx="4717829" cy="4398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D792B3-3525-4677-84E0-9C004C424D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1994" r="17741" b="301"/>
          <a:stretch/>
        </p:blipFill>
        <p:spPr>
          <a:xfrm>
            <a:off x="5904598" y="2032494"/>
            <a:ext cx="4365675" cy="44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8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3558-95D5-4940-ABD2-DAD4153E3AD2}"/>
              </a:ext>
            </a:extLst>
          </p:cNvPr>
          <p:cNvSpPr txBox="1"/>
          <p:nvPr/>
        </p:nvSpPr>
        <p:spPr>
          <a:xfrm>
            <a:off x="419811" y="136525"/>
            <a:ext cx="10933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Motivation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Research on battery materials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The case for all solid state batteries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Challenges for realistic (idealistic??) computer modeling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15961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1BDB0-8DB2-4C16-BDE0-C1ED1015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FD64E-0848-44C1-9531-366CBD18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59967-B05A-488C-A386-33C7EF4F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F1EB0-922A-41F7-9095-56BC35806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B9EA2-81FE-42AA-9EB9-78C1CB94E03A}"/>
              </a:ext>
            </a:extLst>
          </p:cNvPr>
          <p:cNvSpPr txBox="1"/>
          <p:nvPr/>
        </p:nvSpPr>
        <p:spPr>
          <a:xfrm>
            <a:off x="-106296" y="30514"/>
            <a:ext cx="890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Ionic conductivity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9C3ACF7-57FA-4B10-9B89-C74D9B250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675102"/>
              </p:ext>
            </p:extLst>
          </p:nvPr>
        </p:nvGraphicFramePr>
        <p:xfrm>
          <a:off x="1192893" y="1030287"/>
          <a:ext cx="9471846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4" imgW="4762440" imgH="2133360" progId="Equation.DSMT4">
                  <p:embed/>
                </p:oleObj>
              </mc:Choice>
              <mc:Fallback>
                <p:oleObj name="Equation" r:id="rId4" imgW="476244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893" y="1030287"/>
                        <a:ext cx="9471846" cy="424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014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D14F92-0971-4A18-9EE0-9FD390186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55" y="284981"/>
            <a:ext cx="8881890" cy="628803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1BDB0-8DB2-4C16-BDE0-C1ED1015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FD64E-0848-44C1-9531-366CBD18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59967-B05A-488C-A386-33C7EF4F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F1EB0-922A-41F7-9095-56BC35806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B9EA2-81FE-42AA-9EB9-78C1CB94E03A}"/>
              </a:ext>
            </a:extLst>
          </p:cNvPr>
          <p:cNvSpPr txBox="1"/>
          <p:nvPr/>
        </p:nvSpPr>
        <p:spPr>
          <a:xfrm>
            <a:off x="-106296" y="30514"/>
            <a:ext cx="890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Ionic conductivity</a:t>
            </a:r>
          </a:p>
        </p:txBody>
      </p:sp>
    </p:spTree>
    <p:extLst>
      <p:ext uri="{BB962C8B-B14F-4D97-AF65-F5344CB8AC3E}">
        <p14:creationId xmlns:p14="http://schemas.microsoft.com/office/powerpoint/2010/main" val="373763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1BDB0-8DB2-4C16-BDE0-C1ED1015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FD64E-0848-44C1-9531-366CBD18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59967-B05A-488C-A386-33C7EF4F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F1EB0-922A-41F7-9095-56BC35806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B9EA2-81FE-42AA-9EB9-78C1CB94E03A}"/>
              </a:ext>
            </a:extLst>
          </p:cNvPr>
          <p:cNvSpPr txBox="1"/>
          <p:nvPr/>
        </p:nvSpPr>
        <p:spPr>
          <a:xfrm>
            <a:off x="-106296" y="30514"/>
            <a:ext cx="890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Summary</a:t>
            </a:r>
          </a:p>
        </p:txBody>
      </p:sp>
      <p:pic>
        <p:nvPicPr>
          <p:cNvPr id="8" name="Picture 7" descr="A picture containing indoor, abacus, small, showing&#10;&#10;Description automatically generated">
            <a:extLst>
              <a:ext uri="{FF2B5EF4-FFF2-40B4-BE49-F238E27FC236}">
                <a16:creationId xmlns:a16="http://schemas.microsoft.com/office/drawing/2014/main" id="{FD9F894F-8044-4FF0-8FA7-1183AC09F6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2"/>
          <a:stretch/>
        </p:blipFill>
        <p:spPr>
          <a:xfrm>
            <a:off x="280025" y="1131760"/>
            <a:ext cx="5438696" cy="4504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8EF5B5-B9C6-4170-9486-F466C964E6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t="29206" r="35405" b="5080"/>
          <a:stretch/>
        </p:blipFill>
        <p:spPr>
          <a:xfrm rot="60000">
            <a:off x="6736483" y="1232476"/>
            <a:ext cx="4705814" cy="450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67F70-7550-4402-9E30-749E5C12E727}"/>
              </a:ext>
            </a:extLst>
          </p:cNvPr>
          <p:cNvSpPr txBox="1"/>
          <p:nvPr/>
        </p:nvSpPr>
        <p:spPr>
          <a:xfrm>
            <a:off x="8415330" y="827064"/>
            <a:ext cx="242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52C8C-31EC-42BB-A51E-304B6F4E92A9}"/>
              </a:ext>
            </a:extLst>
          </p:cNvPr>
          <p:cNvSpPr txBox="1"/>
          <p:nvPr/>
        </p:nvSpPr>
        <p:spPr>
          <a:xfrm>
            <a:off x="1985157" y="839373"/>
            <a:ext cx="242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293AA-BB3D-4E83-B989-E1A0155F95AA}"/>
              </a:ext>
            </a:extLst>
          </p:cNvPr>
          <p:cNvSpPr txBox="1"/>
          <p:nvPr/>
        </p:nvSpPr>
        <p:spPr>
          <a:xfrm>
            <a:off x="406492" y="5566889"/>
            <a:ext cx="554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Poor ionic conductor</a:t>
            </a:r>
          </a:p>
          <a:p>
            <a:pPr algn="l"/>
            <a:r>
              <a:rPr lang="en-US" sz="2400" b="1" dirty="0"/>
              <a:t>Structure stabilized by static lattice energy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1F2DF-2248-4B40-A20E-5A5F9FABF319}"/>
              </a:ext>
            </a:extLst>
          </p:cNvPr>
          <p:cNvSpPr txBox="1"/>
          <p:nvPr/>
        </p:nvSpPr>
        <p:spPr>
          <a:xfrm>
            <a:off x="6632200" y="5630415"/>
            <a:ext cx="554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Good ionic conductor within plane </a:t>
            </a:r>
          </a:p>
          <a:p>
            <a:pPr algn="l"/>
            <a:r>
              <a:rPr lang="en-US" sz="2400" b="1" dirty="0"/>
              <a:t>Structure stabilized by vibrational energy</a:t>
            </a:r>
          </a:p>
        </p:txBody>
      </p:sp>
    </p:spTree>
    <p:extLst>
      <p:ext uri="{BB962C8B-B14F-4D97-AF65-F5344CB8AC3E}">
        <p14:creationId xmlns:p14="http://schemas.microsoft.com/office/powerpoint/2010/main" val="460180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1BDB0-8DB2-4C16-BDE0-C1ED1015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FD64E-0848-44C1-9531-366CBD18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59967-B05A-488C-A386-33C7EF4F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F1EB0-922A-41F7-9095-56BC35806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B9EA2-81FE-42AA-9EB9-78C1CB94E03A}"/>
              </a:ext>
            </a:extLst>
          </p:cNvPr>
          <p:cNvSpPr txBox="1"/>
          <p:nvPr/>
        </p:nvSpPr>
        <p:spPr>
          <a:xfrm>
            <a:off x="-106296" y="30514"/>
            <a:ext cx="890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More thoughts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83F834-7C35-4DA4-B3F3-84272853574D}"/>
                  </a:ext>
                </a:extLst>
              </p:cNvPr>
              <p:cNvSpPr/>
              <p:nvPr/>
            </p:nvSpPr>
            <p:spPr>
              <a:xfrm>
                <a:off x="636486" y="615289"/>
                <a:ext cx="11275487" cy="5991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b="1" dirty="0">
                    <a:cs typeface="Segoe UI" panose="020B0502040204020203" pitchFamily="34" charset="0"/>
                  </a:rPr>
                  <a:t>DFT with </a:t>
                </a:r>
                <a:r>
                  <a:rPr lang="en-US" sz="2400" b="1" dirty="0" err="1">
                    <a:cs typeface="Segoe UI" panose="020B0502040204020203" pitchFamily="34" charset="0"/>
                  </a:rPr>
                  <a:t>PBEsol+harmonic</a:t>
                </a:r>
                <a:r>
                  <a:rPr lang="en-US" sz="2400" b="1" dirty="0">
                    <a:cs typeface="Segoe UI" panose="020B0502040204020203" pitchFamily="34" charset="0"/>
                  </a:rPr>
                  <a:t> phonon simulations agree with the experimental structures of  Na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4</a:t>
                </a:r>
                <a:r>
                  <a:rPr lang="en-US" sz="2400" b="1" dirty="0">
                    <a:cs typeface="Segoe UI" panose="020B0502040204020203" pitchFamily="34" charset="0"/>
                  </a:rPr>
                  <a:t>P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S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6</a:t>
                </a:r>
                <a:r>
                  <a:rPr lang="en-US" sz="2400" b="1" dirty="0">
                    <a:cs typeface="Segoe UI" panose="020B0502040204020203" pitchFamily="34" charset="0"/>
                  </a:rPr>
                  <a:t> (space group </a:t>
                </a:r>
                <a:r>
                  <a:rPr lang="en-US" sz="2400" b="1" i="1" dirty="0">
                    <a:cs typeface="Segoe UI" panose="020B0502040204020203" pitchFamily="34" charset="0"/>
                  </a:rPr>
                  <a:t>C2/m</a:t>
                </a:r>
                <a:r>
                  <a:rPr lang="en-US" sz="2400" b="1" dirty="0">
                    <a:cs typeface="Segoe UI" panose="020B0502040204020203" pitchFamily="34" charset="0"/>
                  </a:rPr>
                  <a:t> found by Kuhn and Hood) and Li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4</a:t>
                </a:r>
                <a:r>
                  <a:rPr lang="en-US" sz="2400" b="1" dirty="0">
                    <a:cs typeface="Segoe UI" panose="020B0502040204020203" pitchFamily="34" charset="0"/>
                  </a:rPr>
                  <a:t>P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S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6  </a:t>
                </a:r>
                <a:r>
                  <a:rPr lang="en-US" sz="2400" b="1" dirty="0">
                    <a:cs typeface="Segoe UI" panose="020B0502040204020203" pitchFamily="34" charset="0"/>
                  </a:rPr>
                  <a:t>(space group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2400" b="1" dirty="0">
                    <a:cs typeface="Segoe UI" panose="020B0502040204020203" pitchFamily="34" charset="0"/>
                  </a:rPr>
                  <a:t>m1, close to that found by Neuberger). </a:t>
                </a:r>
              </a:p>
              <a:p>
                <a:pPr>
                  <a:lnSpc>
                    <a:spcPct val="120000"/>
                  </a:lnSpc>
                </a:pPr>
                <a:endParaRPr lang="en-US" sz="1100" b="1" dirty="0">
                  <a:cs typeface="Segoe UI" panose="020B0502040204020203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b="1" dirty="0">
                    <a:cs typeface="Segoe UI" panose="020B0502040204020203" pitchFamily="34" charset="0"/>
                  </a:rPr>
                  <a:t>For Na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4</a:t>
                </a:r>
                <a:r>
                  <a:rPr lang="en-US" sz="2400" b="1" dirty="0">
                    <a:cs typeface="Segoe UI" panose="020B0502040204020203" pitchFamily="34" charset="0"/>
                  </a:rPr>
                  <a:t>P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S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6  </a:t>
                </a:r>
                <a:r>
                  <a:rPr lang="en-US" sz="2400" b="1" dirty="0">
                    <a:cs typeface="Segoe UI" panose="020B0502040204020203" pitchFamily="34" charset="0"/>
                  </a:rPr>
                  <a:t>find Na+ migration to take place in planes with the </a:t>
                </a:r>
                <a:r>
                  <a:rPr lang="en-US" sz="2400" b="1" i="1" dirty="0">
                    <a:cs typeface="Segoe UI" panose="020B0502040204020203" pitchFamily="34" charset="0"/>
                  </a:rPr>
                  <a:t>h</a:t>
                </a:r>
                <a:r>
                  <a:rPr lang="en-US" sz="2400" b="1" dirty="0">
                    <a:cs typeface="Segoe UI" panose="020B0502040204020203" pitchFamily="34" charset="0"/>
                  </a:rPr>
                  <a:t>-sites via a vacancy mechanism, involving interstitial </a:t>
                </a:r>
                <a:r>
                  <a:rPr lang="en-US" sz="2400" b="1" i="1" dirty="0">
                    <a:cs typeface="Segoe UI" panose="020B0502040204020203" pitchFamily="34" charset="0"/>
                  </a:rPr>
                  <a:t>d</a:t>
                </a:r>
                <a:r>
                  <a:rPr lang="en-US" sz="2400" b="1" dirty="0">
                    <a:cs typeface="Segoe UI" panose="020B0502040204020203" pitchFamily="34" charset="0"/>
                  </a:rPr>
                  <a:t>-sites.   Both simulations and experiment suggest that Na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4</a:t>
                </a:r>
                <a:r>
                  <a:rPr lang="en-US" sz="2400" b="1" dirty="0">
                    <a:cs typeface="Segoe UI" panose="020B0502040204020203" pitchFamily="34" charset="0"/>
                  </a:rPr>
                  <a:t>P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S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6</a:t>
                </a:r>
                <a:r>
                  <a:rPr lang="en-US" sz="2400" b="1" dirty="0">
                    <a:cs typeface="Segoe UI" panose="020B0502040204020203" pitchFamily="34" charset="0"/>
                  </a:rPr>
                  <a:t> may be a viable solid electrolyte.</a:t>
                </a:r>
              </a:p>
              <a:p>
                <a:pPr>
                  <a:lnSpc>
                    <a:spcPct val="120000"/>
                  </a:lnSpc>
                </a:pPr>
                <a:endParaRPr lang="en-US" sz="1100" b="1" dirty="0">
                  <a:cs typeface="Segoe UI" panose="020B0502040204020203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b="1" dirty="0">
                    <a:cs typeface="Segoe UI" panose="020B0502040204020203" pitchFamily="34" charset="0"/>
                  </a:rPr>
                  <a:t>Simulations predict Li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Na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P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S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6  </a:t>
                </a:r>
                <a:r>
                  <a:rPr lang="en-US" sz="2400" b="1" dirty="0">
                    <a:cs typeface="Segoe UI" panose="020B0502040204020203" pitchFamily="34" charset="0"/>
                  </a:rPr>
                  <a:t>to crystallize with the </a:t>
                </a:r>
                <a:r>
                  <a:rPr lang="en-US" sz="2400" b="1" i="1" dirty="0">
                    <a:cs typeface="Segoe UI" panose="020B0502040204020203" pitchFamily="34" charset="0"/>
                  </a:rPr>
                  <a:t>C2/m</a:t>
                </a:r>
                <a:r>
                  <a:rPr lang="en-US" sz="2400" b="1" dirty="0">
                    <a:cs typeface="Segoe UI" panose="020B0502040204020203" pitchFamily="34" charset="0"/>
                  </a:rPr>
                  <a:t> structure and to be stable relative to Na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4</a:t>
                </a:r>
                <a:r>
                  <a:rPr lang="en-US" sz="2400" b="1" dirty="0">
                    <a:cs typeface="Segoe UI" panose="020B0502040204020203" pitchFamily="34" charset="0"/>
                  </a:rPr>
                  <a:t>P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S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6</a:t>
                </a:r>
                <a:r>
                  <a:rPr lang="en-US" sz="2400" b="1" dirty="0">
                    <a:cs typeface="Segoe UI" panose="020B0502040204020203" pitchFamily="34" charset="0"/>
                  </a:rPr>
                  <a:t>+2Li-2Na.  The mixed alkali electrolyte is predicted to substantially enhance Na ion conductivity.</a:t>
                </a:r>
              </a:p>
              <a:p>
                <a:pPr>
                  <a:lnSpc>
                    <a:spcPct val="120000"/>
                  </a:lnSpc>
                </a:pPr>
                <a:endParaRPr lang="en-US" sz="1100" b="1" dirty="0">
                  <a:cs typeface="Segoe UI" panose="020B0502040204020203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b="1" dirty="0">
                    <a:cs typeface="Segoe UI" panose="020B0502040204020203" pitchFamily="34" charset="0"/>
                  </a:rPr>
                  <a:t>In addition to experimental verification (or otherwise) of the predictions for Li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Na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P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S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6</a:t>
                </a:r>
                <a:r>
                  <a:rPr lang="en-US" sz="2400" b="1" dirty="0">
                    <a:cs typeface="Segoe UI" panose="020B0502040204020203" pitchFamily="34" charset="0"/>
                  </a:rPr>
                  <a:t>,  further MD simulations for both Na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4</a:t>
                </a:r>
                <a:r>
                  <a:rPr lang="en-US" sz="2400" b="1" dirty="0">
                    <a:cs typeface="Segoe UI" panose="020B0502040204020203" pitchFamily="34" charset="0"/>
                  </a:rPr>
                  <a:t>P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S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6  </a:t>
                </a:r>
                <a:r>
                  <a:rPr lang="en-US" sz="2400" b="1" dirty="0">
                    <a:cs typeface="Segoe UI" panose="020B0502040204020203" pitchFamily="34" charset="0"/>
                  </a:rPr>
                  <a:t>and Li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Na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P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2</a:t>
                </a:r>
                <a:r>
                  <a:rPr lang="en-US" sz="2400" b="1" dirty="0">
                    <a:cs typeface="Segoe UI" panose="020B0502040204020203" pitchFamily="34" charset="0"/>
                  </a:rPr>
                  <a:t>S</a:t>
                </a:r>
                <a:r>
                  <a:rPr lang="en-US" sz="2400" b="1" baseline="-25000" dirty="0">
                    <a:cs typeface="Segoe UI" panose="020B0502040204020203" pitchFamily="34" charset="0"/>
                  </a:rPr>
                  <a:t>6 </a:t>
                </a:r>
                <a:r>
                  <a:rPr lang="en-US" sz="2400" b="1" dirty="0">
                    <a:cs typeface="Segoe UI" panose="020B0502040204020203" pitchFamily="34" charset="0"/>
                  </a:rPr>
                  <a:t>will help us better understand Na ion conductivity mechanisms.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83F834-7C35-4DA4-B3F3-842728535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86" y="615289"/>
                <a:ext cx="11275487" cy="5991448"/>
              </a:xfrm>
              <a:prstGeom prst="rect">
                <a:avLst/>
              </a:prstGeom>
              <a:blipFill>
                <a:blip r:embed="rId3"/>
                <a:stretch>
                  <a:fillRect l="-703" t="-102" r="-811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20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3558-95D5-4940-ABD2-DAD4153E3AD2}"/>
              </a:ext>
            </a:extLst>
          </p:cNvPr>
          <p:cNvSpPr txBox="1"/>
          <p:nvPr/>
        </p:nvSpPr>
        <p:spPr>
          <a:xfrm>
            <a:off x="419811" y="136525"/>
            <a:ext cx="10933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Motivation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Research on battery materials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37E1D7-04AB-4E5D-A487-BD8D65AD4CC4}"/>
              </a:ext>
            </a:extLst>
          </p:cNvPr>
          <p:cNvSpPr txBox="1"/>
          <p:nvPr/>
        </p:nvSpPr>
        <p:spPr>
          <a:xfrm>
            <a:off x="2209800" y="1272289"/>
            <a:ext cx="878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Materials components of a Li or Na ion  battery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464EB9-8F5C-4B46-A430-F081EBD4F0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1"/>
          <a:stretch/>
        </p:blipFill>
        <p:spPr>
          <a:xfrm>
            <a:off x="3115741" y="4381803"/>
            <a:ext cx="6657975" cy="21571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044E31-D28A-4AD1-9273-E0D2C8B23FFF}"/>
              </a:ext>
            </a:extLst>
          </p:cNvPr>
          <p:cNvSpPr/>
          <p:nvPr/>
        </p:nvSpPr>
        <p:spPr>
          <a:xfrm>
            <a:off x="3581400" y="1901043"/>
            <a:ext cx="1782337" cy="2436781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810034-F7C7-4A08-9576-751ED296CA7B}"/>
              </a:ext>
            </a:extLst>
          </p:cNvPr>
          <p:cNvSpPr/>
          <p:nvPr/>
        </p:nvSpPr>
        <p:spPr>
          <a:xfrm>
            <a:off x="5363737" y="1923032"/>
            <a:ext cx="2126275" cy="2436781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7695F2-FDDD-4EDE-9A3E-FB8D049B5AE9}"/>
              </a:ext>
            </a:extLst>
          </p:cNvPr>
          <p:cNvSpPr/>
          <p:nvPr/>
        </p:nvSpPr>
        <p:spPr>
          <a:xfrm>
            <a:off x="7490013" y="1923032"/>
            <a:ext cx="1936376" cy="2436781"/>
          </a:xfrm>
          <a:prstGeom prst="rect">
            <a:avLst/>
          </a:prstGeom>
          <a:solidFill>
            <a:srgbClr val="0070C0">
              <a:alpha val="37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7B12BA-FF63-468E-9413-47EFE8514503}"/>
              </a:ext>
            </a:extLst>
          </p:cNvPr>
          <p:cNvCxnSpPr/>
          <p:nvPr/>
        </p:nvCxnSpPr>
        <p:spPr>
          <a:xfrm flipV="1">
            <a:off x="3115741" y="4359813"/>
            <a:ext cx="465659" cy="21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01A91E-455A-470F-82A7-0E77DF2FDC0C}"/>
              </a:ext>
            </a:extLst>
          </p:cNvPr>
          <p:cNvCxnSpPr>
            <a:cxnSpLocks/>
          </p:cNvCxnSpPr>
          <p:nvPr/>
        </p:nvCxnSpPr>
        <p:spPr>
          <a:xfrm flipH="1">
            <a:off x="9426389" y="4381803"/>
            <a:ext cx="341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803B04-AB48-49F5-933E-CFB08E3BB3BA}"/>
              </a:ext>
            </a:extLst>
          </p:cNvPr>
          <p:cNvSpPr txBox="1"/>
          <p:nvPr/>
        </p:nvSpPr>
        <p:spPr>
          <a:xfrm>
            <a:off x="3180482" y="3895158"/>
            <a:ext cx="33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6C222E-AFDF-41CC-A3D1-1138B011BD47}"/>
              </a:ext>
            </a:extLst>
          </p:cNvPr>
          <p:cNvSpPr txBox="1"/>
          <p:nvPr/>
        </p:nvSpPr>
        <p:spPr>
          <a:xfrm>
            <a:off x="9410966" y="3939982"/>
            <a:ext cx="33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14C53-18A9-441B-93D1-15F95CBDF529}"/>
              </a:ext>
            </a:extLst>
          </p:cNvPr>
          <p:cNvSpPr txBox="1"/>
          <p:nvPr/>
        </p:nvSpPr>
        <p:spPr>
          <a:xfrm>
            <a:off x="7891369" y="2398154"/>
            <a:ext cx="1083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Li+ or</a:t>
            </a:r>
          </a:p>
          <a:p>
            <a:pPr algn="l"/>
            <a:r>
              <a:rPr lang="en-US" sz="3200" b="1" dirty="0"/>
              <a:t>Na+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B62E20-062A-4D78-87F3-BA93473BFE78}"/>
              </a:ext>
            </a:extLst>
          </p:cNvPr>
          <p:cNvCxnSpPr/>
          <p:nvPr/>
        </p:nvCxnSpPr>
        <p:spPr>
          <a:xfrm flipH="1">
            <a:off x="4701988" y="3207211"/>
            <a:ext cx="320656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61D991-EB76-4C65-A55A-C107D92D90D4}"/>
              </a:ext>
            </a:extLst>
          </p:cNvPr>
          <p:cNvSpPr txBox="1"/>
          <p:nvPr/>
        </p:nvSpPr>
        <p:spPr>
          <a:xfrm>
            <a:off x="9982200" y="4557567"/>
            <a:ext cx="2138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Illustrating discharge mode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C610A7-1BCB-4915-B231-F98ED4C5DBE2}"/>
              </a:ext>
            </a:extLst>
          </p:cNvPr>
          <p:cNvSpPr txBox="1"/>
          <p:nvPr/>
        </p:nvSpPr>
        <p:spPr>
          <a:xfrm>
            <a:off x="113127" y="2416488"/>
            <a:ext cx="29947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Role of the electrolyte is to allow for the transport of Li+ or Na+ ions, excluding electrons from the battery and forcing them through the external circuit.</a:t>
            </a:r>
          </a:p>
        </p:txBody>
      </p:sp>
    </p:spTree>
    <p:extLst>
      <p:ext uri="{BB962C8B-B14F-4D97-AF65-F5344CB8AC3E}">
        <p14:creationId xmlns:p14="http://schemas.microsoft.com/office/powerpoint/2010/main" val="71224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3558-95D5-4940-ABD2-DAD4153E3AD2}"/>
              </a:ext>
            </a:extLst>
          </p:cNvPr>
          <p:cNvSpPr txBox="1"/>
          <p:nvPr/>
        </p:nvSpPr>
        <p:spPr>
          <a:xfrm>
            <a:off x="419811" y="136525"/>
            <a:ext cx="10933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Motivation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The case for all solid state batteries</a:t>
            </a:r>
          </a:p>
          <a:p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B9A99-A4C9-4645-BE0E-869B1E72390B}"/>
              </a:ext>
            </a:extLst>
          </p:cNvPr>
          <p:cNvSpPr txBox="1"/>
          <p:nvPr/>
        </p:nvSpPr>
        <p:spPr>
          <a:xfrm>
            <a:off x="261168" y="1260225"/>
            <a:ext cx="1151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Development of </a:t>
            </a:r>
            <a:r>
              <a:rPr lang="en-US" sz="2800" b="1" dirty="0" err="1"/>
              <a:t>LiPON</a:t>
            </a:r>
            <a:r>
              <a:rPr lang="en-US" sz="2800" b="1" dirty="0"/>
              <a:t> electrolyte films at Oak Ridge National Laboratory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793A6B-E50C-4FDC-9179-9785411A7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168"/>
          <a:stretch/>
        </p:blipFill>
        <p:spPr>
          <a:xfrm>
            <a:off x="682043" y="1922612"/>
            <a:ext cx="11122967" cy="1506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50082-0C04-4E3E-AEFE-618F19315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02"/>
          <a:stretch/>
        </p:blipFill>
        <p:spPr>
          <a:xfrm>
            <a:off x="838200" y="3181150"/>
            <a:ext cx="10782646" cy="30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3558-95D5-4940-ABD2-DAD4153E3AD2}"/>
              </a:ext>
            </a:extLst>
          </p:cNvPr>
          <p:cNvSpPr txBox="1"/>
          <p:nvPr/>
        </p:nvSpPr>
        <p:spPr>
          <a:xfrm>
            <a:off x="419811" y="136525"/>
            <a:ext cx="1093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Motivation -- The case for all solid state batteries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EDC5C0-6D1D-4B7E-8EF8-8CFCE6FE3696}"/>
              </a:ext>
            </a:extLst>
          </p:cNvPr>
          <p:cNvGrpSpPr/>
          <p:nvPr/>
        </p:nvGrpSpPr>
        <p:grpSpPr>
          <a:xfrm>
            <a:off x="663388" y="564686"/>
            <a:ext cx="7924800" cy="1736874"/>
            <a:chOff x="762000" y="1143000"/>
            <a:chExt cx="7924800" cy="17368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A1B9A7-85ED-4EE6-800A-38885699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199"/>
              <a:ext cx="7924800" cy="16606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C88B48-FD8B-41C2-B276-35B512141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1143000"/>
              <a:ext cx="3305175" cy="7715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1B92B5-45BC-4E68-A80A-E774A190D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5087" y="1668536"/>
              <a:ext cx="3562350" cy="4191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16FCB12-5379-4562-A371-D0FE4CEDF35F}"/>
              </a:ext>
            </a:extLst>
          </p:cNvPr>
          <p:cNvSpPr txBox="1"/>
          <p:nvPr/>
        </p:nvSpPr>
        <p:spPr>
          <a:xfrm>
            <a:off x="180023" y="2392657"/>
            <a:ext cx="5720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rgbClr val="00B050"/>
                </a:solidFill>
              </a:rPr>
              <a:t>Advantages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Compatible and stable with high voltage cathodes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Compatible and stable with Li metal anodes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Can be effective in thin formats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061A5-11FC-4B17-AE5F-6CC4D453FD1A}"/>
              </a:ext>
            </a:extLst>
          </p:cNvPr>
          <p:cNvSpPr txBox="1"/>
          <p:nvPr/>
        </p:nvSpPr>
        <p:spPr>
          <a:xfrm>
            <a:off x="6291110" y="2392657"/>
            <a:ext cx="53453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rgbClr val="FF0000"/>
                </a:solidFill>
              </a:rPr>
              <a:t>Disadvantages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Relatively low ionic conductivity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Lower total capacity compared with liquid electrolytes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Possible physical and chemical interface issues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1E07E0-DCFE-4832-91E0-9F96E0E3FFA6}"/>
              </a:ext>
            </a:extLst>
          </p:cNvPr>
          <p:cNvSpPr txBox="1"/>
          <p:nvPr/>
        </p:nvSpPr>
        <p:spPr>
          <a:xfrm>
            <a:off x="975327" y="4882930"/>
            <a:ext cx="8876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Demonstrated for LiNi</a:t>
            </a:r>
            <a:r>
              <a:rPr lang="en-US" sz="2400" b="1" baseline="-25000" dirty="0"/>
              <a:t>0.5</a:t>
            </a:r>
            <a:r>
              <a:rPr lang="en-US" sz="2400" b="1" dirty="0"/>
              <a:t>Mn</a:t>
            </a:r>
            <a:r>
              <a:rPr lang="en-US" sz="2400" b="1" baseline="-25000" dirty="0"/>
              <a:t>1.5</a:t>
            </a:r>
            <a:r>
              <a:rPr lang="en-US" sz="2400" b="1" dirty="0"/>
              <a:t>O</a:t>
            </a:r>
            <a:r>
              <a:rPr lang="en-US" sz="2400" b="1" baseline="-25000" dirty="0"/>
              <a:t>4</a:t>
            </a:r>
            <a:r>
              <a:rPr lang="en-US" sz="2400" b="1" dirty="0"/>
              <a:t>/</a:t>
            </a:r>
            <a:r>
              <a:rPr lang="en-US" sz="2400" b="1" dirty="0" err="1"/>
              <a:t>LiPON</a:t>
            </a:r>
            <a:r>
              <a:rPr lang="en-US" sz="2400" b="1" dirty="0"/>
              <a:t>/Li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10</a:t>
            </a:r>
            <a:r>
              <a:rPr lang="en-US" sz="2400" b="1" baseline="30000" dirty="0"/>
              <a:t>-6</a:t>
            </a:r>
            <a:r>
              <a:rPr lang="en-US" sz="2400" b="1" dirty="0"/>
              <a:t> m </a:t>
            </a:r>
            <a:r>
              <a:rPr lang="en-US" sz="2400" b="1" dirty="0" err="1"/>
              <a:t>LiPON</a:t>
            </a:r>
            <a:r>
              <a:rPr lang="en-US" sz="2400" b="1" dirty="0"/>
              <a:t> electrolyte layer achieved adequate conductivity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10,000 cycles* with 90% capacity retention</a:t>
            </a:r>
          </a:p>
          <a:p>
            <a:r>
              <a:rPr lang="en-US" sz="2400" b="1" dirty="0"/>
              <a:t>*1 cycle per day for 27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C1A7F-CAC8-4014-A198-A9ECE1A1E5A4}"/>
              </a:ext>
            </a:extLst>
          </p:cNvPr>
          <p:cNvSpPr txBox="1"/>
          <p:nvPr/>
        </p:nvSpPr>
        <p:spPr>
          <a:xfrm>
            <a:off x="7774642" y="1897601"/>
            <a:ext cx="387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ORNL</a:t>
            </a:r>
          </a:p>
        </p:txBody>
      </p:sp>
    </p:spTree>
    <p:extLst>
      <p:ext uri="{BB962C8B-B14F-4D97-AF65-F5344CB8AC3E}">
        <p14:creationId xmlns:p14="http://schemas.microsoft.com/office/powerpoint/2010/main" val="400441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3558-95D5-4940-ABD2-DAD4153E3AD2}"/>
              </a:ext>
            </a:extLst>
          </p:cNvPr>
          <p:cNvSpPr txBox="1"/>
          <p:nvPr/>
        </p:nvSpPr>
        <p:spPr>
          <a:xfrm>
            <a:off x="419811" y="136525"/>
            <a:ext cx="109339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Motivation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Challenges for realistic (idealistic??) computer modeling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Technological challenges –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Improving the ionic conductivity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Stabilizing the electrolyte material in battery conditions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Stabilizing the cathode/electrolyte and anode/electrolyte interfaces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Checking accuracy of computational models in terms of physical and numerical approximations, comparing with real materials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742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79B2-583A-4867-9ACD-5D383388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A6825-C9D1-47FB-9028-CC1AAAE6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05D9-1525-4402-83E3-07981F06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88C56E-13F3-42E5-BFAF-21D2777E3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3558-95D5-4940-ABD2-DAD4153E3AD2}"/>
              </a:ext>
            </a:extLst>
          </p:cNvPr>
          <p:cNvSpPr txBox="1"/>
          <p:nvPr/>
        </p:nvSpPr>
        <p:spPr>
          <a:xfrm>
            <a:off x="107577" y="136525"/>
            <a:ext cx="900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Experimental story – 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r>
              <a:rPr lang="en-US" sz="3200" b="1" dirty="0"/>
              <a:t> and Na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 </a:t>
            </a:r>
            <a:r>
              <a:rPr lang="en-US" sz="3200" b="1" dirty="0"/>
              <a:t>as examples of interesting electrolyte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B432F-48D5-46CF-9339-660DE9CD2BB1}"/>
              </a:ext>
            </a:extLst>
          </p:cNvPr>
          <p:cNvSpPr txBox="1"/>
          <p:nvPr/>
        </p:nvSpPr>
        <p:spPr>
          <a:xfrm>
            <a:off x="549089" y="1380484"/>
            <a:ext cx="11573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 </a:t>
            </a:r>
            <a:r>
              <a:rPr lang="en-US" sz="3200" b="1" dirty="0"/>
              <a:t> has been identified as a low conductivity decomposition product in the formation of lithium thiophosphate electrolytes.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8D6B0-E2F0-4E99-A6B2-61B16FB6D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2468853"/>
            <a:ext cx="114681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ED06A-222C-46BE-9AD1-1B00A12B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06/09/2021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D439F-2A88-4750-88F3-61B713D4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Cambridge - Electronic Structure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24F7D-54C2-4E2F-AEC6-25AAFCDE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EE11-A27C-4CA8-8C32-379C9DB8BEB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34E1C-7A1C-49BF-9C0C-4B0122830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03" y="612363"/>
            <a:ext cx="4871053" cy="5936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3E3FA-8329-4487-B55C-DFE71F44A5DE}"/>
              </a:ext>
            </a:extLst>
          </p:cNvPr>
          <p:cNvSpPr txBox="1"/>
          <p:nvPr/>
        </p:nvSpPr>
        <p:spPr>
          <a:xfrm>
            <a:off x="118481" y="346075"/>
            <a:ext cx="3012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Minami et al. 2010, continued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B7642-E040-41D0-98FF-C869D97328DC}"/>
              </a:ext>
            </a:extLst>
          </p:cNvPr>
          <p:cNvSpPr txBox="1"/>
          <p:nvPr/>
        </p:nvSpPr>
        <p:spPr>
          <a:xfrm>
            <a:off x="205427" y="4159983"/>
            <a:ext cx="301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Li</a:t>
            </a:r>
            <a:r>
              <a:rPr lang="en-US" sz="3200" b="1" baseline="-25000" dirty="0"/>
              <a:t>7</a:t>
            </a:r>
            <a:r>
              <a:rPr lang="en-US" sz="3200" b="1" dirty="0"/>
              <a:t>P</a:t>
            </a:r>
            <a:r>
              <a:rPr lang="en-US" sz="3200" b="1" baseline="-25000" dirty="0"/>
              <a:t>3</a:t>
            </a:r>
            <a:r>
              <a:rPr lang="en-US" sz="3200" b="1" dirty="0"/>
              <a:t>S</a:t>
            </a:r>
            <a:r>
              <a:rPr lang="en-US" sz="3200" b="1" baseline="-25000" dirty="0"/>
              <a:t>11</a:t>
            </a:r>
            <a:endParaRPr lang="en-US" sz="32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C46EDA-1959-4F38-A934-15146584EF7E}"/>
              </a:ext>
            </a:extLst>
          </p:cNvPr>
          <p:cNvCxnSpPr/>
          <p:nvPr/>
        </p:nvCxnSpPr>
        <p:spPr>
          <a:xfrm>
            <a:off x="1419800" y="2904564"/>
            <a:ext cx="819006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>
            <a:extLst>
              <a:ext uri="{FF2B5EF4-FFF2-40B4-BE49-F238E27FC236}">
                <a16:creationId xmlns:a16="http://schemas.microsoft.com/office/drawing/2014/main" id="{3129AFC1-F086-48E3-9B45-1C992A332D93}"/>
              </a:ext>
            </a:extLst>
          </p:cNvPr>
          <p:cNvSpPr/>
          <p:nvPr/>
        </p:nvSpPr>
        <p:spPr>
          <a:xfrm>
            <a:off x="2769333" y="3765176"/>
            <a:ext cx="225013" cy="1586753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C125D-3FC9-4B89-8875-87D66C0B084B}"/>
              </a:ext>
            </a:extLst>
          </p:cNvPr>
          <p:cNvSpPr txBox="1"/>
          <p:nvPr/>
        </p:nvSpPr>
        <p:spPr>
          <a:xfrm>
            <a:off x="118481" y="2523739"/>
            <a:ext cx="301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endParaRPr lang="en-US" sz="32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86FEBB-E5F2-45A7-B448-18A96CAEB68A}"/>
              </a:ext>
            </a:extLst>
          </p:cNvPr>
          <p:cNvCxnSpPr/>
          <p:nvPr/>
        </p:nvCxnSpPr>
        <p:spPr>
          <a:xfrm>
            <a:off x="1981703" y="4563035"/>
            <a:ext cx="819006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3467DCCC-5369-46A0-8BC0-2C102FF31385}"/>
              </a:ext>
            </a:extLst>
          </p:cNvPr>
          <p:cNvSpPr/>
          <p:nvPr/>
        </p:nvSpPr>
        <p:spPr>
          <a:xfrm>
            <a:off x="2558664" y="2433916"/>
            <a:ext cx="225013" cy="997517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7CE6D9-3B2B-451E-ADAC-1AD1AB79B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0" r="796"/>
          <a:stretch/>
        </p:blipFill>
        <p:spPr>
          <a:xfrm>
            <a:off x="6852756" y="1459371"/>
            <a:ext cx="5088993" cy="42368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ACB9EA-3D7A-43AF-B4F3-DDF18CD851DD}"/>
              </a:ext>
            </a:extLst>
          </p:cNvPr>
          <p:cNvSpPr txBox="1"/>
          <p:nvPr/>
        </p:nvSpPr>
        <p:spPr>
          <a:xfrm>
            <a:off x="8305048" y="1663316"/>
            <a:ext cx="301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Li</a:t>
            </a:r>
            <a:r>
              <a:rPr lang="en-US" sz="3200" b="1" baseline="-25000" dirty="0"/>
              <a:t>7</a:t>
            </a:r>
            <a:r>
              <a:rPr lang="en-US" sz="3200" b="1" dirty="0"/>
              <a:t>P</a:t>
            </a:r>
            <a:r>
              <a:rPr lang="en-US" sz="3200" b="1" baseline="-25000" dirty="0"/>
              <a:t>3</a:t>
            </a:r>
            <a:r>
              <a:rPr lang="en-US" sz="3200" b="1" dirty="0"/>
              <a:t>S</a:t>
            </a:r>
            <a:r>
              <a:rPr lang="en-US" sz="3200" b="1" baseline="-25000" dirty="0"/>
              <a:t>11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4E250C-BEB5-4B4C-BB8F-CE0622581423}"/>
              </a:ext>
            </a:extLst>
          </p:cNvPr>
          <p:cNvSpPr txBox="1"/>
          <p:nvPr/>
        </p:nvSpPr>
        <p:spPr>
          <a:xfrm>
            <a:off x="8366010" y="3469512"/>
            <a:ext cx="301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Li</a:t>
            </a:r>
            <a:r>
              <a:rPr lang="en-US" sz="3200" b="1" baseline="-25000" dirty="0"/>
              <a:t>4</a:t>
            </a:r>
            <a:r>
              <a:rPr lang="en-US" sz="3200" b="1" dirty="0"/>
              <a:t>P</a:t>
            </a:r>
            <a:r>
              <a:rPr lang="en-US" sz="3200" b="1" baseline="-25000" dirty="0"/>
              <a:t>2</a:t>
            </a:r>
            <a:r>
              <a:rPr lang="en-US" sz="3200" b="1" dirty="0"/>
              <a:t>S</a:t>
            </a:r>
            <a:r>
              <a:rPr lang="en-US" sz="3200" b="1" baseline="-25000" dirty="0"/>
              <a:t>6</a:t>
            </a:r>
            <a:endParaRPr lang="en-US" sz="3200" b="1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3B0B15-BFCB-4CF4-B08C-562F4DE7B5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0732" r="5944" b="21822"/>
          <a:stretch/>
        </p:blipFill>
        <p:spPr>
          <a:xfrm>
            <a:off x="9773716" y="174814"/>
            <a:ext cx="2138257" cy="4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1644</Words>
  <Application>Microsoft Office PowerPoint</Application>
  <PresentationFormat>Widescreen</PresentationFormat>
  <Paragraphs>325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Segoe UI</vt:lpstr>
      <vt:lpstr>Symbol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Holzwarth</dc:creator>
  <cp:lastModifiedBy>Holzwarth, Natalie</cp:lastModifiedBy>
  <cp:revision>134</cp:revision>
  <dcterms:created xsi:type="dcterms:W3CDTF">2019-11-04T02:21:03Z</dcterms:created>
  <dcterms:modified xsi:type="dcterms:W3CDTF">2021-06-09T15:44:52Z</dcterms:modified>
</cp:coreProperties>
</file>