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2" r:id="rId2"/>
    <p:sldId id="257" r:id="rId3"/>
    <p:sldId id="265" r:id="rId4"/>
    <p:sldId id="266" r:id="rId5"/>
    <p:sldId id="273" r:id="rId6"/>
    <p:sldId id="267" r:id="rId7"/>
    <p:sldId id="268" r:id="rId8"/>
    <p:sldId id="269" r:id="rId9"/>
    <p:sldId id="281" r:id="rId10"/>
    <p:sldId id="279" r:id="rId11"/>
    <p:sldId id="284" r:id="rId12"/>
    <p:sldId id="282" r:id="rId13"/>
    <p:sldId id="283" r:id="rId14"/>
    <p:sldId id="280" r:id="rId15"/>
    <p:sldId id="274" r:id="rId1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02" autoAdjust="0"/>
  </p:normalViewPr>
  <p:slideViewPr>
    <p:cSldViewPr snapToGrid="0">
      <p:cViewPr varScale="1">
        <p:scale>
          <a:sx n="44" d="100"/>
          <a:sy n="44" d="100"/>
        </p:scale>
        <p:origin x="15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6439ED79-328C-46F6-B02C-5BFC838F3F90}" type="datetimeFigureOut">
              <a:rPr lang="en-US" smtClean="0"/>
              <a:t>3/4/2020</a:t>
            </a:fld>
            <a:endParaRPr lang="en-US"/>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DD31027-B0E4-4A7E-BAFC-46AAD8420426}" type="slidenum">
              <a:rPr lang="en-US" smtClean="0"/>
              <a:t>‹#›</a:t>
            </a:fld>
            <a:endParaRPr lang="en-US"/>
          </a:p>
        </p:txBody>
      </p:sp>
    </p:spTree>
    <p:extLst>
      <p:ext uri="{BB962C8B-B14F-4D97-AF65-F5344CB8AC3E}">
        <p14:creationId xmlns:p14="http://schemas.microsoft.com/office/powerpoint/2010/main" val="260186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E51B4E4-C395-478F-B70D-B02C3F4A1385}" type="datetimeFigureOut">
              <a:rPr lang="en-US" smtClean="0"/>
              <a:t>3/4/2020</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2CD0D17-0131-4156-A127-CC65B49D814B}" type="slidenum">
              <a:rPr lang="en-US" smtClean="0"/>
              <a:t>‹#›</a:t>
            </a:fld>
            <a:endParaRPr lang="en-US"/>
          </a:p>
        </p:txBody>
      </p:sp>
    </p:spTree>
    <p:extLst>
      <p:ext uri="{BB962C8B-B14F-4D97-AF65-F5344CB8AC3E}">
        <p14:creationId xmlns:p14="http://schemas.microsoft.com/office/powerpoint/2010/main" val="384179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D0D17-0131-4156-A127-CC65B49D814B}" type="slidenum">
              <a:rPr lang="en-US" smtClean="0"/>
              <a:t>1</a:t>
            </a:fld>
            <a:endParaRPr lang="en-US"/>
          </a:p>
        </p:txBody>
      </p:sp>
    </p:spTree>
    <p:extLst>
      <p:ext uri="{BB962C8B-B14F-4D97-AF65-F5344CB8AC3E}">
        <p14:creationId xmlns:p14="http://schemas.microsoft.com/office/powerpoint/2010/main" val="167429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By directly observing the trajectories of atoms produced</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by molecular dynamics simulations</a:t>
            </a:r>
            <a:r>
              <a:rPr lang="en-US" sz="1100" kern="1200" dirty="0" smtClean="0">
                <a:solidFill>
                  <a:schemeClr val="tx1"/>
                </a:solidFill>
                <a:effectLst/>
                <a:latin typeface="Segoe UI" panose="020B0502040204020203" pitchFamily="34" charset="0"/>
                <a:ea typeface="+mn-ea"/>
                <a:cs typeface="Segoe UI" panose="020B0502040204020203" pitchFamily="34" charset="0"/>
              </a:rPr>
              <a:t>, we found that for both materials all migration events only occur within the interlayer plane containing all h sites. Here we have movies </a:t>
            </a:r>
            <a:r>
              <a:rPr lang="en-US" sz="1100" kern="1200" dirty="0" smtClean="0">
                <a:solidFill>
                  <a:schemeClr val="tx1"/>
                </a:solidFill>
                <a:effectLst/>
                <a:latin typeface="Segoe UI" panose="020B0502040204020203" pitchFamily="34" charset="0"/>
                <a:ea typeface="+mn-ea"/>
                <a:cs typeface="Segoe UI" panose="020B0502040204020203" pitchFamily="34" charset="0"/>
              </a:rPr>
              <a:t>for </a:t>
            </a:r>
            <a:r>
              <a:rPr lang="en-US" sz="1100" kern="1200" dirty="0" smtClean="0">
                <a:solidFill>
                  <a:schemeClr val="tx1"/>
                </a:solidFill>
                <a:effectLst/>
                <a:latin typeface="Segoe UI" panose="020B0502040204020203" pitchFamily="34" charset="0"/>
                <a:ea typeface="+mn-ea"/>
                <a:cs typeface="Segoe UI" panose="020B0502040204020203" pitchFamily="34" charset="0"/>
              </a:rPr>
              <a:t>visualizing the trajectories of h-type Na ions at T = </a:t>
            </a:r>
            <a:r>
              <a:rPr lang="en-US" sz="1100" kern="1200" dirty="0" smtClean="0">
                <a:solidFill>
                  <a:schemeClr val="tx1"/>
                </a:solidFill>
                <a:effectLst/>
                <a:latin typeface="Segoe UI" panose="020B0502040204020203" pitchFamily="34" charset="0"/>
                <a:ea typeface="+mn-ea"/>
                <a:cs typeface="Segoe UI" panose="020B0502040204020203" pitchFamily="34" charset="0"/>
              </a:rPr>
              <a:t>1000K.</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At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 beginning of the </a:t>
            </a:r>
            <a:r>
              <a:rPr lang="en-US" sz="1100" kern="1200" dirty="0" smtClean="0">
                <a:solidFill>
                  <a:schemeClr val="tx1"/>
                </a:solidFill>
                <a:effectLst/>
                <a:latin typeface="Segoe UI" panose="020B0502040204020203" pitchFamily="34" charset="0"/>
                <a:ea typeface="+mn-ea"/>
                <a:cs typeface="Segoe UI" panose="020B0502040204020203" pitchFamily="34" charset="0"/>
              </a:rPr>
              <a:t>calculation,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there are 8 Na ions resided at each interlayer plane in the simulation cell. More balls were placed to display that the Na ion may migrate to the neighboring cells</a:t>
            </a:r>
            <a:r>
              <a:rPr lang="en-US" sz="1100" kern="1200" dirty="0" smtClean="0">
                <a:solidFill>
                  <a:schemeClr val="tx1"/>
                </a:solidFill>
                <a:effectLst/>
                <a:latin typeface="Segoe UI" panose="020B0502040204020203" pitchFamily="34" charset="0"/>
                <a:ea typeface="+mn-ea"/>
                <a:cs typeface="Segoe UI" panose="020B0502040204020203" pitchFamily="34" charset="0"/>
              </a:rPr>
              <a:t>.</a:t>
            </a:r>
          </a:p>
          <a:p>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a:p>
            <a:r>
              <a:rPr lang="en-US" sz="1050" kern="1200" dirty="0" smtClean="0">
                <a:solidFill>
                  <a:schemeClr val="tx1"/>
                </a:solidFill>
                <a:effectLst/>
                <a:latin typeface="Segoe UI" panose="020B0502040204020203" pitchFamily="34" charset="0"/>
                <a:ea typeface="+mn-ea"/>
                <a:cs typeface="Segoe UI" panose="020B0502040204020203" pitchFamily="34" charset="0"/>
              </a:rPr>
              <a:t>Note</a:t>
            </a:r>
            <a:r>
              <a:rPr lang="en-US" sz="1050" kern="1200" baseline="0" dirty="0" smtClean="0">
                <a:solidFill>
                  <a:schemeClr val="tx1"/>
                </a:solidFill>
                <a:effectLst/>
                <a:latin typeface="Segoe UI" panose="020B0502040204020203" pitchFamily="34" charset="0"/>
                <a:ea typeface="+mn-ea"/>
                <a:cs typeface="Segoe UI" panose="020B0502040204020203" pitchFamily="34" charset="0"/>
              </a:rPr>
              <a:t> i</a:t>
            </a:r>
            <a:r>
              <a:rPr lang="en-US" sz="1050" kern="1200" dirty="0" smtClean="0">
                <a:solidFill>
                  <a:schemeClr val="tx1"/>
                </a:solidFill>
                <a:effectLst/>
                <a:latin typeface="Segoe UI" panose="020B0502040204020203" pitchFamily="34" charset="0"/>
                <a:ea typeface="+mn-ea"/>
                <a:cs typeface="Segoe UI" panose="020B0502040204020203" pitchFamily="34" charset="0"/>
              </a:rPr>
              <a:t>n</a:t>
            </a:r>
            <a:r>
              <a:rPr lang="en-US" sz="1050" kern="1200" baseline="0" dirty="0" smtClean="0">
                <a:solidFill>
                  <a:schemeClr val="tx1"/>
                </a:solidFill>
                <a:effectLst/>
                <a:latin typeface="Segoe UI" panose="020B0502040204020203" pitchFamily="34" charset="0"/>
                <a:ea typeface="+mn-ea"/>
                <a:cs typeface="Segoe UI" panose="020B0502040204020203" pitchFamily="34" charset="0"/>
              </a:rPr>
              <a:t> this document, the animations were represented by </a:t>
            </a:r>
            <a:r>
              <a:rPr lang="en-US" sz="1100" b="0" i="0" u="none" strike="noStrike" kern="1200" baseline="0" dirty="0" smtClean="0">
                <a:solidFill>
                  <a:schemeClr val="tx1"/>
                </a:solidFill>
                <a:latin typeface="+mn-lt"/>
                <a:ea typeface="+mn-ea"/>
                <a:cs typeface="+mn-cs"/>
              </a:rPr>
              <a:t>the superposed snapshots of the ion positions at t =~10 </a:t>
            </a:r>
            <a:r>
              <a:rPr lang="en-US" sz="1100" b="0" i="0" u="none" strike="noStrike" kern="1200" baseline="0" dirty="0" err="1" smtClean="0">
                <a:solidFill>
                  <a:schemeClr val="tx1"/>
                </a:solidFill>
                <a:latin typeface="+mn-lt"/>
                <a:ea typeface="+mn-ea"/>
                <a:cs typeface="+mn-cs"/>
              </a:rPr>
              <a:t>ps</a:t>
            </a:r>
            <a:r>
              <a:rPr lang="en-US" sz="1100" b="0" i="0" u="none" strike="noStrike" kern="1200" baseline="0" dirty="0" smtClean="0">
                <a:solidFill>
                  <a:schemeClr val="tx1"/>
                </a:solidFill>
                <a:latin typeface="+mn-lt"/>
                <a:ea typeface="+mn-ea"/>
                <a:cs typeface="+mn-cs"/>
              </a:rPr>
              <a:t>, ~15 </a:t>
            </a:r>
            <a:r>
              <a:rPr lang="en-US" altLang="zh-CN" sz="1100" b="0" i="0" u="none" strike="noStrike" kern="1200" baseline="0" dirty="0" err="1" smtClean="0">
                <a:solidFill>
                  <a:schemeClr val="tx1"/>
                </a:solidFill>
                <a:latin typeface="+mn-lt"/>
                <a:ea typeface="+mn-ea"/>
                <a:cs typeface="+mn-cs"/>
              </a:rPr>
              <a:t>ps</a:t>
            </a:r>
            <a:r>
              <a:rPr lang="en-US" altLang="zh-CN" sz="1100" b="0" i="0" u="none" strike="noStrike" kern="1200" baseline="0" dirty="0" smtClean="0">
                <a:solidFill>
                  <a:schemeClr val="tx1"/>
                </a:solidFill>
                <a:latin typeface="+mn-lt"/>
                <a:ea typeface="+mn-ea"/>
                <a:cs typeface="+mn-cs"/>
              </a:rPr>
              <a:t> and ~30 </a:t>
            </a:r>
            <a:r>
              <a:rPr lang="en-US" altLang="zh-CN" sz="1100" b="0" i="0" u="none" strike="noStrike" kern="1200" baseline="0" dirty="0" err="1" smtClean="0">
                <a:solidFill>
                  <a:schemeClr val="tx1"/>
                </a:solidFill>
                <a:latin typeface="+mn-lt"/>
                <a:ea typeface="+mn-ea"/>
                <a:cs typeface="+mn-cs"/>
              </a:rPr>
              <a:t>ps</a:t>
            </a:r>
            <a:r>
              <a:rPr lang="en-US" altLang="zh-CN" sz="1100" b="0" i="0" u="none" strike="noStrike" kern="1200" baseline="0" dirty="0" smtClean="0">
                <a:solidFill>
                  <a:schemeClr val="tx1"/>
                </a:solidFill>
                <a:latin typeface="+mn-lt"/>
                <a:ea typeface="+mn-ea"/>
                <a:cs typeface="+mn-cs"/>
              </a:rPr>
              <a:t> as presented in the next 3 slides</a:t>
            </a:r>
            <a:r>
              <a:rPr lang="en-US" altLang="zh-CN" sz="1050" b="0" i="0" u="none" strike="noStrike" kern="1200" baseline="0" dirty="0" smtClean="0">
                <a:solidFill>
                  <a:schemeClr val="tx1"/>
                </a:solidFill>
                <a:effectLst/>
                <a:latin typeface="Segoe UI" panose="020B0502040204020203" pitchFamily="34" charset="0"/>
                <a:ea typeface="+mn-ea"/>
                <a:cs typeface="Segoe UI" panose="020B0502040204020203" pitchFamily="34" charset="0"/>
              </a:rPr>
              <a:t>.</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10</a:t>
            </a:fld>
            <a:endParaRPr lang="en-US"/>
          </a:p>
        </p:txBody>
      </p:sp>
    </p:spTree>
    <p:extLst>
      <p:ext uri="{BB962C8B-B14F-4D97-AF65-F5344CB8AC3E}">
        <p14:creationId xmlns:p14="http://schemas.microsoft.com/office/powerpoint/2010/main" val="364481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Segoe UI" panose="020B0502040204020203" pitchFamily="34" charset="0"/>
                <a:ea typeface="+mn-ea"/>
                <a:cs typeface="Segoe UI" panose="020B0502040204020203" pitchFamily="34" charset="0"/>
              </a:rPr>
              <a:t>Qualitatively </a:t>
            </a:r>
            <a:r>
              <a:rPr lang="en-US" sz="1100" kern="1200" dirty="0" smtClean="0">
                <a:solidFill>
                  <a:schemeClr val="tx1"/>
                </a:solidFill>
                <a:effectLst/>
                <a:latin typeface="Segoe UI" panose="020B0502040204020203" pitchFamily="34" charset="0"/>
                <a:ea typeface="+mn-ea"/>
                <a:cs typeface="Segoe UI" panose="020B0502040204020203" pitchFamily="34" charset="0"/>
              </a:rPr>
              <a:t>speaking, compared to the case for </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the Na ions migrate more frequently in the mixed material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presenting a more extensive network of diffusional channels. To quantify these effects, we analyzed the nearest-neighbor hopping events, that is, the average number of hops between nearest neighboring sites, as a function of time.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 story we can tell from the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plots of H vs t</a:t>
            </a:r>
            <a:r>
              <a:rPr lang="en-US" sz="1100" kern="1200" dirty="0" smtClean="0">
                <a:solidFill>
                  <a:schemeClr val="tx1"/>
                </a:solidFill>
                <a:effectLst/>
                <a:latin typeface="Segoe UI" panose="020B0502040204020203" pitchFamily="34" charset="0"/>
                <a:ea typeface="+mn-ea"/>
                <a:cs typeface="Segoe UI" panose="020B0502040204020203" pitchFamily="34" charset="0"/>
              </a:rPr>
              <a:t> is that for each material, the Na ion diffusion is either via direct vacancy mechanism between h to h, or via indirect vacancy mechanism between h to d or d to h. The h to d hops are more prevalent than the h to h hops, suggesting the interstitial d sites play an important role as intermediates in the Na ion migration processes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throughout the interlayer plane.</a:t>
            </a:r>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11</a:t>
            </a:fld>
            <a:endParaRPr lang="en-US"/>
          </a:p>
        </p:txBody>
      </p:sp>
    </p:spTree>
    <p:extLst>
      <p:ext uri="{BB962C8B-B14F-4D97-AF65-F5344CB8AC3E}">
        <p14:creationId xmlns:p14="http://schemas.microsoft.com/office/powerpoint/2010/main" val="9520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12</a:t>
            </a:fld>
            <a:endParaRPr lang="en-US"/>
          </a:p>
        </p:txBody>
      </p:sp>
    </p:spTree>
    <p:extLst>
      <p:ext uri="{BB962C8B-B14F-4D97-AF65-F5344CB8AC3E}">
        <p14:creationId xmlns:p14="http://schemas.microsoft.com/office/powerpoint/2010/main" val="186933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D0D17-0131-4156-A127-CC65B49D814B}" type="slidenum">
              <a:rPr lang="en-US" smtClean="0"/>
              <a:t>13</a:t>
            </a:fld>
            <a:endParaRPr lang="en-US"/>
          </a:p>
        </p:txBody>
      </p:sp>
    </p:spTree>
    <p:extLst>
      <p:ext uri="{BB962C8B-B14F-4D97-AF65-F5344CB8AC3E}">
        <p14:creationId xmlns:p14="http://schemas.microsoft.com/office/powerpoint/2010/main" val="90560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Both NEB and molecular dynamics analyses suggest that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 mixed ion material Li</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Na</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P</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S</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has lower activation barriers and larger conductivity compared with Na</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4</a:t>
                </a:r>
                <a:r>
                  <a:rPr lang="en-US" sz="1100" kern="1200" dirty="0" smtClean="0">
                    <a:solidFill>
                      <a:schemeClr val="tx1"/>
                    </a:solidFill>
                    <a:effectLst/>
                    <a:latin typeface="Segoe UI" panose="020B0502040204020203" pitchFamily="34" charset="0"/>
                    <a:ea typeface="+mn-ea"/>
                    <a:cs typeface="Segoe UI" panose="020B0502040204020203" pitchFamily="34" charset="0"/>
                  </a:rPr>
                  <a:t>P</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S</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The present computational results on </a:t>
                </a:r>
                <a:r>
                  <a:rPr lang="en-US" sz="1100" kern="1200" dirty="0" smtClean="0">
                    <a:solidFill>
                      <a:schemeClr val="tx1"/>
                    </a:solidFill>
                    <a:effectLst/>
                    <a:latin typeface="Segoe UI" panose="020B0502040204020203" pitchFamily="34" charset="0"/>
                    <a:ea typeface="+mn-ea"/>
                    <a:cs typeface="Segoe UI" panose="020B0502040204020203" pitchFamily="34" charset="0"/>
                  </a:rPr>
                  <a:t>Na</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4</a:t>
                </a:r>
                <a:r>
                  <a:rPr lang="en-US" sz="1100" kern="1200" dirty="0" smtClean="0">
                    <a:solidFill>
                      <a:schemeClr val="tx1"/>
                    </a:solidFill>
                    <a:effectLst/>
                    <a:latin typeface="Segoe UI" panose="020B0502040204020203" pitchFamily="34" charset="0"/>
                    <a:ea typeface="+mn-ea"/>
                    <a:cs typeface="Segoe UI" panose="020B0502040204020203" pitchFamily="34" charset="0"/>
                  </a:rPr>
                  <a:t>P</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S</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6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are in reasonable agreement with the available calculated results using LDA in Ref. 1 and the experimental measurement in Ref. 2.</a:t>
                </a:r>
              </a:p>
              <a:p>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We also noticed that for these systems,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i="1">
                            <a:latin typeface="Cambria Math" panose="02040503050406030204" pitchFamily="18" charset="0"/>
                            <a:cs typeface="Segoe UI" panose="020B0502040204020203" pitchFamily="34" charset="0"/>
                          </a:rPr>
                          <m:t>𝐸</m:t>
                        </m:r>
                      </m:e>
                      <m:sub>
                        <m:r>
                          <a:rPr lang="en-US" sz="1100" b="0" i="1" smtClean="0">
                            <a:latin typeface="Cambria Math" panose="02040503050406030204" pitchFamily="18" charset="0"/>
                            <a:cs typeface="Segoe UI" panose="020B0502040204020203" pitchFamily="34" charset="0"/>
                          </a:rPr>
                          <m:t>𝑎</m:t>
                        </m:r>
                      </m:sub>
                      <m:sup>
                        <m:r>
                          <a:rPr lang="en-US" altLang="zh-CN" sz="1100" i="1">
                            <a:latin typeface="Cambria Math" panose="02040503050406030204" pitchFamily="18" charset="0"/>
                            <a:cs typeface="Segoe UI" panose="020B0502040204020203" pitchFamily="34" charset="0"/>
                          </a:rPr>
                          <m:t>𝑁𝐸𝐵</m:t>
                        </m:r>
                      </m:sup>
                    </m:sSubSup>
                  </m:oMath>
                </a14:m>
                <a:r>
                  <a:rPr lang="en-US" sz="1100" dirty="0" smtClean="0">
                    <a:latin typeface="Segoe UI" panose="020B0502040204020203" pitchFamily="34" charset="0"/>
                    <a:cs typeface="Segoe UI" panose="020B0502040204020203" pitchFamily="34" charset="0"/>
                  </a:rPr>
                  <a:t>≠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i="1">
                            <a:latin typeface="Cambria Math" panose="02040503050406030204" pitchFamily="18" charset="0"/>
                            <a:cs typeface="Segoe UI" panose="020B0502040204020203" pitchFamily="34" charset="0"/>
                          </a:rPr>
                          <m:t>𝐸</m:t>
                        </m:r>
                      </m:e>
                      <m:sub>
                        <m:r>
                          <a:rPr lang="en-US" sz="1100" b="0" i="1" smtClean="0">
                            <a:latin typeface="Cambria Math" panose="02040503050406030204" pitchFamily="18" charset="0"/>
                            <a:cs typeface="Segoe UI" panose="020B0502040204020203" pitchFamily="34" charset="0"/>
                          </a:rPr>
                          <m:t>𝑎</m:t>
                        </m:r>
                      </m:sub>
                      <m:sup>
                        <m:r>
                          <a:rPr lang="en-US" sz="1100" b="0" i="1" smtClean="0">
                            <a:latin typeface="Cambria Math" panose="02040503050406030204" pitchFamily="18" charset="0"/>
                            <a:cs typeface="Segoe UI" panose="020B0502040204020203" pitchFamily="34" charset="0"/>
                          </a:rPr>
                          <m:t>𝑀𝐷</m:t>
                        </m:r>
                      </m:sup>
                    </m:sSubSup>
                  </m:oMath>
                </a14:m>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because of their different treatments of the effects of interstitial d sites. The NEB analysis presented here only considered direct hops between nearest neighbor vacancy sites, including the interstitial sites only in the estimation of the population of vacancies via the Boltzmann factor due to the formation energy </a:t>
                </a:r>
                <a:r>
                  <a:rPr lang="en-US"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E</a:t>
                </a:r>
                <a:r>
                  <a:rPr lang="en-US" sz="1100" b="0" i="0" u="none" strike="noStrike" kern="1200" baseline="-25000" dirty="0" err="1" smtClean="0">
                    <a:solidFill>
                      <a:schemeClr val="tx1"/>
                    </a:solidFill>
                    <a:latin typeface="Segoe UI" panose="020B0502040204020203" pitchFamily="34" charset="0"/>
                    <a:ea typeface="+mn-ea"/>
                    <a:cs typeface="Segoe UI" panose="020B0502040204020203" pitchFamily="34" charset="0"/>
                  </a:rPr>
                  <a:t>f</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of the interstitial-vacancy pair. The molecular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dynamics</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results</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indicate</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significant</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contributions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of hops between vacancy and interstitial sites, presenting a plausibly more physical picture of the Na ion migration processes.</a:t>
                </a:r>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p:txBody>
          </p:sp>
        </mc:Choice>
        <mc:Fallback xmlns="">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Both NEB and molecular dynamics analyses suggest that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 mixed ion material Li</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Na</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P</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S</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has lower activation barriers and larger conductivity compared with Na</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4</a:t>
                </a:r>
                <a:r>
                  <a:rPr lang="en-US" sz="1100" kern="1200" dirty="0" smtClean="0">
                    <a:solidFill>
                      <a:schemeClr val="tx1"/>
                    </a:solidFill>
                    <a:effectLst/>
                    <a:latin typeface="Segoe UI" panose="020B0502040204020203" pitchFamily="34" charset="0"/>
                    <a:ea typeface="+mn-ea"/>
                    <a:cs typeface="Segoe UI" panose="020B0502040204020203" pitchFamily="34" charset="0"/>
                  </a:rPr>
                  <a:t>P</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S</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The present computational results on </a:t>
                </a:r>
                <a:r>
                  <a:rPr lang="en-US" sz="1100" kern="1200" dirty="0" smtClean="0">
                    <a:solidFill>
                      <a:schemeClr val="tx1"/>
                    </a:solidFill>
                    <a:effectLst/>
                    <a:latin typeface="Segoe UI" panose="020B0502040204020203" pitchFamily="34" charset="0"/>
                    <a:ea typeface="+mn-ea"/>
                    <a:cs typeface="Segoe UI" panose="020B0502040204020203" pitchFamily="34" charset="0"/>
                  </a:rPr>
                  <a:t>Na</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4</a:t>
                </a:r>
                <a:r>
                  <a:rPr lang="en-US" sz="1100" kern="1200" dirty="0" smtClean="0">
                    <a:solidFill>
                      <a:schemeClr val="tx1"/>
                    </a:solidFill>
                    <a:effectLst/>
                    <a:latin typeface="Segoe UI" panose="020B0502040204020203" pitchFamily="34" charset="0"/>
                    <a:ea typeface="+mn-ea"/>
                    <a:cs typeface="Segoe UI" panose="020B0502040204020203" pitchFamily="34" charset="0"/>
                  </a:rPr>
                  <a:t>P</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2</a:t>
                </a:r>
                <a:r>
                  <a:rPr lang="en-US" sz="1100" kern="1200" dirty="0" smtClean="0">
                    <a:solidFill>
                      <a:schemeClr val="tx1"/>
                    </a:solidFill>
                    <a:effectLst/>
                    <a:latin typeface="Segoe UI" panose="020B0502040204020203" pitchFamily="34" charset="0"/>
                    <a:ea typeface="+mn-ea"/>
                    <a:cs typeface="Segoe UI" panose="020B0502040204020203" pitchFamily="34" charset="0"/>
                  </a:rPr>
                  <a:t>S</a:t>
                </a:r>
                <a:r>
                  <a:rPr lang="en-US" sz="1100" kern="1200" baseline="-25000" dirty="0" smtClean="0">
                    <a:solidFill>
                      <a:schemeClr val="tx1"/>
                    </a:solidFill>
                    <a:effectLst/>
                    <a:latin typeface="Segoe UI" panose="020B0502040204020203" pitchFamily="34" charset="0"/>
                    <a:ea typeface="+mn-ea"/>
                    <a:cs typeface="Segoe UI" panose="020B0502040204020203" pitchFamily="34" charset="0"/>
                  </a:rPr>
                  <a:t>6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are in reasonable agreement with the available calculated results using LDA in Ref. 1 and the experimental measurement in Ref. 2.</a:t>
                </a:r>
              </a:p>
              <a:p>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We also noticed that for these systems, </a:t>
                </a:r>
                <a:r>
                  <a:rPr lang="en-US" sz="1100" i="0">
                    <a:latin typeface="Cambria Math" panose="02040503050406030204" pitchFamily="18" charset="0"/>
                    <a:cs typeface="Segoe UI" panose="020B0502040204020203" pitchFamily="34" charset="0"/>
                  </a:rPr>
                  <a:t>𝐸</a:t>
                </a:r>
                <a:r>
                  <a:rPr lang="en-US" sz="110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𝑎^</a:t>
                </a:r>
                <a:r>
                  <a:rPr lang="en-US" altLang="zh-CN" sz="1100" i="0">
                    <a:latin typeface="Cambria Math" panose="02040503050406030204" pitchFamily="18" charset="0"/>
                    <a:cs typeface="Segoe UI" panose="020B0502040204020203" pitchFamily="34" charset="0"/>
                  </a:rPr>
                  <a:t>𝑁𝐸𝐵</a:t>
                </a:r>
                <a:r>
                  <a:rPr lang="en-US" sz="1100" dirty="0" smtClean="0">
                    <a:latin typeface="Segoe UI" panose="020B0502040204020203" pitchFamily="34" charset="0"/>
                    <a:cs typeface="Segoe UI" panose="020B0502040204020203" pitchFamily="34" charset="0"/>
                  </a:rPr>
                  <a:t>≠ </a:t>
                </a:r>
                <a:r>
                  <a:rPr lang="en-US" sz="1100" i="0">
                    <a:latin typeface="Cambria Math" panose="02040503050406030204" pitchFamily="18" charset="0"/>
                    <a:cs typeface="Segoe UI" panose="020B0502040204020203" pitchFamily="34" charset="0"/>
                  </a:rPr>
                  <a:t>𝐸</a:t>
                </a:r>
                <a:r>
                  <a:rPr lang="en-US" sz="110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𝑎^𝑀𝐷</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because of their different treatments of the effects of interstitial d sites. The NEB analysis presented here only considered direct hops between nearest neighbor vacancy sites, including the interstitial sites only in the estimation of the population of vacancies via the Boltzmann factor due to the formation energy </a:t>
                </a:r>
                <a:r>
                  <a:rPr lang="en-US"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E</a:t>
                </a:r>
                <a:r>
                  <a:rPr lang="en-US" sz="1100" b="0" i="0" u="none" strike="noStrike" kern="1200" baseline="-25000" dirty="0" err="1" smtClean="0">
                    <a:solidFill>
                      <a:schemeClr val="tx1"/>
                    </a:solidFill>
                    <a:latin typeface="Segoe UI" panose="020B0502040204020203" pitchFamily="34" charset="0"/>
                    <a:ea typeface="+mn-ea"/>
                    <a:cs typeface="Segoe UI" panose="020B0502040204020203" pitchFamily="34" charset="0"/>
                  </a:rPr>
                  <a:t>f</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of the interstitial-vacancy pair. The molecular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dynamics</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results</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indicate</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a:t>
                </a:r>
                <a:r>
                  <a:rPr lang="fr-FR" sz="1100" b="0" i="0" u="none" strike="noStrike" kern="1200" baseline="0" dirty="0" err="1" smtClean="0">
                    <a:solidFill>
                      <a:schemeClr val="tx1"/>
                    </a:solidFill>
                    <a:latin typeface="Segoe UI" panose="020B0502040204020203" pitchFamily="34" charset="0"/>
                    <a:ea typeface="+mn-ea"/>
                    <a:cs typeface="Segoe UI" panose="020B0502040204020203" pitchFamily="34" charset="0"/>
                  </a:rPr>
                  <a:t>significant</a:t>
                </a:r>
                <a:r>
                  <a:rPr lang="fr-FR"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 contributions </a:t>
                </a:r>
                <a:r>
                  <a:rPr lang="en-US" sz="1100" b="0" i="0" u="none" strike="noStrike" kern="1200" baseline="0" dirty="0" smtClean="0">
                    <a:solidFill>
                      <a:schemeClr val="tx1"/>
                    </a:solidFill>
                    <a:latin typeface="Segoe UI" panose="020B0502040204020203" pitchFamily="34" charset="0"/>
                    <a:ea typeface="+mn-ea"/>
                    <a:cs typeface="Segoe UI" panose="020B0502040204020203" pitchFamily="34" charset="0"/>
                  </a:rPr>
                  <a:t>of hops between vacancy and interstitial sites, presenting a plausibly more physical picture of the Na ion migration processes.</a:t>
                </a:r>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p:txBody>
          </p:sp>
        </mc:Fallback>
      </mc:AlternateContent>
      <p:sp>
        <p:nvSpPr>
          <p:cNvPr id="4" name="Slide Number Placeholder 3"/>
          <p:cNvSpPr>
            <a:spLocks noGrp="1"/>
          </p:cNvSpPr>
          <p:nvPr>
            <p:ph type="sldNum" sz="quarter" idx="10"/>
          </p:nvPr>
        </p:nvSpPr>
        <p:spPr/>
        <p:txBody>
          <a:bodyPr/>
          <a:lstStyle/>
          <a:p>
            <a:fld id="{D2CD0D17-0131-4156-A127-CC65B49D814B}" type="slidenum">
              <a:rPr lang="en-US" smtClean="0"/>
              <a:t>14</a:t>
            </a:fld>
            <a:endParaRPr lang="en-US"/>
          </a:p>
        </p:txBody>
      </p:sp>
    </p:spTree>
    <p:extLst>
      <p:ext uri="{BB962C8B-B14F-4D97-AF65-F5344CB8AC3E}">
        <p14:creationId xmlns:p14="http://schemas.microsoft.com/office/powerpoint/2010/main" val="2057186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D0D17-0131-4156-A127-CC65B49D814B}" type="slidenum">
              <a:rPr lang="en-US" smtClean="0"/>
              <a:t>15</a:t>
            </a:fld>
            <a:endParaRPr lang="en-US"/>
          </a:p>
        </p:txBody>
      </p:sp>
    </p:spTree>
    <p:extLst>
      <p:ext uri="{BB962C8B-B14F-4D97-AF65-F5344CB8AC3E}">
        <p14:creationId xmlns:p14="http://schemas.microsoft.com/office/powerpoint/2010/main" val="110109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My talk is based on our recently submitted work </a:t>
            </a:r>
            <a:r>
              <a:rPr lang="zh-CN" altLang="en-US" sz="1100" kern="1200" dirty="0" smtClean="0">
                <a:solidFill>
                  <a:schemeClr val="tx1"/>
                </a:solidFill>
                <a:effectLst/>
                <a:latin typeface="Segoe UI" panose="020B0502040204020203" pitchFamily="34" charset="0"/>
                <a:ea typeface="+mn-ea"/>
                <a:cs typeface="Segoe UI" panose="020B0502040204020203" pitchFamily="34" charset="0"/>
              </a:rPr>
              <a:t>“</a:t>
            </a:r>
            <a:r>
              <a:rPr lang="en-US" sz="1100" b="1" i="1" dirty="0" smtClean="0">
                <a:latin typeface="Segoe UI" panose="020B0502040204020203" pitchFamily="34" charset="0"/>
                <a:cs typeface="Segoe UI" panose="020B0502040204020203" pitchFamily="34" charset="0"/>
              </a:rPr>
              <a:t>Computational and experimental (re)investigation of the structural and electrolyte properties of Li</a:t>
            </a:r>
            <a:r>
              <a:rPr lang="en-US" sz="1100" b="1" i="1" baseline="-25000" dirty="0" smtClean="0">
                <a:latin typeface="Segoe UI" panose="020B0502040204020203" pitchFamily="34" charset="0"/>
                <a:cs typeface="Segoe UI" panose="020B0502040204020203" pitchFamily="34" charset="0"/>
              </a:rPr>
              <a:t>4</a:t>
            </a:r>
            <a:r>
              <a:rPr lang="en-US" sz="1100" b="1" i="1" dirty="0" smtClean="0">
                <a:latin typeface="Segoe UI" panose="020B0502040204020203" pitchFamily="34" charset="0"/>
                <a:cs typeface="Segoe UI" panose="020B0502040204020203" pitchFamily="34" charset="0"/>
              </a:rPr>
              <a:t>P</a:t>
            </a:r>
            <a:r>
              <a:rPr lang="en-US" sz="1100" b="1" i="1" baseline="-25000" dirty="0" smtClean="0">
                <a:latin typeface="Segoe UI" panose="020B0502040204020203" pitchFamily="34" charset="0"/>
                <a:cs typeface="Segoe UI" panose="020B0502040204020203" pitchFamily="34" charset="0"/>
              </a:rPr>
              <a:t>2</a:t>
            </a:r>
            <a:r>
              <a:rPr lang="en-US" sz="1100" b="1" i="1" dirty="0" smtClean="0">
                <a:latin typeface="Segoe UI" panose="020B0502040204020203" pitchFamily="34" charset="0"/>
                <a:cs typeface="Segoe UI" panose="020B0502040204020203" pitchFamily="34" charset="0"/>
              </a:rPr>
              <a:t>S</a:t>
            </a:r>
            <a:r>
              <a:rPr lang="en-US" sz="1100" b="1" i="1" baseline="-25000" dirty="0" smtClean="0">
                <a:latin typeface="Segoe UI" panose="020B0502040204020203" pitchFamily="34" charset="0"/>
                <a:cs typeface="Segoe UI" panose="020B0502040204020203" pitchFamily="34" charset="0"/>
              </a:rPr>
              <a:t>6</a:t>
            </a:r>
            <a:r>
              <a:rPr lang="en-US" sz="1100" b="1" i="1" dirty="0" smtClean="0">
                <a:latin typeface="Segoe UI" panose="020B0502040204020203" pitchFamily="34" charset="0"/>
                <a:cs typeface="Segoe UI" panose="020B0502040204020203" pitchFamily="34" charset="0"/>
              </a:rPr>
              <a:t>, Na</a:t>
            </a:r>
            <a:r>
              <a:rPr lang="en-US" sz="1100" b="1" i="1" baseline="-25000" dirty="0" smtClean="0">
                <a:latin typeface="Segoe UI" panose="020B0502040204020203" pitchFamily="34" charset="0"/>
                <a:cs typeface="Segoe UI" panose="020B0502040204020203" pitchFamily="34" charset="0"/>
              </a:rPr>
              <a:t>4</a:t>
            </a:r>
            <a:r>
              <a:rPr lang="en-US" sz="1100" b="1" i="1" dirty="0" smtClean="0">
                <a:latin typeface="Segoe UI" panose="020B0502040204020203" pitchFamily="34" charset="0"/>
                <a:cs typeface="Segoe UI" panose="020B0502040204020203" pitchFamily="34" charset="0"/>
              </a:rPr>
              <a:t>P</a:t>
            </a:r>
            <a:r>
              <a:rPr lang="en-US" sz="1100" b="1" i="1" baseline="-25000" dirty="0" smtClean="0">
                <a:latin typeface="Segoe UI" panose="020B0502040204020203" pitchFamily="34" charset="0"/>
                <a:cs typeface="Segoe UI" panose="020B0502040204020203" pitchFamily="34" charset="0"/>
              </a:rPr>
              <a:t>2</a:t>
            </a:r>
            <a:r>
              <a:rPr lang="en-US" sz="1100" b="1" i="1" dirty="0" smtClean="0">
                <a:latin typeface="Segoe UI" panose="020B0502040204020203" pitchFamily="34" charset="0"/>
                <a:cs typeface="Segoe UI" panose="020B0502040204020203" pitchFamily="34" charset="0"/>
              </a:rPr>
              <a:t>S</a:t>
            </a:r>
            <a:r>
              <a:rPr lang="en-US" sz="1100" b="1" i="1" baseline="-25000" dirty="0" smtClean="0">
                <a:latin typeface="Segoe UI" panose="020B0502040204020203" pitchFamily="34" charset="0"/>
                <a:cs typeface="Segoe UI" panose="020B0502040204020203" pitchFamily="34" charset="0"/>
              </a:rPr>
              <a:t>6</a:t>
            </a:r>
            <a:r>
              <a:rPr lang="en-US" sz="1100" b="1" i="1" dirty="0" smtClean="0">
                <a:latin typeface="Segoe UI" panose="020B0502040204020203" pitchFamily="34" charset="0"/>
                <a:cs typeface="Segoe UI" panose="020B0502040204020203" pitchFamily="34" charset="0"/>
              </a:rPr>
              <a:t>, and Li</a:t>
            </a:r>
            <a:r>
              <a:rPr lang="en-US" sz="1100" b="1" i="1" baseline="-25000" dirty="0" smtClean="0">
                <a:latin typeface="Segoe UI" panose="020B0502040204020203" pitchFamily="34" charset="0"/>
                <a:cs typeface="Segoe UI" panose="020B0502040204020203" pitchFamily="34" charset="0"/>
              </a:rPr>
              <a:t>2</a:t>
            </a:r>
            <a:r>
              <a:rPr lang="en-US" sz="1100" b="1" i="1" dirty="0" smtClean="0">
                <a:latin typeface="Segoe UI" panose="020B0502040204020203" pitchFamily="34" charset="0"/>
                <a:cs typeface="Segoe UI" panose="020B0502040204020203" pitchFamily="34" charset="0"/>
              </a:rPr>
              <a:t>Na</a:t>
            </a:r>
            <a:r>
              <a:rPr lang="en-US" sz="1100" b="1" i="1" baseline="-25000" dirty="0" smtClean="0">
                <a:latin typeface="Segoe UI" panose="020B0502040204020203" pitchFamily="34" charset="0"/>
                <a:cs typeface="Segoe UI" panose="020B0502040204020203" pitchFamily="34" charset="0"/>
              </a:rPr>
              <a:t>2</a:t>
            </a:r>
            <a:r>
              <a:rPr lang="en-US" sz="1100" b="1" i="1" dirty="0" smtClean="0">
                <a:latin typeface="Segoe UI" panose="020B0502040204020203" pitchFamily="34" charset="0"/>
                <a:cs typeface="Segoe UI" panose="020B0502040204020203" pitchFamily="34" charset="0"/>
              </a:rPr>
              <a:t>P</a:t>
            </a:r>
            <a:r>
              <a:rPr lang="en-US" sz="1100" b="1" i="1" baseline="-25000" dirty="0" smtClean="0">
                <a:latin typeface="Segoe UI" panose="020B0502040204020203" pitchFamily="34" charset="0"/>
                <a:cs typeface="Segoe UI" panose="020B0502040204020203" pitchFamily="34" charset="0"/>
              </a:rPr>
              <a:t>2</a:t>
            </a:r>
            <a:r>
              <a:rPr lang="en-US" sz="1100" b="1" i="1" dirty="0" smtClean="0">
                <a:latin typeface="Segoe UI" panose="020B0502040204020203" pitchFamily="34" charset="0"/>
                <a:cs typeface="Segoe UI" panose="020B0502040204020203" pitchFamily="34" charset="0"/>
              </a:rPr>
              <a:t>S</a:t>
            </a:r>
            <a:r>
              <a:rPr lang="en-US" sz="1100" b="1" i="1" baseline="-25000" dirty="0" smtClean="0">
                <a:latin typeface="Segoe UI" panose="020B0502040204020203" pitchFamily="34" charset="0"/>
                <a:cs typeface="Segoe UI" panose="020B0502040204020203" pitchFamily="34" charset="0"/>
              </a:rPr>
              <a:t>6</a:t>
            </a:r>
            <a:r>
              <a:rPr lang="zh-CN" altLang="en-US" sz="1100" kern="120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which has three main focuses. In the first part of the work, we showed that the enhanced computational methods with consideration of phonon contributions can explain the experimentally observed structures of Na</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and </a:t>
            </a:r>
            <a:r>
              <a:rPr lang="en-US" altLang="zh-CN" sz="1100" kern="1200" dirty="0" smtClean="0">
                <a:solidFill>
                  <a:schemeClr val="tx1"/>
                </a:solidFill>
                <a:effectLst/>
                <a:latin typeface="Segoe UI" panose="020B0502040204020203" pitchFamily="34" charset="0"/>
                <a:ea typeface="+mn-ea"/>
                <a:cs typeface="Segoe UI" panose="020B0502040204020203" pitchFamily="34" charset="0"/>
              </a:rPr>
              <a:t>its Li</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analog. </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p>
          <a:p>
            <a:endParaRPr lang="en-US" sz="1100" kern="1200" baseline="0" dirty="0" smtClean="0">
              <a:solidFill>
                <a:schemeClr val="tx1"/>
              </a:solidFill>
              <a:effectLst/>
              <a:latin typeface="Segoe UI" panose="020B0502040204020203" pitchFamily="34" charset="0"/>
              <a:ea typeface="+mn-ea"/>
              <a:cs typeface="Segoe UI" panose="020B0502040204020203" pitchFamily="34" charset="0"/>
            </a:endParaRPr>
          </a:p>
          <a:p>
            <a:r>
              <a:rPr lang="en-US" sz="1100" kern="1200" dirty="0" smtClean="0">
                <a:solidFill>
                  <a:schemeClr val="tx1"/>
                </a:solidFill>
                <a:effectLst/>
                <a:latin typeface="Segoe UI" panose="020B0502040204020203" pitchFamily="34" charset="0"/>
                <a:ea typeface="+mn-ea"/>
                <a:cs typeface="Segoe UI" panose="020B0502040204020203" pitchFamily="34" charset="0"/>
              </a:rPr>
              <a:t>Studies on these two materials also prompt an investigation of their alloys, one of them has composition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following s</a:t>
            </a:r>
            <a:r>
              <a:rPr lang="en-US" sz="1100" kern="1200" dirty="0" smtClean="0">
                <a:solidFill>
                  <a:schemeClr val="tx1"/>
                </a:solidFill>
                <a:effectLst/>
                <a:latin typeface="Segoe UI" panose="020B0502040204020203" pitchFamily="34" charset="0"/>
                <a:ea typeface="+mn-ea"/>
                <a:cs typeface="Segoe UI" panose="020B0502040204020203" pitchFamily="34" charset="0"/>
              </a:rPr>
              <a:t>lides will show the predicted structures of this mixed ion material and the stability analysis in terms of reaction energies of proposed reaction pathways. Also the electrolyte properties of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will be discussed in</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comparison with those of </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a:t>
            </a:r>
          </a:p>
        </p:txBody>
      </p:sp>
      <p:sp>
        <p:nvSpPr>
          <p:cNvPr id="4" name="Slide Number Placeholder 3"/>
          <p:cNvSpPr>
            <a:spLocks noGrp="1"/>
          </p:cNvSpPr>
          <p:nvPr>
            <p:ph type="sldNum" sz="quarter" idx="10"/>
          </p:nvPr>
        </p:nvSpPr>
        <p:spPr/>
        <p:txBody>
          <a:bodyPr/>
          <a:lstStyle/>
          <a:p>
            <a:fld id="{D2CD0D17-0131-4156-A127-CC65B49D814B}" type="slidenum">
              <a:rPr lang="en-US" smtClean="0"/>
              <a:t>2</a:t>
            </a:fld>
            <a:endParaRPr lang="en-US"/>
          </a:p>
        </p:txBody>
      </p:sp>
    </p:spTree>
    <p:extLst>
      <p:ext uri="{BB962C8B-B14F-4D97-AF65-F5344CB8AC3E}">
        <p14:creationId xmlns:p14="http://schemas.microsoft.com/office/powerpoint/2010/main" val="132518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The computational methods are based on Density Functional Theory (DFT) and Density Functional Perturbation Theory (DFPT)</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using the Projector Augmented Wave (PAW) formalism. The PAW basis and projector functions were generated by the ATOMPAW code and used in both the ABINIT and QUANTUM ESPRESSO packages.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In the present work, the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PBEsol</a:t>
            </a:r>
            <a:r>
              <a:rPr lang="en-US" sz="1100" kern="1200" dirty="0" smtClean="0">
                <a:solidFill>
                  <a:schemeClr val="tx1"/>
                </a:solidFill>
                <a:effectLst/>
                <a:latin typeface="Segoe UI" panose="020B0502040204020203" pitchFamily="34" charset="0"/>
                <a:ea typeface="+mn-ea"/>
                <a:cs typeface="Segoe UI" panose="020B0502040204020203" pitchFamily="34" charset="0"/>
              </a:rPr>
              <a:t> GGA was used to treat the exchange and correlation effects. </a:t>
            </a:r>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3</a:t>
            </a:fld>
            <a:endParaRPr lang="en-US"/>
          </a:p>
        </p:txBody>
      </p:sp>
    </p:spTree>
    <p:extLst>
      <p:ext uri="{BB962C8B-B14F-4D97-AF65-F5344CB8AC3E}">
        <p14:creationId xmlns:p14="http://schemas.microsoft.com/office/powerpoint/2010/main" val="157308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This diagram shows the ball and stick model of the C2/m structure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in </a:t>
            </a:r>
            <a:r>
              <a:rPr lang="en-US" sz="1100" kern="1200" dirty="0" smtClean="0">
                <a:solidFill>
                  <a:schemeClr val="tx1"/>
                </a:solidFill>
                <a:effectLst/>
                <a:latin typeface="Segoe UI" panose="020B0502040204020203" pitchFamily="34" charset="0"/>
                <a:ea typeface="+mn-ea"/>
                <a:cs typeface="Segoe UI" panose="020B0502040204020203" pitchFamily="34" charset="0"/>
              </a:rPr>
              <a:t>primitive cell setting, in which the </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building blocks aligned orderly and uniformly throughout the space. Such structural framework may benefit the diffusions of Na ions in the material. </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p>
          <a:p>
            <a:endParaRPr lang="en-US" sz="1100" kern="1200" baseline="0" dirty="0" smtClean="0">
              <a:solidFill>
                <a:schemeClr val="tx1"/>
              </a:solidFill>
              <a:effectLst/>
              <a:latin typeface="Segoe UI" panose="020B0502040204020203" pitchFamily="34" charset="0"/>
              <a:ea typeface="+mn-ea"/>
              <a:cs typeface="Segoe UI" panose="020B0502040204020203" pitchFamily="34" charset="0"/>
            </a:endParaRPr>
          </a:p>
          <a:p>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As what we see t</a:t>
            </a:r>
            <a:r>
              <a:rPr lang="en-US" sz="1100" kern="1200" dirty="0" smtClean="0">
                <a:solidFill>
                  <a:schemeClr val="tx1"/>
                </a:solidFill>
                <a:effectLst/>
                <a:latin typeface="Segoe UI" panose="020B0502040204020203" pitchFamily="34" charset="0"/>
                <a:ea typeface="+mn-ea"/>
                <a:cs typeface="Segoe UI" panose="020B0502040204020203" pitchFamily="34" charset="0"/>
              </a:rPr>
              <a:t>his structure has two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crystallographically</a:t>
            </a:r>
            <a:r>
              <a:rPr lang="en-US" sz="1100" kern="1200" dirty="0" smtClean="0">
                <a:solidFill>
                  <a:schemeClr val="tx1"/>
                </a:solidFill>
                <a:effectLst/>
                <a:latin typeface="Segoe UI" panose="020B0502040204020203" pitchFamily="34" charset="0"/>
                <a:ea typeface="+mn-ea"/>
                <a:cs typeface="Segoe UI" panose="020B0502040204020203" pitchFamily="34" charset="0"/>
              </a:rPr>
              <a:t> distinct Na sites with Wyckoff labels g and h, respectively. Each g-type Na ion is located in an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intralayer</a:t>
            </a:r>
            <a:r>
              <a:rPr lang="en-US" sz="1100" kern="1200" dirty="0" smtClean="0">
                <a:solidFill>
                  <a:schemeClr val="tx1"/>
                </a:solidFill>
                <a:effectLst/>
                <a:latin typeface="Segoe UI" panose="020B0502040204020203" pitchFamily="34" charset="0"/>
                <a:ea typeface="+mn-ea"/>
                <a:cs typeface="Segoe UI" panose="020B0502040204020203" pitchFamily="34" charset="0"/>
              </a:rPr>
              <a:t> plane which contains the </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units, while each h site Na ion is located in an interlayer plane between the </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units.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Staring with the monoclinic structure of the pure Na material, we predicted the possible structures of the mixed ion material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based on the idea of ionic substitution. </a:t>
            </a:r>
          </a:p>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4</a:t>
            </a:fld>
            <a:endParaRPr lang="en-US"/>
          </a:p>
        </p:txBody>
      </p:sp>
    </p:spTree>
    <p:extLst>
      <p:ext uri="{BB962C8B-B14F-4D97-AF65-F5344CB8AC3E}">
        <p14:creationId xmlns:p14="http://schemas.microsoft.com/office/powerpoint/2010/main" val="57787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The left diagram illustrates one likely geometry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b="0" i="1" smtClean="0">
                            <a:latin typeface="Cambria Math" panose="02040503050406030204" pitchFamily="18" charset="0"/>
                            <a:cs typeface="Segoe UI" panose="020B0502040204020203" pitchFamily="34" charset="0"/>
                          </a:rPr>
                          <m:t>𝑅</m:t>
                        </m:r>
                      </m:e>
                      <m:sub>
                        <m:r>
                          <a:rPr lang="en-US" sz="1100" b="0" i="1" smtClean="0">
                            <a:latin typeface="Cambria Math" panose="02040503050406030204" pitchFamily="18" charset="0"/>
                            <a:cs typeface="Segoe UI" panose="020B0502040204020203" pitchFamily="34" charset="0"/>
                          </a:rPr>
                          <m:t>𝑔</m:t>
                        </m:r>
                      </m:sub>
                      <m:sup>
                        <m:r>
                          <a:rPr lang="en-US" sz="1100" b="0" i="1" smtClean="0">
                            <a:latin typeface="Cambria Math" panose="02040503050406030204" pitchFamily="18" charset="0"/>
                            <a:cs typeface="Segoe UI" panose="020B0502040204020203" pitchFamily="34" charset="0"/>
                          </a:rPr>
                          <m:t>𝐿𝑖</m:t>
                        </m:r>
                      </m:sup>
                    </m:sSubSup>
                  </m:oMath>
                </a14:m>
                <a:r>
                  <a:rPr lang="en-US" sz="1100" kern="1200" dirty="0" smtClean="0">
                    <a:solidFill>
                      <a:schemeClr val="tx1"/>
                    </a:solidFill>
                    <a:effectLst/>
                    <a:latin typeface="Segoe UI" panose="020B0502040204020203" pitchFamily="34" charset="0"/>
                    <a:ea typeface="+mn-ea"/>
                    <a:cs typeface="Segoe UI" panose="020B0502040204020203" pitchFamily="34" charset="0"/>
                  </a:rPr>
                  <a:t> of atomic arrangements, generated by replacing all equivalent Na ions at g sites with Li ions. And by substituting the Li ions for all h-type Na ions in interlayer planes, we obtain another possible atomic configuration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i="1">
                            <a:latin typeface="Cambria Math" panose="02040503050406030204" pitchFamily="18" charset="0"/>
                            <a:cs typeface="Segoe UI" panose="020B0502040204020203" pitchFamily="34" charset="0"/>
                          </a:rPr>
                          <m:t>𝑅</m:t>
                        </m:r>
                      </m:e>
                      <m:sub>
                        <m:r>
                          <a:rPr lang="en-US" sz="1100" b="0" i="1" smtClean="0">
                            <a:latin typeface="Cambria Math" panose="02040503050406030204" pitchFamily="18" charset="0"/>
                            <a:cs typeface="Segoe UI" panose="020B0502040204020203" pitchFamily="34" charset="0"/>
                          </a:rPr>
                          <m:t>h</m:t>
                        </m:r>
                      </m:sub>
                      <m:sup>
                        <m:r>
                          <a:rPr lang="en-US" sz="1100" i="1">
                            <a:latin typeface="Cambria Math" panose="02040503050406030204" pitchFamily="18" charset="0"/>
                            <a:cs typeface="Segoe UI" panose="020B0502040204020203" pitchFamily="34" charset="0"/>
                          </a:rPr>
                          <m:t>𝐿𝑖</m:t>
                        </m:r>
                      </m:sup>
                    </m:sSubSup>
                  </m:oMath>
                </a14:m>
                <a:r>
                  <a:rPr lang="en-US" sz="1100" kern="1200" dirty="0" smtClean="0">
                    <a:solidFill>
                      <a:schemeClr val="tx1"/>
                    </a:solidFill>
                    <a:effectLst/>
                    <a:latin typeface="Segoe UI" panose="020B0502040204020203" pitchFamily="34" charset="0"/>
                    <a:ea typeface="+mn-ea"/>
                    <a:cs typeface="Segoe UI" panose="020B0502040204020203" pitchFamily="34" charset="0"/>
                  </a:rPr>
                  <a:t>.   </a:t>
                </a:r>
              </a:p>
              <a:p>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a:p>
                <a:r>
                  <a:rPr lang="en-US" sz="1100" kern="1200" dirty="0" smtClean="0">
                    <a:solidFill>
                      <a:schemeClr val="tx1"/>
                    </a:solidFill>
                    <a:effectLst/>
                    <a:latin typeface="Segoe UI" panose="020B0502040204020203" pitchFamily="34" charset="0"/>
                    <a:ea typeface="+mn-ea"/>
                    <a:cs typeface="Segoe UI" panose="020B0502040204020203" pitchFamily="34" charset="0"/>
                  </a:rPr>
                  <a:t>After optimization, we found both proposed structures retain their space group symmetry C2/m.  For the reason that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b="0" i="1" smtClean="0">
                            <a:latin typeface="Cambria Math" panose="02040503050406030204" pitchFamily="18" charset="0"/>
                            <a:cs typeface="Segoe UI" panose="020B0502040204020203" pitchFamily="34" charset="0"/>
                          </a:rPr>
                          <m:t>𝑅</m:t>
                        </m:r>
                      </m:e>
                      <m:sub>
                        <m:r>
                          <a:rPr lang="en-US" sz="1100" b="0" i="1" smtClean="0">
                            <a:latin typeface="Cambria Math" panose="02040503050406030204" pitchFamily="18" charset="0"/>
                            <a:cs typeface="Segoe UI" panose="020B0502040204020203" pitchFamily="34" charset="0"/>
                          </a:rPr>
                          <m:t>𝑔</m:t>
                        </m:r>
                      </m:sub>
                      <m:sup>
                        <m:r>
                          <a:rPr lang="en-US" sz="1100" b="0" i="1" smtClean="0">
                            <a:latin typeface="Cambria Math" panose="02040503050406030204" pitchFamily="18" charset="0"/>
                            <a:cs typeface="Segoe UI" panose="020B0502040204020203" pitchFamily="34" charset="0"/>
                          </a:rPr>
                          <m:t>𝐿𝑖</m:t>
                        </m:r>
                      </m:sup>
                    </m:sSubSup>
                  </m:oMath>
                </a14:m>
                <a:r>
                  <a:rPr lang="en-US" sz="1100" kern="1200" dirty="0" smtClean="0">
                    <a:solidFill>
                      <a:schemeClr val="tx1"/>
                    </a:solidFill>
                    <a:effectLst/>
                    <a:latin typeface="Segoe UI" panose="020B0502040204020203" pitchFamily="34" charset="0"/>
                    <a:ea typeface="+mn-ea"/>
                    <a:cs typeface="Segoe UI" panose="020B0502040204020203" pitchFamily="34" charset="0"/>
                  </a:rPr>
                  <a:t> results in a lower static energy structure relative to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i="1">
                            <a:latin typeface="Cambria Math" panose="02040503050406030204" pitchFamily="18" charset="0"/>
                            <a:cs typeface="Segoe UI" panose="020B0502040204020203" pitchFamily="34" charset="0"/>
                          </a:rPr>
                          <m:t>𝑅</m:t>
                        </m:r>
                      </m:e>
                      <m:sub>
                        <m:r>
                          <a:rPr lang="en-US" sz="1100" b="0" i="1" smtClean="0">
                            <a:latin typeface="Cambria Math" panose="02040503050406030204" pitchFamily="18" charset="0"/>
                            <a:cs typeface="Segoe UI" panose="020B0502040204020203" pitchFamily="34" charset="0"/>
                          </a:rPr>
                          <m:t>h</m:t>
                        </m:r>
                      </m:sub>
                      <m:sup>
                        <m:r>
                          <a:rPr lang="en-US" sz="1100" i="1">
                            <a:latin typeface="Cambria Math" panose="02040503050406030204" pitchFamily="18" charset="0"/>
                            <a:cs typeface="Segoe UI" panose="020B0502040204020203" pitchFamily="34" charset="0"/>
                          </a:rPr>
                          <m:t>𝐿𝑖</m:t>
                        </m:r>
                      </m:sup>
                    </m:sSubSup>
                  </m:oMath>
                </a14:m>
                <a:r>
                  <a:rPr lang="en-US" sz="1100" kern="1200" dirty="0" smtClean="0">
                    <a:solidFill>
                      <a:schemeClr val="tx1"/>
                    </a:solidFill>
                    <a:effectLst/>
                    <a:latin typeface="Segoe UI" panose="020B0502040204020203" pitchFamily="34" charset="0"/>
                    <a:ea typeface="+mn-ea"/>
                    <a:cs typeface="Segoe UI" panose="020B0502040204020203" pitchFamily="34" charset="0"/>
                  </a:rPr>
                  <a:t>,  the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configuration </a:t>
                </a:r>
                <a14:m>
                  <m:oMath xmlns:m="http://schemas.openxmlformats.org/officeDocument/2006/math">
                    <m:sSubSup>
                      <m:sSubSupPr>
                        <m:ctrlPr>
                          <a:rPr lang="en-US" sz="1100" i="1" smtClean="0">
                            <a:latin typeface="Cambria Math" panose="02040503050406030204" pitchFamily="18" charset="0"/>
                            <a:cs typeface="Segoe UI" panose="020B0502040204020203" pitchFamily="34" charset="0"/>
                          </a:rPr>
                        </m:ctrlPr>
                      </m:sSubSupPr>
                      <m:e>
                        <m:r>
                          <a:rPr lang="en-US" sz="1100" b="0" i="1" smtClean="0">
                            <a:latin typeface="Cambria Math" panose="02040503050406030204" pitchFamily="18" charset="0"/>
                            <a:cs typeface="Segoe UI" panose="020B0502040204020203" pitchFamily="34" charset="0"/>
                          </a:rPr>
                          <m:t>𝑅</m:t>
                        </m:r>
                      </m:e>
                      <m:sub>
                        <m:r>
                          <a:rPr lang="en-US" sz="1100" b="0" i="1" smtClean="0">
                            <a:latin typeface="Cambria Math" panose="02040503050406030204" pitchFamily="18" charset="0"/>
                            <a:cs typeface="Segoe UI" panose="020B0502040204020203" pitchFamily="34" charset="0"/>
                          </a:rPr>
                          <m:t>𝑔</m:t>
                        </m:r>
                      </m:sub>
                      <m:sup>
                        <m:r>
                          <a:rPr lang="en-US" sz="1100" b="0" i="1" smtClean="0">
                            <a:latin typeface="Cambria Math" panose="02040503050406030204" pitchFamily="18" charset="0"/>
                            <a:cs typeface="Segoe UI" panose="020B0502040204020203" pitchFamily="34" charset="0"/>
                          </a:rPr>
                          <m:t>𝐿𝑖</m:t>
                        </m:r>
                      </m:sup>
                    </m:sSubSup>
                  </m:oMath>
                </a14:m>
                <a:r>
                  <a:rPr lang="en-US" sz="1100" kern="1200" dirty="0" smtClean="0">
                    <a:solidFill>
                      <a:schemeClr val="tx1"/>
                    </a:solidFill>
                    <a:effectLst/>
                    <a:latin typeface="Segoe UI" panose="020B0502040204020203" pitchFamily="34" charset="0"/>
                    <a:ea typeface="+mn-ea"/>
                    <a:cs typeface="Segoe UI" panose="020B0502040204020203" pitchFamily="34" charset="0"/>
                  </a:rPr>
                  <a:t> is determined to be the ground state structure of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and will be used in subsequent analysis and simulations.</a:t>
                </a:r>
              </a:p>
            </p:txBody>
          </p:sp>
        </mc:Choice>
        <mc:Fallback xmlns="">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The left diagram illustrates one likely geometry </a:t>
                </a:r>
                <a:r>
                  <a:rPr lang="en-US" sz="1100" b="0" i="0" smtClean="0">
                    <a:latin typeface="Cambria Math" panose="02040503050406030204" pitchFamily="18" charset="0"/>
                    <a:cs typeface="Segoe UI" panose="020B0502040204020203" pitchFamily="34" charset="0"/>
                  </a:rPr>
                  <a:t>𝑅</a:t>
                </a:r>
                <a:r>
                  <a:rPr lang="en-US" sz="1100" b="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𝑔^𝐿𝑖</a:t>
                </a:r>
                <a:r>
                  <a:rPr lang="en-US" sz="1100" kern="1200" dirty="0" smtClean="0">
                    <a:solidFill>
                      <a:schemeClr val="tx1"/>
                    </a:solidFill>
                    <a:effectLst/>
                    <a:latin typeface="Segoe UI" panose="020B0502040204020203" pitchFamily="34" charset="0"/>
                    <a:ea typeface="+mn-ea"/>
                    <a:cs typeface="Segoe UI" panose="020B0502040204020203" pitchFamily="34" charset="0"/>
                  </a:rPr>
                  <a:t> of atomic arrangements, generated by replacing all equivalent Na ions at g sites with Li ions. And by substituting the Li ions for all h-type Na ions in interlayer planes, we obtain another possible atomic configuration </a:t>
                </a:r>
                <a:r>
                  <a:rPr lang="en-US" sz="1100" i="0">
                    <a:latin typeface="Cambria Math" panose="02040503050406030204" pitchFamily="18" charset="0"/>
                    <a:cs typeface="Segoe UI" panose="020B0502040204020203" pitchFamily="34" charset="0"/>
                  </a:rPr>
                  <a:t>𝑅</a:t>
                </a:r>
                <a:r>
                  <a:rPr lang="en-US" sz="110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ℎ^</a:t>
                </a:r>
                <a:r>
                  <a:rPr lang="en-US" sz="1100" i="0">
                    <a:latin typeface="Cambria Math" panose="02040503050406030204" pitchFamily="18" charset="0"/>
                    <a:cs typeface="Segoe UI" panose="020B0502040204020203" pitchFamily="34" charset="0"/>
                  </a:rPr>
                  <a:t>𝐿𝑖</a:t>
                </a:r>
                <a:r>
                  <a:rPr lang="en-US" sz="1100" kern="1200" dirty="0" smtClean="0">
                    <a:solidFill>
                      <a:schemeClr val="tx1"/>
                    </a:solidFill>
                    <a:effectLst/>
                    <a:latin typeface="Segoe UI" panose="020B0502040204020203" pitchFamily="34" charset="0"/>
                    <a:ea typeface="+mn-ea"/>
                    <a:cs typeface="Segoe UI" panose="020B0502040204020203" pitchFamily="34" charset="0"/>
                  </a:rPr>
                  <a:t>.   </a:t>
                </a:r>
              </a:p>
              <a:p>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a:p>
                <a:r>
                  <a:rPr lang="en-US" sz="1100" kern="1200" dirty="0" smtClean="0">
                    <a:solidFill>
                      <a:schemeClr val="tx1"/>
                    </a:solidFill>
                    <a:effectLst/>
                    <a:latin typeface="Segoe UI" panose="020B0502040204020203" pitchFamily="34" charset="0"/>
                    <a:ea typeface="+mn-ea"/>
                    <a:cs typeface="Segoe UI" panose="020B0502040204020203" pitchFamily="34" charset="0"/>
                  </a:rPr>
                  <a:t>After optimization, we found both proposed structures retain their space group symmetry C2/m.  For the reason that </a:t>
                </a:r>
                <a:r>
                  <a:rPr lang="en-US" sz="1100" b="0" i="0" smtClean="0">
                    <a:latin typeface="Cambria Math" panose="02040503050406030204" pitchFamily="18" charset="0"/>
                    <a:cs typeface="Segoe UI" panose="020B0502040204020203" pitchFamily="34" charset="0"/>
                  </a:rPr>
                  <a:t>𝑅</a:t>
                </a:r>
                <a:r>
                  <a:rPr lang="en-US" sz="1100" b="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𝑔^𝐿𝑖</a:t>
                </a:r>
                <a:r>
                  <a:rPr lang="en-US" sz="1100" kern="1200" dirty="0" smtClean="0">
                    <a:solidFill>
                      <a:schemeClr val="tx1"/>
                    </a:solidFill>
                    <a:effectLst/>
                    <a:latin typeface="Segoe UI" panose="020B0502040204020203" pitchFamily="34" charset="0"/>
                    <a:ea typeface="+mn-ea"/>
                    <a:cs typeface="Segoe UI" panose="020B0502040204020203" pitchFamily="34" charset="0"/>
                  </a:rPr>
                  <a:t> results in a lower static energy structure relative to </a:t>
                </a:r>
                <a:r>
                  <a:rPr lang="en-US" sz="1100" i="0">
                    <a:latin typeface="Cambria Math" panose="02040503050406030204" pitchFamily="18" charset="0"/>
                    <a:cs typeface="Segoe UI" panose="020B0502040204020203" pitchFamily="34" charset="0"/>
                  </a:rPr>
                  <a:t>𝑅</a:t>
                </a:r>
                <a:r>
                  <a:rPr lang="en-US" sz="110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ℎ^</a:t>
                </a:r>
                <a:r>
                  <a:rPr lang="en-US" sz="1100" i="0">
                    <a:latin typeface="Cambria Math" panose="02040503050406030204" pitchFamily="18" charset="0"/>
                    <a:cs typeface="Segoe UI" panose="020B0502040204020203" pitchFamily="34" charset="0"/>
                  </a:rPr>
                  <a:t>𝐿𝑖</a:t>
                </a:r>
                <a:r>
                  <a:rPr lang="en-US" sz="1100" kern="1200" dirty="0" smtClean="0">
                    <a:solidFill>
                      <a:schemeClr val="tx1"/>
                    </a:solidFill>
                    <a:effectLst/>
                    <a:latin typeface="Segoe UI" panose="020B0502040204020203" pitchFamily="34" charset="0"/>
                    <a:ea typeface="+mn-ea"/>
                    <a:cs typeface="Segoe UI" panose="020B0502040204020203" pitchFamily="34" charset="0"/>
                  </a:rPr>
                  <a:t>,  the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configuration </a:t>
                </a:r>
                <a:r>
                  <a:rPr lang="en-US" sz="1100" b="0" i="0" smtClean="0">
                    <a:latin typeface="Cambria Math" panose="02040503050406030204" pitchFamily="18" charset="0"/>
                    <a:cs typeface="Segoe UI" panose="020B0502040204020203" pitchFamily="34" charset="0"/>
                  </a:rPr>
                  <a:t>𝑅</a:t>
                </a:r>
                <a:r>
                  <a:rPr lang="en-US" sz="1100" b="0" i="0" smtClean="0">
                    <a:latin typeface="Cambria Math" panose="02040503050406030204" pitchFamily="18" charset="0"/>
                    <a:cs typeface="Segoe UI" panose="020B0502040204020203" pitchFamily="34" charset="0"/>
                  </a:rPr>
                  <a:t>_</a:t>
                </a:r>
                <a:r>
                  <a:rPr lang="en-US" sz="1100" b="0" i="0" smtClean="0">
                    <a:latin typeface="Cambria Math" panose="02040503050406030204" pitchFamily="18" charset="0"/>
                    <a:cs typeface="Segoe UI" panose="020B0502040204020203" pitchFamily="34" charset="0"/>
                  </a:rPr>
                  <a:t>𝑔^𝐿𝑖</a:t>
                </a:r>
                <a:r>
                  <a:rPr lang="en-US" sz="1100" kern="1200" dirty="0" smtClean="0">
                    <a:solidFill>
                      <a:schemeClr val="tx1"/>
                    </a:solidFill>
                    <a:effectLst/>
                    <a:latin typeface="Segoe UI" panose="020B0502040204020203" pitchFamily="34" charset="0"/>
                    <a:ea typeface="+mn-ea"/>
                    <a:cs typeface="Segoe UI" panose="020B0502040204020203" pitchFamily="34" charset="0"/>
                  </a:rPr>
                  <a:t> is determined to be the ground state structure of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and will be used in subsequent analysis and simulations.</a:t>
                </a:r>
              </a:p>
            </p:txBody>
          </p:sp>
        </mc:Fallback>
      </mc:AlternateContent>
      <p:sp>
        <p:nvSpPr>
          <p:cNvPr id="4" name="Slide Number Placeholder 3"/>
          <p:cNvSpPr>
            <a:spLocks noGrp="1"/>
          </p:cNvSpPr>
          <p:nvPr>
            <p:ph type="sldNum" sz="quarter" idx="10"/>
          </p:nvPr>
        </p:nvSpPr>
        <p:spPr/>
        <p:txBody>
          <a:bodyPr/>
          <a:lstStyle/>
          <a:p>
            <a:fld id="{D2CD0D17-0131-4156-A127-CC65B49D814B}" type="slidenum">
              <a:rPr lang="en-US" smtClean="0"/>
              <a:t>5</a:t>
            </a:fld>
            <a:endParaRPr lang="en-US"/>
          </a:p>
        </p:txBody>
      </p:sp>
    </p:spTree>
    <p:extLst>
      <p:ext uri="{BB962C8B-B14F-4D97-AF65-F5344CB8AC3E}">
        <p14:creationId xmlns:p14="http://schemas.microsoft.com/office/powerpoint/2010/main" val="280389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Segoe UI" panose="020B0502040204020203" pitchFamily="34" charset="0"/>
                <a:ea typeface="+mn-ea"/>
                <a:cs typeface="Segoe UI" panose="020B0502040204020203" pitchFamily="34" charset="0"/>
              </a:rPr>
              <a:t>Here we see that phonon dispersion curves of the two materials are very similar with the same number of modes covering an almost identical range of frequencies. For the case of</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 </a:t>
            </a:r>
            <a:r>
              <a:rPr lang="en-US" sz="1100" kern="1200" dirty="0" smtClean="0">
                <a:solidFill>
                  <a:schemeClr val="tx1"/>
                </a:solidFill>
                <a:effectLst/>
                <a:latin typeface="Segoe UI" panose="020B0502040204020203" pitchFamily="34" charset="0"/>
                <a:ea typeface="+mn-ea"/>
                <a:cs typeface="Segoe UI" panose="020B0502040204020203" pitchFamily="34" charset="0"/>
              </a:rPr>
              <a:t>,</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 fact of having all real phonon frequencies implies that its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possible g</a:t>
            </a:r>
            <a:r>
              <a:rPr lang="en-US" sz="1100" kern="1200" dirty="0" smtClean="0">
                <a:solidFill>
                  <a:schemeClr val="tx1"/>
                </a:solidFill>
                <a:effectLst/>
                <a:latin typeface="Segoe UI" panose="020B0502040204020203" pitchFamily="34" charset="0"/>
                <a:ea typeface="+mn-ea"/>
                <a:cs typeface="Segoe UI" panose="020B0502040204020203" pitchFamily="34" charset="0"/>
              </a:rPr>
              <a:t>round state structure is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dynamically stable.</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Segoe UI" panose="020B0502040204020203" pitchFamily="34" charset="0"/>
                <a:ea typeface="+mn-ea"/>
                <a:cs typeface="Segoe UI" panose="020B0502040204020203" pitchFamily="34" charset="0"/>
              </a:rPr>
              <a:t>As highlighted </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by short red arrows, </a:t>
            </a:r>
            <a:r>
              <a:rPr lang="en-US" sz="1100" kern="1200" dirty="0" smtClean="0">
                <a:solidFill>
                  <a:schemeClr val="tx1"/>
                </a:solidFill>
                <a:effectLst/>
                <a:latin typeface="Segoe UI" panose="020B0502040204020203" pitchFamily="34" charset="0"/>
                <a:ea typeface="+mn-ea"/>
                <a:cs typeface="Segoe UI" panose="020B0502040204020203" pitchFamily="34" charset="0"/>
              </a:rPr>
              <a:t>there are several branches that are not continuous functions of q near gamma point. The physical reason for this kind of discontinuity is explained in terms of the coupling between the optical phonon modes and the electromagnetic field. For some of you who interest in such coupling effects, detailed discussions </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can be found in our published paper </a:t>
            </a:r>
            <a:r>
              <a:rPr lang="en-US" sz="1100" kern="1200" dirty="0" smtClean="0">
                <a:solidFill>
                  <a:schemeClr val="tx1"/>
                </a:solidFill>
                <a:effectLst/>
                <a:latin typeface="Segoe UI" panose="020B0502040204020203" pitchFamily="34" charset="0"/>
                <a:ea typeface="+mn-ea"/>
                <a:cs typeface="Segoe UI" panose="020B0502040204020203" pitchFamily="34" charset="0"/>
              </a:rPr>
              <a:t>“</a:t>
            </a:r>
            <a:r>
              <a:rPr lang="en-US" sz="1100" dirty="0" smtClean="0">
                <a:latin typeface="Segoe UI" panose="020B0502040204020203" pitchFamily="34" charset="0"/>
                <a:cs typeface="Segoe UI" panose="020B0502040204020203" pitchFamily="34" charset="0"/>
              </a:rPr>
              <a:t>Li et al.,  </a:t>
            </a:r>
            <a:r>
              <a:rPr lang="en-US" sz="1100" i="1" dirty="0" smtClean="0">
                <a:latin typeface="Segoe UI" panose="020B0502040204020203" pitchFamily="34" charset="0"/>
                <a:cs typeface="Segoe UI" panose="020B0502040204020203" pitchFamily="34" charset="0"/>
              </a:rPr>
              <a:t>J. Phys. </a:t>
            </a:r>
            <a:r>
              <a:rPr lang="en-US" sz="1100" i="1" dirty="0" err="1" smtClean="0">
                <a:latin typeface="Segoe UI" panose="020B0502040204020203" pitchFamily="34" charset="0"/>
                <a:cs typeface="Segoe UI" panose="020B0502040204020203" pitchFamily="34" charset="0"/>
              </a:rPr>
              <a:t>Condens</a:t>
            </a:r>
            <a:r>
              <a:rPr lang="en-US" sz="1100" i="1" dirty="0" smtClean="0">
                <a:latin typeface="Segoe UI" panose="020B0502040204020203" pitchFamily="34" charset="0"/>
                <a:cs typeface="Segoe UI" panose="020B0502040204020203" pitchFamily="34" charset="0"/>
              </a:rPr>
              <a:t>. Matter, </a:t>
            </a:r>
            <a:r>
              <a:rPr lang="en-US" sz="1100" b="0" dirty="0" smtClean="0">
                <a:latin typeface="Segoe UI" panose="020B0502040204020203" pitchFamily="34" charset="0"/>
                <a:cs typeface="Segoe UI" panose="020B0502040204020203" pitchFamily="34" charset="0"/>
              </a:rPr>
              <a:t>32</a:t>
            </a:r>
            <a:r>
              <a:rPr lang="en-US" sz="1100" dirty="0" smtClean="0">
                <a:latin typeface="Segoe UI" panose="020B0502040204020203" pitchFamily="34" charset="0"/>
                <a:cs typeface="Segoe UI" panose="020B0502040204020203" pitchFamily="34" charset="0"/>
              </a:rPr>
              <a:t>, 055402 (2019)”.</a:t>
            </a:r>
            <a:endParaRPr lang="en-US" sz="1100" kern="1200" dirty="0" smtClean="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6</a:t>
            </a:fld>
            <a:endParaRPr lang="en-US"/>
          </a:p>
        </p:txBody>
      </p:sp>
    </p:spTree>
    <p:extLst>
      <p:ext uri="{BB962C8B-B14F-4D97-AF65-F5344CB8AC3E}">
        <p14:creationId xmlns:p14="http://schemas.microsoft.com/office/powerpoint/2010/main" val="92614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To further evaluate the stability of this predicted alloyed material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we proposed this possible reaction pathway and calculated the reaction energy which is determined from the energy difference between the right side products and the left-side reactants.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For each component, the energy of it is obtained from the sum of static and vibrational contributions. In particular for Li and Na in their metallic form, we also considered the energy due to the temperature-dependent excitations, but it turns out this contribution is very small compared to others and can be neglected.  </a:t>
            </a:r>
          </a:p>
          <a:p>
            <a:r>
              <a:rPr lang="en-US" sz="1100" kern="1200" dirty="0" smtClean="0">
                <a:solidFill>
                  <a:schemeClr val="tx1"/>
                </a:solidFill>
                <a:effectLst/>
                <a:latin typeface="Segoe UI" panose="020B0502040204020203" pitchFamily="34" charset="0"/>
                <a:ea typeface="+mn-ea"/>
                <a:cs typeface="Segoe UI" panose="020B0502040204020203" pitchFamily="34" charset="0"/>
              </a:rPr>
              <a:t> </a:t>
            </a:r>
          </a:p>
          <a:p>
            <a:r>
              <a:rPr lang="en-US" sz="1100" kern="1200" dirty="0" smtClean="0">
                <a:solidFill>
                  <a:schemeClr val="tx1"/>
                </a:solidFill>
                <a:effectLst/>
                <a:latin typeface="Segoe UI" panose="020B0502040204020203" pitchFamily="34" charset="0"/>
                <a:ea typeface="+mn-ea"/>
                <a:cs typeface="Segoe UI" panose="020B0502040204020203" pitchFamily="34" charset="0"/>
              </a:rPr>
              <a:t>It shows that at room temperature, the reaction energy is -0.35 eV.  The figure on the right demonstrates that the reaction energy is gradually decreasing along with the increasing temperature, suggesting that it is energetically favorable for Li to replace Na according to this reaction over a significant temperature range.</a:t>
            </a:r>
          </a:p>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2CD0D17-0131-4156-A127-CC65B49D814B}" type="slidenum">
              <a:rPr lang="en-US" smtClean="0"/>
              <a:t>7</a:t>
            </a:fld>
            <a:endParaRPr lang="en-US"/>
          </a:p>
        </p:txBody>
      </p:sp>
    </p:spTree>
    <p:extLst>
      <p:ext uri="{BB962C8B-B14F-4D97-AF65-F5344CB8AC3E}">
        <p14:creationId xmlns:p14="http://schemas.microsoft.com/office/powerpoint/2010/main" val="383009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Besides the possible synthesis route given</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in the previous slide</a:t>
            </a:r>
            <a:r>
              <a:rPr lang="en-US" sz="1100" kern="1200" dirty="0" smtClean="0">
                <a:solidFill>
                  <a:schemeClr val="tx1"/>
                </a:solidFill>
                <a:effectLst/>
                <a:latin typeface="Segoe UI" panose="020B0502040204020203" pitchFamily="34" charset="0"/>
                <a:ea typeface="+mn-ea"/>
                <a:cs typeface="Segoe UI" panose="020B0502040204020203" pitchFamily="34" charset="0"/>
              </a:rPr>
              <a:t>, there are a number of other possible reactions we can imagine to produce the mixed ion electrolyte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In this table, we summarized the room-temperature reaction energies for some of those pathways. Here we see that the only reaction that has a positive reaction energy ∆F is reaction No. 3, which means the mixed material is unstable relative to these two left-side reactants. But we also learn from the experiment that the pure Li material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dirty="0" smtClean="0">
                <a:latin typeface="Segoe UI" panose="020B0502040204020203" pitchFamily="34" charset="0"/>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forms at very high temperatures, which implies that it is still possible to produce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 </a:t>
            </a:r>
            <a:r>
              <a:rPr lang="en-US" sz="1100" kern="1200" dirty="0" smtClean="0">
                <a:solidFill>
                  <a:schemeClr val="tx1"/>
                </a:solidFill>
                <a:effectLst/>
                <a:latin typeface="Segoe UI" panose="020B0502040204020203" pitchFamily="34" charset="0"/>
                <a:ea typeface="+mn-ea"/>
                <a:cs typeface="Segoe UI" panose="020B0502040204020203" pitchFamily="34" charset="0"/>
              </a:rPr>
              <a:t>via a low-temperature synthesis process with the metal-stable phase of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as one of the reactants. </a:t>
            </a:r>
          </a:p>
        </p:txBody>
      </p:sp>
      <p:sp>
        <p:nvSpPr>
          <p:cNvPr id="4" name="Slide Number Placeholder 3"/>
          <p:cNvSpPr>
            <a:spLocks noGrp="1"/>
          </p:cNvSpPr>
          <p:nvPr>
            <p:ph type="sldNum" sz="quarter" idx="10"/>
          </p:nvPr>
        </p:nvSpPr>
        <p:spPr/>
        <p:txBody>
          <a:bodyPr/>
          <a:lstStyle/>
          <a:p>
            <a:fld id="{D2CD0D17-0131-4156-A127-CC65B49D814B}" type="slidenum">
              <a:rPr lang="en-US" smtClean="0"/>
              <a:t>8</a:t>
            </a:fld>
            <a:endParaRPr lang="en-US"/>
          </a:p>
        </p:txBody>
      </p:sp>
    </p:spTree>
    <p:extLst>
      <p:ext uri="{BB962C8B-B14F-4D97-AF65-F5344CB8AC3E}">
        <p14:creationId xmlns:p14="http://schemas.microsoft.com/office/powerpoint/2010/main" val="233303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panose="020B0502040204020203" pitchFamily="34" charset="0"/>
                <a:ea typeface="+mn-ea"/>
                <a:cs typeface="Segoe UI" panose="020B0502040204020203" pitchFamily="34" charset="0"/>
              </a:rPr>
              <a:t>To understand the conductivity properties of the mixed ion material </a:t>
            </a:r>
            <a:r>
              <a:rPr lang="en-US" sz="1100" dirty="0" smtClean="0">
                <a:latin typeface="Segoe UI" panose="020B0502040204020203" pitchFamily="34" charset="0"/>
                <a:cs typeface="Segoe UI" panose="020B0502040204020203" pitchFamily="34" charset="0"/>
              </a:rPr>
              <a:t>Li</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in comparison with the pure Na material </a:t>
            </a:r>
            <a:r>
              <a:rPr lang="en-US" sz="1100" dirty="0" smtClean="0">
                <a:latin typeface="Segoe UI" panose="020B0502040204020203" pitchFamily="34" charset="0"/>
                <a:cs typeface="Segoe UI" panose="020B0502040204020203" pitchFamily="34" charset="0"/>
              </a:rPr>
              <a:t>Na</a:t>
            </a:r>
            <a:r>
              <a:rPr lang="en-US" sz="1100" baseline="-25000" dirty="0" smtClean="0">
                <a:latin typeface="Segoe UI" panose="020B0502040204020203" pitchFamily="34" charset="0"/>
                <a:cs typeface="Segoe UI" panose="020B0502040204020203" pitchFamily="34" charset="0"/>
              </a:rPr>
              <a:t>4</a:t>
            </a:r>
            <a:r>
              <a:rPr lang="en-US" sz="1100" dirty="0" smtClean="0">
                <a:latin typeface="Segoe UI" panose="020B0502040204020203" pitchFamily="34" charset="0"/>
                <a:cs typeface="Segoe UI" panose="020B0502040204020203" pitchFamily="34" charset="0"/>
              </a:rPr>
              <a:t>P</a:t>
            </a:r>
            <a:r>
              <a:rPr lang="en-US" sz="1100" baseline="-25000" dirty="0" smtClean="0">
                <a:latin typeface="Segoe UI" panose="020B0502040204020203" pitchFamily="34" charset="0"/>
                <a:cs typeface="Segoe UI" panose="020B0502040204020203" pitchFamily="34" charset="0"/>
              </a:rPr>
              <a:t>2</a:t>
            </a:r>
            <a:r>
              <a:rPr lang="en-US" sz="1100" dirty="0" smtClean="0">
                <a:latin typeface="Segoe UI" panose="020B0502040204020203" pitchFamily="34" charset="0"/>
                <a:cs typeface="Segoe UI" panose="020B0502040204020203" pitchFamily="34" charset="0"/>
              </a:rPr>
              <a:t>S</a:t>
            </a:r>
            <a:r>
              <a:rPr lang="en-US" sz="1100" baseline="-25000" dirty="0" smtClean="0">
                <a:latin typeface="Segoe UI" panose="020B0502040204020203" pitchFamily="34" charset="0"/>
                <a:cs typeface="Segoe UI" panose="020B0502040204020203" pitchFamily="34" charset="0"/>
              </a:rPr>
              <a:t>6</a:t>
            </a:r>
            <a:r>
              <a:rPr lang="en-US" sz="1100" kern="1200" dirty="0" smtClean="0">
                <a:solidFill>
                  <a:schemeClr val="tx1"/>
                </a:solidFill>
                <a:effectLst/>
                <a:latin typeface="Segoe UI" panose="020B0502040204020203" pitchFamily="34" charset="0"/>
                <a:ea typeface="+mn-ea"/>
                <a:cs typeface="Segoe UI" panose="020B0502040204020203" pitchFamily="34" charset="0"/>
              </a:rPr>
              <a:t>, we investigated the diffusion mechanisms and estimated the related</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activation energy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E</a:t>
            </a:r>
            <a:r>
              <a:rPr lang="en-US" sz="1100" kern="1200" baseline="-25000" dirty="0" err="1" smtClean="0">
                <a:solidFill>
                  <a:schemeClr val="tx1"/>
                </a:solidFill>
                <a:effectLst/>
                <a:latin typeface="Segoe UI" panose="020B0502040204020203" pitchFamily="34" charset="0"/>
                <a:ea typeface="+mn-ea"/>
                <a:cs typeface="Segoe UI" panose="020B0502040204020203" pitchFamily="34" charset="0"/>
              </a:rPr>
              <a:t>a</a:t>
            </a:r>
            <a:r>
              <a:rPr lang="en-US" sz="1100" kern="1200" dirty="0" smtClean="0">
                <a:solidFill>
                  <a:schemeClr val="tx1"/>
                </a:solidFill>
                <a:effectLst/>
                <a:latin typeface="Segoe UI" panose="020B0502040204020203" pitchFamily="34" charset="0"/>
                <a:ea typeface="+mn-ea"/>
                <a:cs typeface="Segoe UI" panose="020B0502040204020203" pitchFamily="34" charset="0"/>
              </a:rPr>
              <a:t> for Na ions hopping for both materials.</a:t>
            </a:r>
            <a:r>
              <a:rPr lang="en-US" sz="11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100" kern="1200" dirty="0" smtClean="0">
                <a:solidFill>
                  <a:schemeClr val="tx1"/>
                </a:solidFill>
                <a:effectLst/>
                <a:latin typeface="Segoe UI" panose="020B0502040204020203" pitchFamily="34" charset="0"/>
                <a:ea typeface="+mn-ea"/>
                <a:cs typeface="Segoe UI" panose="020B0502040204020203" pitchFamily="34" charset="0"/>
              </a:rPr>
              <a:t>And among many possible migrating paths, we identified that the most favorable path for Na ion vacancy migration appears to be between h sites.  When viewing down the c axis, we would see the hops from one host h site to the adjacent vacancy construct a continuous zig-zag path from one side of the crystal structure to another.  The resulted NEB diagram between such two local minimum energy configurations shows that the energy barrier of the mixed material is lower by about 0.1 eV than of the pure Na material.  </a:t>
            </a:r>
          </a:p>
          <a:p>
            <a:r>
              <a:rPr lang="en-US" sz="1100" kern="1200" dirty="0" smtClean="0">
                <a:solidFill>
                  <a:schemeClr val="tx1"/>
                </a:solidFill>
                <a:effectLst/>
                <a:latin typeface="Segoe UI" panose="020B0502040204020203" pitchFamily="34" charset="0"/>
                <a:ea typeface="+mn-ea"/>
                <a:cs typeface="Segoe UI" panose="020B0502040204020203" pitchFamily="34" charset="0"/>
              </a:rPr>
              <a:t> </a:t>
            </a:r>
          </a:p>
          <a:p>
            <a:r>
              <a:rPr lang="en-US" sz="1100" kern="1200" dirty="0" smtClean="0">
                <a:solidFill>
                  <a:schemeClr val="tx1"/>
                </a:solidFill>
                <a:effectLst/>
                <a:latin typeface="Segoe UI" panose="020B0502040204020203" pitchFamily="34" charset="0"/>
                <a:ea typeface="+mn-ea"/>
                <a:cs typeface="Segoe UI" panose="020B0502040204020203" pitchFamily="34" charset="0"/>
              </a:rPr>
              <a:t>Within this methodology, the activation energy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E</a:t>
            </a:r>
            <a:r>
              <a:rPr lang="en-US" sz="1100" kern="1200" baseline="-25000" dirty="0" err="1" smtClean="0">
                <a:solidFill>
                  <a:schemeClr val="tx1"/>
                </a:solidFill>
                <a:effectLst/>
                <a:latin typeface="Segoe UI" panose="020B0502040204020203" pitchFamily="34" charset="0"/>
                <a:ea typeface="+mn-ea"/>
                <a:cs typeface="Segoe UI" panose="020B0502040204020203" pitchFamily="34" charset="0"/>
              </a:rPr>
              <a:t>a</a:t>
            </a:r>
            <a:r>
              <a:rPr lang="en-US" sz="1100" kern="1200" dirty="0" smtClean="0">
                <a:solidFill>
                  <a:schemeClr val="tx1"/>
                </a:solidFill>
                <a:effectLst/>
                <a:latin typeface="Segoe UI" panose="020B0502040204020203" pitchFamily="34" charset="0"/>
                <a:ea typeface="+mn-ea"/>
                <a:cs typeface="Segoe UI" panose="020B0502040204020203" pitchFamily="34" charset="0"/>
              </a:rPr>
              <a:t> of the perfect crystal includes both migration energy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E</a:t>
            </a:r>
            <a:r>
              <a:rPr lang="en-US" sz="1100" kern="1200" baseline="-25000" dirty="0" err="1" smtClean="0">
                <a:solidFill>
                  <a:schemeClr val="tx1"/>
                </a:solidFill>
                <a:effectLst/>
                <a:latin typeface="Segoe UI" panose="020B0502040204020203" pitchFamily="34" charset="0"/>
                <a:ea typeface="+mn-ea"/>
                <a:cs typeface="Segoe UI" panose="020B0502040204020203" pitchFamily="34" charset="0"/>
              </a:rPr>
              <a:t>m</a:t>
            </a:r>
            <a:r>
              <a:rPr lang="en-US" sz="1100" kern="1200" dirty="0" smtClean="0">
                <a:solidFill>
                  <a:schemeClr val="tx1"/>
                </a:solidFill>
                <a:effectLst/>
                <a:latin typeface="Segoe UI" panose="020B0502040204020203" pitchFamily="34" charset="0"/>
                <a:ea typeface="+mn-ea"/>
                <a:cs typeface="Segoe UI" panose="020B0502040204020203" pitchFamily="34" charset="0"/>
              </a:rPr>
              <a:t> and also the formation energy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E</a:t>
            </a:r>
            <a:r>
              <a:rPr lang="en-US" sz="1100" kern="1200" baseline="-25000" dirty="0" err="1" smtClean="0">
                <a:solidFill>
                  <a:schemeClr val="tx1"/>
                </a:solidFill>
                <a:effectLst/>
                <a:latin typeface="Segoe UI" panose="020B0502040204020203" pitchFamily="34" charset="0"/>
                <a:ea typeface="+mn-ea"/>
                <a:cs typeface="Segoe UI" panose="020B0502040204020203" pitchFamily="34" charset="0"/>
              </a:rPr>
              <a:t>f</a:t>
            </a:r>
            <a:r>
              <a:rPr lang="en-US" sz="1100" kern="1200" dirty="0" smtClean="0">
                <a:solidFill>
                  <a:schemeClr val="tx1"/>
                </a:solidFill>
                <a:effectLst/>
                <a:latin typeface="Segoe UI" panose="020B0502040204020203" pitchFamily="34" charset="0"/>
                <a:ea typeface="+mn-ea"/>
                <a:cs typeface="Segoe UI" panose="020B0502040204020203" pitchFamily="34" charset="0"/>
              </a:rPr>
              <a:t> which is associated with the creation of a vacancy-interstitial pair (defect).   In this diagram, the extra gray balls represent the interstitial d sites from which the defect formation energy </a:t>
            </a:r>
            <a:r>
              <a:rPr lang="en-US" sz="1100" kern="1200" dirty="0" err="1" smtClean="0">
                <a:solidFill>
                  <a:schemeClr val="tx1"/>
                </a:solidFill>
                <a:effectLst/>
                <a:latin typeface="Segoe UI" panose="020B0502040204020203" pitchFamily="34" charset="0"/>
                <a:ea typeface="+mn-ea"/>
                <a:cs typeface="Segoe UI" panose="020B0502040204020203" pitchFamily="34" charset="0"/>
              </a:rPr>
              <a:t>E</a:t>
            </a:r>
            <a:r>
              <a:rPr lang="en-US" sz="1100" kern="1200" baseline="-25000" dirty="0" err="1" smtClean="0">
                <a:solidFill>
                  <a:schemeClr val="tx1"/>
                </a:solidFill>
                <a:effectLst/>
                <a:latin typeface="Segoe UI" panose="020B0502040204020203" pitchFamily="34" charset="0"/>
                <a:ea typeface="+mn-ea"/>
                <a:cs typeface="Segoe UI" panose="020B0502040204020203" pitchFamily="34" charset="0"/>
              </a:rPr>
              <a:t>f</a:t>
            </a:r>
            <a:r>
              <a:rPr lang="en-US" sz="1100" kern="1200" dirty="0" smtClean="0">
                <a:solidFill>
                  <a:schemeClr val="tx1"/>
                </a:solidFill>
                <a:effectLst/>
                <a:latin typeface="Segoe UI" panose="020B0502040204020203" pitchFamily="34" charset="0"/>
                <a:ea typeface="+mn-ea"/>
                <a:cs typeface="Segoe UI" panose="020B0502040204020203" pitchFamily="34" charset="0"/>
              </a:rPr>
              <a:t> is determined.   </a:t>
            </a:r>
          </a:p>
        </p:txBody>
      </p:sp>
      <p:sp>
        <p:nvSpPr>
          <p:cNvPr id="4" name="Slide Number Placeholder 3"/>
          <p:cNvSpPr>
            <a:spLocks noGrp="1"/>
          </p:cNvSpPr>
          <p:nvPr>
            <p:ph type="sldNum" sz="quarter" idx="10"/>
          </p:nvPr>
        </p:nvSpPr>
        <p:spPr/>
        <p:txBody>
          <a:bodyPr/>
          <a:lstStyle/>
          <a:p>
            <a:fld id="{D2CD0D17-0131-4156-A127-CC65B49D814B}" type="slidenum">
              <a:rPr lang="en-US" smtClean="0"/>
              <a:t>9</a:t>
            </a:fld>
            <a:endParaRPr lang="en-US"/>
          </a:p>
        </p:txBody>
      </p:sp>
    </p:spTree>
    <p:extLst>
      <p:ext uri="{BB962C8B-B14F-4D97-AF65-F5344CB8AC3E}">
        <p14:creationId xmlns:p14="http://schemas.microsoft.com/office/powerpoint/2010/main" val="133893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F5AD3-8FF7-4980-9ED9-F8C8EF0488C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16887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5AD3-8FF7-4980-9ED9-F8C8EF0488C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192271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5AD3-8FF7-4980-9ED9-F8C8EF0488C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6043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F5AD3-8FF7-4980-9ED9-F8C8EF0488C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364811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1F5AD3-8FF7-4980-9ED9-F8C8EF0488C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169044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F5AD3-8FF7-4980-9ED9-F8C8EF0488C9}"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286688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F5AD3-8FF7-4980-9ED9-F8C8EF0488C9}"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177651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F5AD3-8FF7-4980-9ED9-F8C8EF0488C9}"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258351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F5AD3-8FF7-4980-9ED9-F8C8EF0488C9}"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43131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1F5AD3-8FF7-4980-9ED9-F8C8EF0488C9}"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273210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1F5AD3-8FF7-4980-9ED9-F8C8EF0488C9}"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A4340-1BFE-4DEB-B461-DC55BBE7294D}" type="slidenum">
              <a:rPr lang="en-US" smtClean="0"/>
              <a:t>‹#›</a:t>
            </a:fld>
            <a:endParaRPr lang="en-US"/>
          </a:p>
        </p:txBody>
      </p:sp>
    </p:spTree>
    <p:extLst>
      <p:ext uri="{BB962C8B-B14F-4D97-AF65-F5344CB8AC3E}">
        <p14:creationId xmlns:p14="http://schemas.microsoft.com/office/powerpoint/2010/main" val="349892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F5AD3-8FF7-4980-9ED9-F8C8EF0488C9}" type="datetimeFigureOut">
              <a:rPr lang="en-US" smtClean="0"/>
              <a:t>3/4/2020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A4340-1BFE-4DEB-B461-DC55BBE7294D}" type="slidenum">
              <a:rPr lang="en-US" smtClean="0"/>
              <a:t>‹#›</a:t>
            </a:fld>
            <a:endParaRPr lang="en-US"/>
          </a:p>
        </p:txBody>
      </p:sp>
    </p:spTree>
    <p:extLst>
      <p:ext uri="{BB962C8B-B14F-4D97-AF65-F5344CB8AC3E}">
        <p14:creationId xmlns:p14="http://schemas.microsoft.com/office/powerpoint/2010/main" val="24145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microsoft.com/office/2007/relationships/media" Target="../media/media2.mp4"/><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0.xml"/><Relationship Id="rId11" Type="http://schemas.openxmlformats.org/officeDocument/2006/relationships/image" Target="../media/image38.png"/><Relationship Id="rId5" Type="http://schemas.openxmlformats.org/officeDocument/2006/relationships/slideLayout" Target="../slideLayouts/slideLayout2.xml"/><Relationship Id="rId10" Type="http://schemas.openxmlformats.org/officeDocument/2006/relationships/image" Target="../media/image37.png"/><Relationship Id="rId4" Type="http://schemas.openxmlformats.org/officeDocument/2006/relationships/video" Target="../media/media2.mp4"/><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42.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11"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44.pn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11"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47.png"/><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48.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11"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49.pn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users.wfu.edu/natalie/presentation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abinit.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pwpaw.wfu.edu/" TargetMode="External"/><Relationship Id="rId4" Type="http://schemas.openxmlformats.org/officeDocument/2006/relationships/hyperlink" Target="http://www.quantum-espresso.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46.png"/><Relationship Id="rId4" Type="http://schemas.openxmlformats.org/officeDocument/2006/relationships/image" Target="../media/image8.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wake forest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317" y="3938135"/>
            <a:ext cx="1839686" cy="18396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9378" y="1422183"/>
            <a:ext cx="10670046" cy="2206758"/>
          </a:xfrm>
          <a:prstGeom prst="rect">
            <a:avLst/>
          </a:prstGeom>
        </p:spPr>
        <p:txBody>
          <a:bodyPr wrap="square">
            <a:spAutoFit/>
          </a:bodyPr>
          <a:lstStyle/>
          <a:p>
            <a:pPr algn="ctr">
              <a:lnSpc>
                <a:spcPct val="120000"/>
              </a:lnSpc>
            </a:pPr>
            <a:r>
              <a:rPr lang="en-US" sz="2800" b="1" dirty="0" smtClean="0">
                <a:solidFill>
                  <a:srgbClr val="C00000"/>
                </a:solidFill>
                <a:latin typeface="Segoe UI" panose="020B0502040204020203" pitchFamily="34" charset="0"/>
                <a:cs typeface="Segoe UI" panose="020B0502040204020203" pitchFamily="34" charset="0"/>
              </a:rPr>
              <a:t>Prediction and analysis of a sodium ion electrolyte: Li</a:t>
            </a:r>
            <a:r>
              <a:rPr lang="en-US" sz="2800" b="1" baseline="-25000" dirty="0" smtClean="0">
                <a:solidFill>
                  <a:srgbClr val="C00000"/>
                </a:solidFill>
                <a:latin typeface="Segoe UI" panose="020B0502040204020203" pitchFamily="34" charset="0"/>
                <a:cs typeface="Segoe UI" panose="020B0502040204020203" pitchFamily="34" charset="0"/>
              </a:rPr>
              <a:t>2</a:t>
            </a:r>
            <a:r>
              <a:rPr lang="en-US" sz="2800" b="1" dirty="0" smtClean="0">
                <a:solidFill>
                  <a:srgbClr val="C00000"/>
                </a:solidFill>
                <a:latin typeface="Segoe UI" panose="020B0502040204020203" pitchFamily="34" charset="0"/>
                <a:cs typeface="Segoe UI" panose="020B0502040204020203" pitchFamily="34" charset="0"/>
              </a:rPr>
              <a:t>Na</a:t>
            </a:r>
            <a:r>
              <a:rPr lang="en-US" sz="2800" b="1" baseline="-25000" dirty="0" smtClean="0">
                <a:solidFill>
                  <a:srgbClr val="C00000"/>
                </a:solidFill>
                <a:latin typeface="Segoe UI" panose="020B0502040204020203" pitchFamily="34" charset="0"/>
                <a:cs typeface="Segoe UI" panose="020B0502040204020203" pitchFamily="34" charset="0"/>
              </a:rPr>
              <a:t>2</a:t>
            </a:r>
            <a:r>
              <a:rPr lang="en-US" sz="2800" b="1" dirty="0" smtClean="0">
                <a:solidFill>
                  <a:srgbClr val="C00000"/>
                </a:solidFill>
                <a:latin typeface="Segoe UI" panose="020B0502040204020203" pitchFamily="34" charset="0"/>
                <a:cs typeface="Segoe UI" panose="020B0502040204020203" pitchFamily="34" charset="0"/>
              </a:rPr>
              <a:t>P</a:t>
            </a:r>
            <a:r>
              <a:rPr lang="en-US" sz="2800" b="1" baseline="-25000" dirty="0" smtClean="0">
                <a:solidFill>
                  <a:srgbClr val="C00000"/>
                </a:solidFill>
                <a:latin typeface="Segoe UI" panose="020B0502040204020203" pitchFamily="34" charset="0"/>
                <a:cs typeface="Segoe UI" panose="020B0502040204020203" pitchFamily="34" charset="0"/>
              </a:rPr>
              <a:t>2</a:t>
            </a:r>
            <a:r>
              <a:rPr lang="en-US" sz="2800" b="1" dirty="0" smtClean="0">
                <a:solidFill>
                  <a:srgbClr val="C00000"/>
                </a:solidFill>
                <a:latin typeface="Segoe UI" panose="020B0502040204020203" pitchFamily="34" charset="0"/>
                <a:cs typeface="Segoe UI" panose="020B0502040204020203" pitchFamily="34" charset="0"/>
              </a:rPr>
              <a:t>S</a:t>
            </a:r>
            <a:r>
              <a:rPr lang="en-US" sz="2800" b="1" baseline="-25000" dirty="0" smtClean="0">
                <a:solidFill>
                  <a:srgbClr val="C00000"/>
                </a:solidFill>
                <a:latin typeface="Segoe UI" panose="020B0502040204020203" pitchFamily="34" charset="0"/>
                <a:cs typeface="Segoe UI" panose="020B0502040204020203" pitchFamily="34" charset="0"/>
              </a:rPr>
              <a:t>6</a:t>
            </a:r>
            <a:endParaRPr lang="en-US" sz="2800" b="1" baseline="-25000" dirty="0">
              <a:solidFill>
                <a:srgbClr val="C00000"/>
              </a:solidFill>
              <a:latin typeface="Segoe UI" panose="020B0502040204020203" pitchFamily="34" charset="0"/>
              <a:cs typeface="Segoe UI" panose="020B0502040204020203" pitchFamily="34" charset="0"/>
            </a:endParaRPr>
          </a:p>
          <a:p>
            <a:pPr algn="ctr">
              <a:lnSpc>
                <a:spcPct val="150000"/>
              </a:lnSpc>
              <a:spcBef>
                <a:spcPts val="1800"/>
              </a:spcBef>
            </a:pPr>
            <a:r>
              <a:rPr lang="en-US" sz="2400" b="1" u="sng" dirty="0" smtClean="0">
                <a:latin typeface="Segoe UI" panose="020B0502040204020203" pitchFamily="34" charset="0"/>
                <a:cs typeface="Segoe UI" panose="020B0502040204020203" pitchFamily="34" charset="0"/>
              </a:rPr>
              <a:t>Yan Li</a:t>
            </a:r>
            <a:r>
              <a:rPr lang="en-US" sz="2400" b="1" baseline="30000" dirty="0" smtClean="0">
                <a:latin typeface="Segoe UI" panose="020B0502040204020203" pitchFamily="34" charset="0"/>
                <a:cs typeface="Segoe UI" panose="020B0502040204020203" pitchFamily="34" charset="0"/>
              </a:rPr>
              <a:t>1</a:t>
            </a:r>
            <a:r>
              <a:rPr lang="en-US" sz="2400" b="1" dirty="0" smtClean="0">
                <a:latin typeface="Segoe UI" panose="020B0502040204020203" pitchFamily="34" charset="0"/>
                <a:cs typeface="Segoe UI" panose="020B0502040204020203" pitchFamily="34" charset="0"/>
              </a:rPr>
              <a:t>,  Zachary D. Hood</a:t>
            </a:r>
            <a:r>
              <a:rPr lang="en-US" sz="2400" b="1" baseline="30000" dirty="0" smtClean="0">
                <a:latin typeface="Segoe UI" panose="020B0502040204020203" pitchFamily="34" charset="0"/>
                <a:cs typeface="Segoe UI" panose="020B0502040204020203" pitchFamily="34" charset="0"/>
              </a:rPr>
              <a:t>2</a:t>
            </a:r>
            <a:r>
              <a:rPr lang="en-US" sz="2400" b="1" dirty="0" smtClean="0">
                <a:latin typeface="Segoe UI" panose="020B0502040204020203" pitchFamily="34" charset="0"/>
                <a:cs typeface="Segoe UI" panose="020B0502040204020203" pitchFamily="34" charset="0"/>
              </a:rPr>
              <a:t> and </a:t>
            </a:r>
            <a:r>
              <a:rPr lang="en-US" sz="2400" b="1" dirty="0">
                <a:latin typeface="Segoe UI" panose="020B0502040204020203" pitchFamily="34" charset="0"/>
                <a:cs typeface="Segoe UI" panose="020B0502040204020203" pitchFamily="34" charset="0"/>
              </a:rPr>
              <a:t>Natalie A. </a:t>
            </a:r>
            <a:r>
              <a:rPr lang="en-US" sz="2400" b="1" dirty="0" smtClean="0">
                <a:latin typeface="Segoe UI" panose="020B0502040204020203" pitchFamily="34" charset="0"/>
                <a:cs typeface="Segoe UI" panose="020B0502040204020203" pitchFamily="34" charset="0"/>
              </a:rPr>
              <a:t>W. Holzwarth</a:t>
            </a:r>
            <a:r>
              <a:rPr lang="en-US" sz="2400" b="1" baseline="30000" dirty="0" smtClean="0">
                <a:latin typeface="Segoe UI" panose="020B0502040204020203" pitchFamily="34" charset="0"/>
                <a:cs typeface="Segoe UI" panose="020B0502040204020203" pitchFamily="34" charset="0"/>
              </a:rPr>
              <a:t>1</a:t>
            </a:r>
            <a:endParaRPr lang="en-US" sz="2400" dirty="0">
              <a:latin typeface="Segoe UI" panose="020B0502040204020203" pitchFamily="34" charset="0"/>
              <a:cs typeface="Segoe UI" panose="020B0502040204020203" pitchFamily="34" charset="0"/>
            </a:endParaRPr>
          </a:p>
          <a:p>
            <a:pPr algn="ctr">
              <a:lnSpc>
                <a:spcPct val="110000"/>
              </a:lnSpc>
            </a:pPr>
            <a:r>
              <a:rPr lang="en-US" sz="2400" baseline="30000" dirty="0" smtClean="0"/>
              <a:t>1</a:t>
            </a:r>
            <a:r>
              <a:rPr lang="en-US" sz="2400" dirty="0" smtClean="0"/>
              <a:t>Department </a:t>
            </a:r>
            <a:r>
              <a:rPr lang="en-US" sz="2400" dirty="0"/>
              <a:t>of Physics, Wake Forest </a:t>
            </a:r>
            <a:r>
              <a:rPr lang="en-US" sz="2400" dirty="0" smtClean="0"/>
              <a:t>University</a:t>
            </a:r>
            <a:r>
              <a:rPr lang="en-US" sz="2400" dirty="0" smtClean="0">
                <a:solidFill>
                  <a:srgbClr val="222222"/>
                </a:solidFill>
                <a:latin typeface="Segoe UI" panose="020B0502040204020203" pitchFamily="34" charset="0"/>
                <a:cs typeface="Segoe UI" panose="020B0502040204020203" pitchFamily="34" charset="0"/>
              </a:rPr>
              <a:t>, </a:t>
            </a:r>
            <a:r>
              <a:rPr lang="en-US" sz="2400" dirty="0" smtClean="0"/>
              <a:t>Winston-Salem, NC 27109, USA</a:t>
            </a:r>
          </a:p>
          <a:p>
            <a:pPr algn="ctr">
              <a:lnSpc>
                <a:spcPct val="110000"/>
              </a:lnSpc>
            </a:pPr>
            <a:r>
              <a:rPr lang="en-US" sz="2400" baseline="30000" dirty="0" smtClean="0"/>
              <a:t>2</a:t>
            </a:r>
            <a:r>
              <a:rPr lang="en-US" sz="2400" dirty="0" smtClean="0"/>
              <a:t>Electrochemical Materials Laboratory, MIT, Cambridge, MA 02139, USA</a:t>
            </a:r>
            <a:endParaRPr lang="en-US" sz="2400" dirty="0">
              <a:latin typeface="Segoe UI" panose="020B0502040204020203" pitchFamily="34" charset="0"/>
              <a:cs typeface="Segoe UI" panose="020B0502040204020203" pitchFamily="34" charset="0"/>
            </a:endParaRPr>
          </a:p>
        </p:txBody>
      </p:sp>
      <p:sp>
        <p:nvSpPr>
          <p:cNvPr id="5" name="Rectangle 4"/>
          <p:cNvSpPr/>
          <p:nvPr/>
        </p:nvSpPr>
        <p:spPr>
          <a:xfrm>
            <a:off x="1316621" y="4149832"/>
            <a:ext cx="7772954" cy="1514261"/>
          </a:xfrm>
          <a:prstGeom prst="rect">
            <a:avLst/>
          </a:prstGeom>
        </p:spPr>
        <p:txBody>
          <a:bodyPr wrap="square">
            <a:spAutoFit/>
          </a:bodyPr>
          <a:lstStyle/>
          <a:p>
            <a:pPr algn="just">
              <a:lnSpc>
                <a:spcPct val="120000"/>
              </a:lnSpc>
            </a:pPr>
            <a:r>
              <a:rPr lang="en-US" sz="2000" b="1" i="1" dirty="0" smtClean="0">
                <a:latin typeface="Segoe UI" panose="020B0502040204020203" pitchFamily="34" charset="0"/>
                <a:cs typeface="Segoe UI" panose="020B0502040204020203" pitchFamily="34" charset="0"/>
              </a:rPr>
              <a:t>Acknowledgements: </a:t>
            </a:r>
            <a:r>
              <a:rPr lang="en-US" sz="1900" i="1" dirty="0" smtClean="0">
                <a:latin typeface="Segoe UI" panose="020B0502040204020203" pitchFamily="34" charset="0"/>
                <a:cs typeface="Segoe UI" panose="020B0502040204020203" pitchFamily="34" charset="0"/>
              </a:rPr>
              <a:t>This </a:t>
            </a:r>
            <a:r>
              <a:rPr lang="en-US" sz="1900" i="1" dirty="0">
                <a:latin typeface="Segoe UI" panose="020B0502040204020203" pitchFamily="34" charset="0"/>
                <a:cs typeface="Segoe UI" panose="020B0502040204020203" pitchFamily="34" charset="0"/>
              </a:rPr>
              <a:t>work </a:t>
            </a:r>
            <a:r>
              <a:rPr lang="en-US" sz="1900" i="1" dirty="0" smtClean="0">
                <a:latin typeface="Segoe UI" panose="020B0502040204020203" pitchFamily="34" charset="0"/>
                <a:cs typeface="Segoe UI" panose="020B0502040204020203" pitchFamily="34" charset="0"/>
              </a:rPr>
              <a:t>is </a:t>
            </a:r>
            <a:r>
              <a:rPr lang="en-US" sz="1900" i="1" dirty="0">
                <a:latin typeface="Segoe UI" panose="020B0502040204020203" pitchFamily="34" charset="0"/>
                <a:cs typeface="Segoe UI" panose="020B0502040204020203" pitchFamily="34" charset="0"/>
              </a:rPr>
              <a:t>supported by NSF grant </a:t>
            </a:r>
            <a:r>
              <a:rPr lang="en-US" sz="1900" i="1" dirty="0" smtClean="0">
                <a:latin typeface="Segoe UI" panose="020B0502040204020203" pitchFamily="34" charset="0"/>
                <a:cs typeface="Segoe UI" panose="020B0502040204020203" pitchFamily="34" charset="0"/>
              </a:rPr>
              <a:t>DMR-1507942.  Computations </a:t>
            </a:r>
            <a:r>
              <a:rPr lang="en-US" sz="1900" i="1" dirty="0">
                <a:latin typeface="Segoe UI" panose="020B0502040204020203" pitchFamily="34" charset="0"/>
                <a:cs typeface="Segoe UI" panose="020B0502040204020203" pitchFamily="34" charset="0"/>
              </a:rPr>
              <a:t>were performed on the Wake Forest University DEAC cluster, a centrally managed resource with support provided in part by the </a:t>
            </a:r>
            <a:r>
              <a:rPr lang="en-US" sz="1900" i="1" dirty="0" smtClean="0">
                <a:latin typeface="Segoe UI" panose="020B0502040204020203" pitchFamily="34" charset="0"/>
                <a:cs typeface="Segoe UI" panose="020B0502040204020203" pitchFamily="34" charset="0"/>
              </a:rPr>
              <a:t>University.</a:t>
            </a:r>
            <a:endParaRPr lang="en-US" sz="19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6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i2Clip10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168" r="650"/>
          <a:stretch/>
        </p:blipFill>
        <p:spPr>
          <a:xfrm>
            <a:off x="4785364" y="1004570"/>
            <a:ext cx="2447834" cy="2468880"/>
          </a:xfrm>
          <a:prstGeom prst="rect">
            <a:avLst/>
          </a:prstGeom>
        </p:spPr>
      </p:pic>
      <p:pic>
        <p:nvPicPr>
          <p:cNvPr id="5" name="Na4Clip1000">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l="1186" r="1498"/>
          <a:stretch/>
        </p:blipFill>
        <p:spPr>
          <a:xfrm>
            <a:off x="1790392" y="1016000"/>
            <a:ext cx="2644448" cy="2468880"/>
          </a:xfrm>
          <a:prstGeom prst="rect">
            <a:avLst/>
          </a:prstGeom>
        </p:spPr>
      </p:pic>
      <p:cxnSp>
        <p:nvCxnSpPr>
          <p:cNvPr id="6" name="Straight Connector 5"/>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55147" y="316664"/>
            <a:ext cx="8087470"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Migration study using molecular dynamics simulations</a:t>
            </a:r>
            <a:endParaRPr lang="en-US" sz="2400" b="1" i="1" dirty="0">
              <a:solidFill>
                <a:srgbClr val="C00000"/>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5846" y="3650021"/>
                <a:ext cx="6311671" cy="1477328"/>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g</m:t>
                    </m:r>
                    <m:r>
                      <a:rPr lang="en-US" sz="1500" b="0" i="0" smtClean="0">
                        <a:latin typeface="Cambria Math" panose="02040503050406030204" pitchFamily="18" charset="0"/>
                        <a:cs typeface="Segoe UI" panose="020B0502040204020203" pitchFamily="34" charset="0"/>
                      </a:rPr>
                      <m:t> →</m:t>
                    </m:r>
                    <m:r>
                      <m:rPr>
                        <m:sty m:val="p"/>
                      </m:rPr>
                      <a:rPr lang="en-US" sz="1500" b="0" i="0" smtClean="0">
                        <a:latin typeface="Cambria Math" panose="02040503050406030204" pitchFamily="18" charset="0"/>
                        <a:ea typeface="Cambria Math" panose="02040503050406030204" pitchFamily="18" charset="0"/>
                        <a:cs typeface="Segoe UI" panose="020B0502040204020203" pitchFamily="34" charset="0"/>
                      </a:rPr>
                      <m:t>h</m:t>
                    </m:r>
                  </m:oMath>
                </a14:m>
                <a:r>
                  <a:rPr lang="en-US" sz="1500" dirty="0" smtClean="0">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and </a:t>
                </a:r>
                <a14:m>
                  <m:oMath xmlns:m="http://schemas.openxmlformats.org/officeDocument/2006/math">
                    <m:r>
                      <m:rPr>
                        <m:sty m:val="p"/>
                      </m:rPr>
                      <a:rPr lang="en-US" sz="1500">
                        <a:latin typeface="Cambria Math" panose="02040503050406030204" pitchFamily="18" charset="0"/>
                        <a:cs typeface="Segoe UI" panose="020B0502040204020203" pitchFamily="34" charset="0"/>
                      </a:rPr>
                      <m:t>g</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cs typeface="Segoe UI" panose="020B0502040204020203" pitchFamily="34" charset="0"/>
                      </a:rPr>
                      <m:t>g</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hopp</a:t>
                </a:r>
                <a:r>
                  <a:rPr lang="en-US" altLang="zh-CN" sz="1500" dirty="0" smtClean="0">
                    <a:latin typeface="Segoe UI" panose="020B0502040204020203" pitchFamily="34" charset="0"/>
                    <a:cs typeface="Segoe UI" panose="020B0502040204020203" pitchFamily="34" charset="0"/>
                  </a:rPr>
                  <a:t>ing</a:t>
                </a:r>
                <a:endParaRPr lang="en-US" sz="15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All migrations occur within interlayer plane containing h-type Na ions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Direct </a:t>
                </a:r>
                <a14:m>
                  <m:oMath xmlns:m="http://schemas.openxmlformats.org/officeDocument/2006/math">
                    <m:r>
                      <m:rPr>
                        <m:sty m:val="p"/>
                      </m:rPr>
                      <a:rPr lang="en-US" sz="150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m:t>
                    </m:r>
                    <m:r>
                      <m:rPr>
                        <m:sty m:val="p"/>
                      </m:rPr>
                      <a:rPr lang="en-US" sz="150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vacancy migration </a:t>
                </a:r>
                <a:r>
                  <a:rPr lang="en-US" sz="1500" dirty="0" smtClean="0">
                    <a:latin typeface="Segoe UI" panose="020B0502040204020203" pitchFamily="34" charset="0"/>
                    <a:cs typeface="Segoe UI" panose="020B0502040204020203" pitchFamily="34" charset="0"/>
                  </a:rPr>
                  <a:t>is consistent with NEB analysis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Indirect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smtClean="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vacancy migration is </a:t>
                </a:r>
                <a:r>
                  <a:rPr lang="en-US" sz="1500" dirty="0">
                    <a:latin typeface="Segoe UI" panose="020B0502040204020203" pitchFamily="34" charset="0"/>
                    <a:cs typeface="Segoe UI" panose="020B0502040204020203" pitchFamily="34" charset="0"/>
                  </a:rPr>
                  <a:t>prevalent </a:t>
                </a:r>
                <a:endParaRPr lang="en-US" sz="1500" dirty="0" smtClean="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interstitial </a:t>
                </a:r>
                <a14:m>
                  <m:oMath xmlns:m="http://schemas.openxmlformats.org/officeDocument/2006/math">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d</m:t>
                    </m:r>
                    <m:r>
                      <a:rPr lang="en-US" sz="1500" b="0" i="0" smtClean="0">
                        <a:latin typeface="Cambria Math" panose="02040503050406030204" pitchFamily="18" charset="0"/>
                        <a:cs typeface="Segoe UI" panose="020B0502040204020203" pitchFamily="34" charset="0"/>
                      </a:rPr>
                      <m:t>  </m:t>
                    </m:r>
                  </m:oMath>
                </a14:m>
                <a:r>
                  <a:rPr lang="en-US" sz="1500" dirty="0" smtClean="0">
                    <a:latin typeface="Segoe UI" panose="020B0502040204020203" pitchFamily="34" charset="0"/>
                    <a:cs typeface="Segoe UI" panose="020B0502040204020203" pitchFamily="34" charset="0"/>
                  </a:rPr>
                  <a:t>migration</a:t>
                </a:r>
              </a:p>
            </p:txBody>
          </p:sp>
        </mc:Choice>
        <mc:Fallback xmlns="">
          <p:sp>
            <p:nvSpPr>
              <p:cNvPr id="8" name="Rectangle 7"/>
              <p:cNvSpPr>
                <a:spLocks noRot="1" noChangeAspect="1" noMove="1" noResize="1" noEditPoints="1" noAdjustHandles="1" noChangeArrowheads="1" noChangeShapeType="1" noTextEdit="1"/>
              </p:cNvSpPr>
              <p:nvPr/>
            </p:nvSpPr>
            <p:spPr>
              <a:xfrm>
                <a:off x="955846" y="3650021"/>
                <a:ext cx="6311671" cy="1477328"/>
              </a:xfrm>
              <a:prstGeom prst="rect">
                <a:avLst/>
              </a:prstGeom>
              <a:blipFill>
                <a:blip r:embed="rId9"/>
                <a:stretch>
                  <a:fillRect l="-290" r="-290" b="-2066"/>
                </a:stretch>
              </a:blipFill>
            </p:spPr>
            <p:txBody>
              <a:bodyPr/>
              <a:lstStyle/>
              <a:p>
                <a:r>
                  <a:rPr lang="en-US">
                    <a:noFill/>
                  </a:rPr>
                  <a:t> </a:t>
                </a:r>
              </a:p>
            </p:txBody>
          </p:sp>
        </mc:Fallback>
      </mc:AlternateContent>
      <p:cxnSp>
        <p:nvCxnSpPr>
          <p:cNvPr id="9" name="Straight Connector 8"/>
          <p:cNvCxnSpPr/>
          <p:nvPr/>
        </p:nvCxnSpPr>
        <p:spPr>
          <a:xfrm>
            <a:off x="429714" y="3581887"/>
            <a:ext cx="1124712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95786" y="6054534"/>
            <a:ext cx="6614613" cy="269048"/>
          </a:xfrm>
          <a:prstGeom prst="rect">
            <a:avLst/>
          </a:prstGeom>
        </p:spPr>
        <p:txBody>
          <a:bodyPr wrap="square">
            <a:spAutoFit/>
          </a:bodyPr>
          <a:lstStyle/>
          <a:p>
            <a:pPr>
              <a:lnSpc>
                <a:spcPct val="114000"/>
              </a:lnSpc>
            </a:pPr>
            <a:r>
              <a:rPr lang="zh-CN" altLang="en-US" sz="1100" i="1" dirty="0" smtClean="0">
                <a:latin typeface="Segoe UI" panose="020B0502040204020203" pitchFamily="34" charset="0"/>
                <a:cs typeface="Segoe UI" panose="020B0502040204020203" pitchFamily="34" charset="0"/>
              </a:rPr>
              <a:t>*</a:t>
            </a:r>
            <a:r>
              <a:rPr lang="en-US" altLang="zh-CN" sz="1100" i="1" dirty="0" smtClean="0">
                <a:latin typeface="Segoe UI" panose="020B0502040204020203" pitchFamily="34" charset="0"/>
                <a:cs typeface="Segoe UI" panose="020B0502040204020203" pitchFamily="34" charset="0"/>
              </a:rPr>
              <a:t>AIMD s</a:t>
            </a:r>
            <a:r>
              <a:rPr lang="en-US" sz="1100" i="1" dirty="0" smtClean="0">
                <a:latin typeface="Segoe UI" panose="020B0502040204020203" pitchFamily="34" charset="0"/>
                <a:cs typeface="Segoe UI" panose="020B0502040204020203" pitchFamily="34" charset="0"/>
              </a:rPr>
              <a:t>imulations were </a:t>
            </a:r>
            <a:r>
              <a:rPr lang="en-US" sz="1100" i="1" dirty="0">
                <a:latin typeface="Segoe UI" panose="020B0502040204020203" pitchFamily="34" charset="0"/>
                <a:cs typeface="Segoe UI" panose="020B0502040204020203" pitchFamily="34" charset="0"/>
              </a:rPr>
              <a:t>carried out using supercells composed of 2x1x2 conventional units (96 atoms</a:t>
            </a:r>
            <a:r>
              <a:rPr lang="en-US" sz="1100" i="1" dirty="0" smtClean="0">
                <a:latin typeface="Segoe UI" panose="020B0502040204020203" pitchFamily="34" charset="0"/>
                <a:cs typeface="Segoe UI" panose="020B0502040204020203" pitchFamily="34" charset="0"/>
              </a:rPr>
              <a:t>)</a:t>
            </a:r>
          </a:p>
        </p:txBody>
      </p:sp>
      <p:cxnSp>
        <p:nvCxnSpPr>
          <p:cNvPr id="11" name="Straight Connector 10"/>
          <p:cNvCxnSpPr/>
          <p:nvPr/>
        </p:nvCxnSpPr>
        <p:spPr>
          <a:xfrm>
            <a:off x="480493" y="6021332"/>
            <a:ext cx="4299857"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2184690" y="1190371"/>
            <a:ext cx="750412"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a:latin typeface="Segoe UI" panose="020B0502040204020203" pitchFamily="34" charset="0"/>
                <a:ea typeface="DengXian"/>
                <a:cs typeface="Segoe UI" panose="020B0502040204020203" pitchFamily="34" charset="0"/>
              </a:rPr>
              <a:t>Na</a:t>
            </a:r>
            <a:r>
              <a:rPr lang="en-US" altLang="zh-CN" sz="1200" b="1" baseline="-25000" dirty="0">
                <a:latin typeface="Segoe UI" panose="020B0502040204020203" pitchFamily="34" charset="0"/>
                <a:ea typeface="DengXian"/>
                <a:cs typeface="Segoe UI" panose="020B0502040204020203" pitchFamily="34" charset="0"/>
              </a:rPr>
              <a:t>4</a:t>
            </a:r>
            <a:r>
              <a:rPr lang="en-US" altLang="zh-CN" sz="1200" b="1" dirty="0">
                <a:latin typeface="Segoe UI" panose="020B0502040204020203" pitchFamily="34" charset="0"/>
                <a:ea typeface="DengXian"/>
                <a:cs typeface="Segoe UI" panose="020B0502040204020203" pitchFamily="34" charset="0"/>
              </a:rPr>
              <a:t>P</a:t>
            </a:r>
            <a:r>
              <a:rPr lang="en-US" altLang="zh-CN" sz="1200" b="1" baseline="-25000" dirty="0">
                <a:latin typeface="Segoe UI" panose="020B0502040204020203" pitchFamily="34" charset="0"/>
                <a:ea typeface="DengXian"/>
                <a:cs typeface="Segoe UI" panose="020B0502040204020203" pitchFamily="34" charset="0"/>
              </a:rPr>
              <a:t>2</a:t>
            </a:r>
            <a:r>
              <a:rPr lang="en-US" altLang="zh-CN" sz="1200" b="1" dirty="0">
                <a:latin typeface="Segoe UI" panose="020B0502040204020203" pitchFamily="34" charset="0"/>
                <a:ea typeface="DengXian"/>
                <a:cs typeface="Segoe UI" panose="020B0502040204020203" pitchFamily="34" charset="0"/>
              </a:rPr>
              <a:t>S</a:t>
            </a:r>
            <a:r>
              <a:rPr lang="en-US" altLang="zh-CN" sz="1200" b="1" baseline="-25000" dirty="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3" name="Rectangle 12"/>
          <p:cNvSpPr/>
          <p:nvPr/>
        </p:nvSpPr>
        <p:spPr>
          <a:xfrm>
            <a:off x="5180000" y="1166820"/>
            <a:ext cx="922915"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smtClean="0">
                <a:latin typeface="Segoe UI" panose="020B0502040204020203" pitchFamily="34" charset="0"/>
                <a:ea typeface="DengXian"/>
                <a:cs typeface="Segoe UI" panose="020B0502040204020203" pitchFamily="34" charset="0"/>
              </a:rPr>
              <a:t>Li</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Na</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P</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S</a:t>
            </a:r>
            <a:r>
              <a:rPr lang="en-US" altLang="zh-CN" sz="1200" b="1" baseline="-25000" dirty="0" smtClean="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4" name="Rectangle 13"/>
          <p:cNvSpPr/>
          <p:nvPr/>
        </p:nvSpPr>
        <p:spPr>
          <a:xfrm>
            <a:off x="967007" y="2671281"/>
            <a:ext cx="870856" cy="600164"/>
          </a:xfrm>
          <a:prstGeom prst="rect">
            <a:avLst/>
          </a:prstGeom>
        </p:spPr>
        <p:txBody>
          <a:bodyPr wrap="square">
            <a:spAutoFit/>
          </a:bodyPr>
          <a:lstStyle/>
          <a:p>
            <a:r>
              <a:rPr lang="en-US" sz="1100" b="1" dirty="0" smtClean="0">
                <a:solidFill>
                  <a:schemeClr val="bg1">
                    <a:lumMod val="50000"/>
                  </a:schemeClr>
                </a:solidFill>
                <a:latin typeface="Segoe UI" panose="020B0502040204020203" pitchFamily="34" charset="0"/>
                <a:cs typeface="Segoe UI" panose="020B0502040204020203" pitchFamily="34" charset="0"/>
              </a:rPr>
              <a:t>Extra interstitial </a:t>
            </a:r>
            <a:r>
              <a:rPr lang="en-US" sz="1100" b="1" i="1" dirty="0" smtClean="0">
                <a:solidFill>
                  <a:schemeClr val="bg1">
                    <a:lumMod val="50000"/>
                  </a:schemeClr>
                </a:solidFill>
                <a:latin typeface="Segoe UI" panose="020B0502040204020203" pitchFamily="34" charset="0"/>
                <a:cs typeface="Segoe UI" panose="020B0502040204020203" pitchFamily="34" charset="0"/>
              </a:rPr>
              <a:t>d</a:t>
            </a:r>
            <a:r>
              <a:rPr lang="en-US" sz="1100" b="1" dirty="0" smtClean="0">
                <a:solidFill>
                  <a:schemeClr val="bg1">
                    <a:lumMod val="50000"/>
                  </a:schemeClr>
                </a:solidFill>
                <a:latin typeface="Segoe UI" panose="020B0502040204020203" pitchFamily="34" charset="0"/>
                <a:cs typeface="Segoe UI" panose="020B0502040204020203" pitchFamily="34" charset="0"/>
              </a:rPr>
              <a:t> site </a:t>
            </a:r>
            <a:endParaRPr lang="en-US" sz="1100" b="1" dirty="0">
              <a:solidFill>
                <a:schemeClr val="bg1">
                  <a:lumMod val="50000"/>
                </a:schemeClr>
              </a:solidFill>
            </a:endParaRPr>
          </a:p>
        </p:txBody>
      </p:sp>
      <p:sp>
        <p:nvSpPr>
          <p:cNvPr id="15" name="Curved Up Arrow 14"/>
          <p:cNvSpPr/>
          <p:nvPr/>
        </p:nvSpPr>
        <p:spPr>
          <a:xfrm rot="19650805">
            <a:off x="1845785" y="2807575"/>
            <a:ext cx="713374" cy="244587"/>
          </a:xfrm>
          <a:prstGeom prst="curvedUpArrow">
            <a:avLst>
              <a:gd name="adj1" fmla="val 25000"/>
              <a:gd name="adj2" fmla="val 41269"/>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771064" y="2001502"/>
            <a:ext cx="870856" cy="430887"/>
          </a:xfrm>
          <a:prstGeom prst="rect">
            <a:avLst/>
          </a:prstGeom>
        </p:spPr>
        <p:txBody>
          <a:bodyPr wrap="square">
            <a:spAutoFit/>
          </a:bodyPr>
          <a:lstStyle/>
          <a:p>
            <a:r>
              <a:rPr lang="en-US" sz="1100" b="1" dirty="0" smtClean="0">
                <a:solidFill>
                  <a:srgbClr val="3366FF"/>
                </a:solidFill>
                <a:latin typeface="Segoe UI" panose="020B0502040204020203" pitchFamily="34" charset="0"/>
                <a:cs typeface="Segoe UI" panose="020B0502040204020203" pitchFamily="34" charset="0"/>
              </a:rPr>
              <a:t>Host </a:t>
            </a:r>
            <a:r>
              <a:rPr lang="en-US" sz="1100" b="1" i="1" dirty="0" smtClean="0">
                <a:solidFill>
                  <a:srgbClr val="3366FF"/>
                </a:solidFill>
                <a:latin typeface="Segoe UI" panose="020B0502040204020203" pitchFamily="34" charset="0"/>
                <a:cs typeface="Segoe UI" panose="020B0502040204020203" pitchFamily="34" charset="0"/>
              </a:rPr>
              <a:t>h </a:t>
            </a:r>
            <a:r>
              <a:rPr lang="en-US" sz="1100" b="1" dirty="0" smtClean="0">
                <a:solidFill>
                  <a:srgbClr val="3366FF"/>
                </a:solidFill>
                <a:latin typeface="Segoe UI" panose="020B0502040204020203" pitchFamily="34" charset="0"/>
                <a:cs typeface="Segoe UI" panose="020B0502040204020203" pitchFamily="34" charset="0"/>
              </a:rPr>
              <a:t>site </a:t>
            </a:r>
            <a:endParaRPr lang="en-US" sz="1100" b="1" dirty="0">
              <a:solidFill>
                <a:srgbClr val="3366FF"/>
              </a:solidFill>
            </a:endParaRPr>
          </a:p>
        </p:txBody>
      </p:sp>
      <p:sp>
        <p:nvSpPr>
          <p:cNvPr id="17" name="Curved Up Arrow 16"/>
          <p:cNvSpPr/>
          <p:nvPr/>
        </p:nvSpPr>
        <p:spPr>
          <a:xfrm rot="245091">
            <a:off x="1352299" y="2235206"/>
            <a:ext cx="1086477" cy="277451"/>
          </a:xfrm>
          <a:prstGeom prst="curvedUpArrow">
            <a:avLst>
              <a:gd name="adj1" fmla="val 25000"/>
              <a:gd name="adj2" fmla="val 41269"/>
              <a:gd name="adj3" fmla="val 25000"/>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FF"/>
              </a:solidFill>
            </a:endParaRPr>
          </a:p>
        </p:txBody>
      </p:sp>
      <p:sp>
        <p:nvSpPr>
          <p:cNvPr id="18" name="Rectangle 17"/>
          <p:cNvSpPr/>
          <p:nvPr/>
        </p:nvSpPr>
        <p:spPr>
          <a:xfrm>
            <a:off x="204183" y="1015064"/>
            <a:ext cx="1631733" cy="523220"/>
          </a:xfrm>
          <a:prstGeom prst="rect">
            <a:avLst/>
          </a:prstGeom>
        </p:spPr>
        <p:txBody>
          <a:bodyPr wrap="square">
            <a:spAutoFit/>
          </a:bodyPr>
          <a:lstStyle/>
          <a:p>
            <a:pPr algn="r"/>
            <a:r>
              <a:rPr lang="en-US" sz="1400" b="1" i="1" dirty="0">
                <a:latin typeface="Segoe UI" panose="020B0502040204020203" pitchFamily="34" charset="0"/>
                <a:cs typeface="Segoe UI" panose="020B0502040204020203" pitchFamily="34" charset="0"/>
              </a:rPr>
              <a:t>interlayer </a:t>
            </a:r>
            <a:r>
              <a:rPr lang="en-US" sz="1400" b="1" i="1" dirty="0" smtClean="0">
                <a:latin typeface="Segoe UI" panose="020B0502040204020203" pitchFamily="34" charset="0"/>
                <a:cs typeface="Segoe UI" panose="020B0502040204020203" pitchFamily="34" charset="0"/>
              </a:rPr>
              <a:t>plane </a:t>
            </a:r>
          </a:p>
          <a:p>
            <a:pPr algn="r"/>
            <a:r>
              <a:rPr lang="en-US" sz="1400" b="1" dirty="0" smtClean="0">
                <a:latin typeface="Segoe UI" panose="020B0502040204020203" pitchFamily="34" charset="0"/>
                <a:cs typeface="Segoe UI" panose="020B0502040204020203" pitchFamily="34" charset="0"/>
              </a:rPr>
              <a:t>at T = 1000 K</a:t>
            </a:r>
            <a:endParaRPr lang="en-US" sz="1400" b="1" dirty="0"/>
          </a:p>
        </p:txBody>
      </p:sp>
      <p:cxnSp>
        <p:nvCxnSpPr>
          <p:cNvPr id="19" name="Straight Arrow Connector 18"/>
          <p:cNvCxnSpPr/>
          <p:nvPr/>
        </p:nvCxnSpPr>
        <p:spPr>
          <a:xfrm>
            <a:off x="1129206" y="1548131"/>
            <a:ext cx="59436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987696" y="1646101"/>
            <a:ext cx="73152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10"/>
          <a:stretch>
            <a:fillRect/>
          </a:stretch>
        </p:blipFill>
        <p:spPr>
          <a:xfrm>
            <a:off x="4483472" y="2900284"/>
            <a:ext cx="404256" cy="611565"/>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5215" y="3759506"/>
            <a:ext cx="3777962" cy="2651760"/>
          </a:xfrm>
          <a:prstGeom prst="rect">
            <a:avLst/>
          </a:prstGeom>
        </p:spPr>
      </p:pic>
      <p:sp>
        <p:nvSpPr>
          <p:cNvPr id="23" name="Rectangle 22"/>
          <p:cNvSpPr/>
          <p:nvPr/>
        </p:nvSpPr>
        <p:spPr>
          <a:xfrm>
            <a:off x="750072" y="5168498"/>
            <a:ext cx="6778701" cy="650947"/>
          </a:xfrm>
          <a:prstGeom prst="rect">
            <a:avLst/>
          </a:prstGeom>
        </p:spPr>
        <p:txBody>
          <a:bodyPr wrap="square">
            <a:spAutoFit/>
          </a:bodyPr>
          <a:lstStyle/>
          <a:p>
            <a:pPr algn="just">
              <a:lnSpc>
                <a:spcPct val="110000"/>
              </a:lnSpc>
            </a:pPr>
            <a:r>
              <a:rPr lang="en-US" sz="1650" b="1" i="1" dirty="0" smtClean="0">
                <a:latin typeface="Segoe UI" panose="020B0502040204020203" pitchFamily="34" charset="0"/>
                <a:cs typeface="Segoe UI" panose="020B0502040204020203" pitchFamily="34" charset="0"/>
              </a:rPr>
              <a:t>Both Na ion vacancy sites and indirect participation of interstitial sites contribute to the conductivity throughout the interlayer plane</a:t>
            </a:r>
            <a:endParaRPr lang="en-US" sz="1650" b="1" i="1" dirty="0">
              <a:latin typeface="Segoe UI" panose="020B0502040204020203" pitchFamily="34" charset="0"/>
              <a:cs typeface="Segoe UI" panose="020B0502040204020203" pitchFamily="34" charset="0"/>
            </a:endParaRPr>
          </a:p>
        </p:txBody>
      </p:sp>
      <p:pic>
        <p:nvPicPr>
          <p:cNvPr id="24" name="Picture 23"/>
          <p:cNvPicPr>
            <a:picLocks noChangeAspect="1"/>
          </p:cNvPicPr>
          <p:nvPr/>
        </p:nvPicPr>
        <p:blipFill>
          <a:blip r:embed="rId12"/>
          <a:stretch>
            <a:fillRect/>
          </a:stretch>
        </p:blipFill>
        <p:spPr>
          <a:xfrm>
            <a:off x="7816675" y="1077336"/>
            <a:ext cx="3841960" cy="914400"/>
          </a:xfrm>
          <a:prstGeom prst="rect">
            <a:avLst/>
          </a:prstGeom>
        </p:spPr>
      </p:pic>
      <p:pic>
        <p:nvPicPr>
          <p:cNvPr id="25" name="Picture 24"/>
          <p:cNvPicPr>
            <a:picLocks noChangeAspect="1"/>
          </p:cNvPicPr>
          <p:nvPr/>
        </p:nvPicPr>
        <p:blipFill>
          <a:blip r:embed="rId13"/>
          <a:stretch>
            <a:fillRect/>
          </a:stretch>
        </p:blipFill>
        <p:spPr>
          <a:xfrm>
            <a:off x="8587571" y="2377289"/>
            <a:ext cx="1878699" cy="1024128"/>
          </a:xfrm>
          <a:prstGeom prst="rect">
            <a:avLst/>
          </a:prstGeom>
        </p:spPr>
      </p:pic>
      <p:pic>
        <p:nvPicPr>
          <p:cNvPr id="26" name="Picture 25"/>
          <p:cNvPicPr>
            <a:picLocks noChangeAspect="1"/>
          </p:cNvPicPr>
          <p:nvPr/>
        </p:nvPicPr>
        <p:blipFill>
          <a:blip r:embed="rId14"/>
          <a:stretch>
            <a:fillRect/>
          </a:stretch>
        </p:blipFill>
        <p:spPr>
          <a:xfrm>
            <a:off x="7838448" y="2092415"/>
            <a:ext cx="3094327" cy="219456"/>
          </a:xfrm>
          <a:prstGeom prst="rect">
            <a:avLst/>
          </a:prstGeom>
        </p:spPr>
      </p:pic>
      <p:sp>
        <p:nvSpPr>
          <p:cNvPr id="27" name="Curved Right Arrow 26"/>
          <p:cNvSpPr/>
          <p:nvPr/>
        </p:nvSpPr>
        <p:spPr>
          <a:xfrm rot="20853364" flipH="1">
            <a:off x="11346154" y="2828509"/>
            <a:ext cx="525412" cy="1643023"/>
          </a:xfrm>
          <a:prstGeom prst="curv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29"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0" name="Slide Number Placeholder 5"/>
          <p:cNvSpPr>
            <a:spLocks noGrp="1"/>
          </p:cNvSpPr>
          <p:nvPr>
            <p:ph type="sldNum" sz="quarter" idx="12"/>
          </p:nvPr>
        </p:nvSpPr>
        <p:spPr>
          <a:xfrm>
            <a:off x="8610600" y="6356350"/>
            <a:ext cx="2743200" cy="365125"/>
          </a:xfrm>
        </p:spPr>
        <p:txBody>
          <a:bodyPr/>
          <a:lstStyle/>
          <a:p>
            <a:r>
              <a:rPr lang="en-US" dirty="0" smtClean="0"/>
              <a:t>9</a:t>
            </a:r>
            <a:endParaRPr lang="en-US" dirty="0"/>
          </a:p>
        </p:txBody>
      </p:sp>
    </p:spTree>
    <p:extLst>
      <p:ext uri="{BB962C8B-B14F-4D97-AF65-F5344CB8AC3E}">
        <p14:creationId xmlns:p14="http://schemas.microsoft.com/office/powerpoint/2010/main" val="572601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5"/>
                </p:tgtEl>
              </p:cMediaNode>
            </p:video>
            <p:video>
              <p:cMediaNode vol="80000">
                <p:cTn id="13"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4769690" y="990837"/>
            <a:ext cx="2425512" cy="2468880"/>
          </a:xfrm>
          <a:prstGeom prst="rect">
            <a:avLst/>
          </a:prstGeom>
        </p:spPr>
      </p:pic>
      <p:pic>
        <p:nvPicPr>
          <p:cNvPr id="31" name="Picture 30"/>
          <p:cNvPicPr>
            <a:picLocks noChangeAspect="1"/>
          </p:cNvPicPr>
          <p:nvPr/>
        </p:nvPicPr>
        <p:blipFill>
          <a:blip r:embed="rId4"/>
          <a:stretch>
            <a:fillRect/>
          </a:stretch>
        </p:blipFill>
        <p:spPr>
          <a:xfrm>
            <a:off x="1774513" y="1013418"/>
            <a:ext cx="2646403" cy="2468880"/>
          </a:xfrm>
          <a:prstGeom prst="rect">
            <a:avLst/>
          </a:prstGeom>
        </p:spPr>
      </p:pic>
      <p:cxnSp>
        <p:nvCxnSpPr>
          <p:cNvPr id="6" name="Straight Connector 5"/>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55147" y="316664"/>
            <a:ext cx="8087470"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Migration study using molecular dynamics simulations</a:t>
            </a:r>
            <a:endParaRPr lang="en-US" sz="2400" b="1" i="1" dirty="0">
              <a:solidFill>
                <a:srgbClr val="C00000"/>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5846" y="3650021"/>
                <a:ext cx="6311671" cy="1477328"/>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g</m:t>
                    </m:r>
                    <m:r>
                      <a:rPr lang="en-US" sz="1500" b="0" i="0" smtClean="0">
                        <a:latin typeface="Cambria Math" panose="02040503050406030204" pitchFamily="18" charset="0"/>
                        <a:cs typeface="Segoe UI" panose="020B0502040204020203" pitchFamily="34" charset="0"/>
                      </a:rPr>
                      <m:t> →</m:t>
                    </m:r>
                    <m:r>
                      <m:rPr>
                        <m:sty m:val="p"/>
                      </m:rPr>
                      <a:rPr lang="en-US" sz="1500" b="0" i="0" smtClean="0">
                        <a:latin typeface="Cambria Math" panose="02040503050406030204" pitchFamily="18" charset="0"/>
                        <a:ea typeface="Cambria Math" panose="02040503050406030204" pitchFamily="18" charset="0"/>
                        <a:cs typeface="Segoe UI" panose="020B0502040204020203" pitchFamily="34" charset="0"/>
                      </a:rPr>
                      <m:t>h</m:t>
                    </m:r>
                  </m:oMath>
                </a14:m>
                <a:r>
                  <a:rPr lang="en-US" sz="1500" dirty="0" smtClean="0">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and </a:t>
                </a:r>
                <a14:m>
                  <m:oMath xmlns:m="http://schemas.openxmlformats.org/officeDocument/2006/math">
                    <m:r>
                      <m:rPr>
                        <m:sty m:val="p"/>
                      </m:rPr>
                      <a:rPr lang="en-US" sz="1500">
                        <a:latin typeface="Cambria Math" panose="02040503050406030204" pitchFamily="18" charset="0"/>
                        <a:cs typeface="Segoe UI" panose="020B0502040204020203" pitchFamily="34" charset="0"/>
                      </a:rPr>
                      <m:t>g</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cs typeface="Segoe UI" panose="020B0502040204020203" pitchFamily="34" charset="0"/>
                      </a:rPr>
                      <m:t>g</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hopp</a:t>
                </a:r>
                <a:r>
                  <a:rPr lang="en-US" altLang="zh-CN" sz="1500" dirty="0" smtClean="0">
                    <a:latin typeface="Segoe UI" panose="020B0502040204020203" pitchFamily="34" charset="0"/>
                    <a:cs typeface="Segoe UI" panose="020B0502040204020203" pitchFamily="34" charset="0"/>
                  </a:rPr>
                  <a:t>ing</a:t>
                </a:r>
                <a:endParaRPr lang="en-US" sz="15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All migrations occur within interlayer plane containing h-type Na ions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Direct </a:t>
                </a:r>
                <a14:m>
                  <m:oMath xmlns:m="http://schemas.openxmlformats.org/officeDocument/2006/math">
                    <m:r>
                      <m:rPr>
                        <m:sty m:val="p"/>
                      </m:rPr>
                      <a:rPr lang="en-US" sz="150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m:t>
                    </m:r>
                    <m:r>
                      <m:rPr>
                        <m:sty m:val="p"/>
                      </m:rPr>
                      <a:rPr lang="en-US" sz="150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vacancy migration </a:t>
                </a:r>
                <a:r>
                  <a:rPr lang="en-US" sz="1500" dirty="0" smtClean="0">
                    <a:latin typeface="Segoe UI" panose="020B0502040204020203" pitchFamily="34" charset="0"/>
                    <a:cs typeface="Segoe UI" panose="020B0502040204020203" pitchFamily="34" charset="0"/>
                  </a:rPr>
                  <a:t>is consistent with NEB analysis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Indirect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smtClean="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vacancy migration is </a:t>
                </a:r>
                <a:r>
                  <a:rPr lang="en-US" sz="1500" dirty="0">
                    <a:latin typeface="Segoe UI" panose="020B0502040204020203" pitchFamily="34" charset="0"/>
                    <a:cs typeface="Segoe UI" panose="020B0502040204020203" pitchFamily="34" charset="0"/>
                  </a:rPr>
                  <a:t>prevalent </a:t>
                </a:r>
                <a:endParaRPr lang="en-US" sz="1500" dirty="0" smtClean="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interstitial </a:t>
                </a:r>
                <a14:m>
                  <m:oMath xmlns:m="http://schemas.openxmlformats.org/officeDocument/2006/math">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d</m:t>
                    </m:r>
                    <m:r>
                      <a:rPr lang="en-US" sz="1500" b="0" i="0" smtClean="0">
                        <a:latin typeface="Cambria Math" panose="02040503050406030204" pitchFamily="18" charset="0"/>
                        <a:cs typeface="Segoe UI" panose="020B0502040204020203" pitchFamily="34" charset="0"/>
                      </a:rPr>
                      <m:t>  </m:t>
                    </m:r>
                  </m:oMath>
                </a14:m>
                <a:r>
                  <a:rPr lang="en-US" sz="1500" dirty="0" smtClean="0">
                    <a:latin typeface="Segoe UI" panose="020B0502040204020203" pitchFamily="34" charset="0"/>
                    <a:cs typeface="Segoe UI" panose="020B0502040204020203" pitchFamily="34" charset="0"/>
                  </a:rPr>
                  <a:t>migration</a:t>
                </a:r>
              </a:p>
            </p:txBody>
          </p:sp>
        </mc:Choice>
        <mc:Fallback xmlns="">
          <p:sp>
            <p:nvSpPr>
              <p:cNvPr id="8" name="Rectangle 7"/>
              <p:cNvSpPr>
                <a:spLocks noRot="1" noChangeAspect="1" noMove="1" noResize="1" noEditPoints="1" noAdjustHandles="1" noChangeArrowheads="1" noChangeShapeType="1" noTextEdit="1"/>
              </p:cNvSpPr>
              <p:nvPr/>
            </p:nvSpPr>
            <p:spPr>
              <a:xfrm>
                <a:off x="955846" y="3650021"/>
                <a:ext cx="6311671" cy="1477328"/>
              </a:xfrm>
              <a:prstGeom prst="rect">
                <a:avLst/>
              </a:prstGeom>
              <a:blipFill>
                <a:blip r:embed="rId9"/>
                <a:stretch>
                  <a:fillRect l="-290" r="-290" b="-2066"/>
                </a:stretch>
              </a:blipFill>
            </p:spPr>
            <p:txBody>
              <a:bodyPr/>
              <a:lstStyle/>
              <a:p>
                <a:r>
                  <a:rPr lang="en-US">
                    <a:noFill/>
                  </a:rPr>
                  <a:t> </a:t>
                </a:r>
              </a:p>
            </p:txBody>
          </p:sp>
        </mc:Fallback>
      </mc:AlternateContent>
      <p:cxnSp>
        <p:nvCxnSpPr>
          <p:cNvPr id="9" name="Straight Connector 8"/>
          <p:cNvCxnSpPr/>
          <p:nvPr/>
        </p:nvCxnSpPr>
        <p:spPr>
          <a:xfrm>
            <a:off x="429714" y="3581887"/>
            <a:ext cx="1124712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95786" y="6054534"/>
            <a:ext cx="6614613" cy="269048"/>
          </a:xfrm>
          <a:prstGeom prst="rect">
            <a:avLst/>
          </a:prstGeom>
        </p:spPr>
        <p:txBody>
          <a:bodyPr wrap="square">
            <a:spAutoFit/>
          </a:bodyPr>
          <a:lstStyle/>
          <a:p>
            <a:pPr>
              <a:lnSpc>
                <a:spcPct val="114000"/>
              </a:lnSpc>
            </a:pPr>
            <a:r>
              <a:rPr lang="zh-CN" altLang="en-US" sz="1100" i="1" dirty="0" smtClean="0">
                <a:latin typeface="Segoe UI" panose="020B0502040204020203" pitchFamily="34" charset="0"/>
                <a:cs typeface="Segoe UI" panose="020B0502040204020203" pitchFamily="34" charset="0"/>
              </a:rPr>
              <a:t>*</a:t>
            </a:r>
            <a:r>
              <a:rPr lang="en-US" altLang="zh-CN" sz="1100" i="1" dirty="0" smtClean="0">
                <a:latin typeface="Segoe UI" panose="020B0502040204020203" pitchFamily="34" charset="0"/>
                <a:cs typeface="Segoe UI" panose="020B0502040204020203" pitchFamily="34" charset="0"/>
              </a:rPr>
              <a:t>AIMD s</a:t>
            </a:r>
            <a:r>
              <a:rPr lang="en-US" sz="1100" i="1" dirty="0" smtClean="0">
                <a:latin typeface="Segoe UI" panose="020B0502040204020203" pitchFamily="34" charset="0"/>
                <a:cs typeface="Segoe UI" panose="020B0502040204020203" pitchFamily="34" charset="0"/>
              </a:rPr>
              <a:t>imulations were </a:t>
            </a:r>
            <a:r>
              <a:rPr lang="en-US" sz="1100" i="1" dirty="0">
                <a:latin typeface="Segoe UI" panose="020B0502040204020203" pitchFamily="34" charset="0"/>
                <a:cs typeface="Segoe UI" panose="020B0502040204020203" pitchFamily="34" charset="0"/>
              </a:rPr>
              <a:t>carried out using supercells composed of 2x1x2 conventional units (96 atoms</a:t>
            </a:r>
            <a:r>
              <a:rPr lang="en-US" sz="1100" i="1" dirty="0" smtClean="0">
                <a:latin typeface="Segoe UI" panose="020B0502040204020203" pitchFamily="34" charset="0"/>
                <a:cs typeface="Segoe UI" panose="020B0502040204020203" pitchFamily="34" charset="0"/>
              </a:rPr>
              <a:t>)</a:t>
            </a:r>
          </a:p>
        </p:txBody>
      </p:sp>
      <p:cxnSp>
        <p:nvCxnSpPr>
          <p:cNvPr id="11" name="Straight Connector 10"/>
          <p:cNvCxnSpPr/>
          <p:nvPr/>
        </p:nvCxnSpPr>
        <p:spPr>
          <a:xfrm>
            <a:off x="480493" y="6021332"/>
            <a:ext cx="4299857"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2184690" y="1190371"/>
            <a:ext cx="750412"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a:latin typeface="Segoe UI" panose="020B0502040204020203" pitchFamily="34" charset="0"/>
                <a:ea typeface="DengXian"/>
                <a:cs typeface="Segoe UI" panose="020B0502040204020203" pitchFamily="34" charset="0"/>
              </a:rPr>
              <a:t>Na</a:t>
            </a:r>
            <a:r>
              <a:rPr lang="en-US" altLang="zh-CN" sz="1200" b="1" baseline="-25000" dirty="0">
                <a:latin typeface="Segoe UI" panose="020B0502040204020203" pitchFamily="34" charset="0"/>
                <a:ea typeface="DengXian"/>
                <a:cs typeface="Segoe UI" panose="020B0502040204020203" pitchFamily="34" charset="0"/>
              </a:rPr>
              <a:t>4</a:t>
            </a:r>
            <a:r>
              <a:rPr lang="en-US" altLang="zh-CN" sz="1200" b="1" dirty="0">
                <a:latin typeface="Segoe UI" panose="020B0502040204020203" pitchFamily="34" charset="0"/>
                <a:ea typeface="DengXian"/>
                <a:cs typeface="Segoe UI" panose="020B0502040204020203" pitchFamily="34" charset="0"/>
              </a:rPr>
              <a:t>P</a:t>
            </a:r>
            <a:r>
              <a:rPr lang="en-US" altLang="zh-CN" sz="1200" b="1" baseline="-25000" dirty="0">
                <a:latin typeface="Segoe UI" panose="020B0502040204020203" pitchFamily="34" charset="0"/>
                <a:ea typeface="DengXian"/>
                <a:cs typeface="Segoe UI" panose="020B0502040204020203" pitchFamily="34" charset="0"/>
              </a:rPr>
              <a:t>2</a:t>
            </a:r>
            <a:r>
              <a:rPr lang="en-US" altLang="zh-CN" sz="1200" b="1" dirty="0">
                <a:latin typeface="Segoe UI" panose="020B0502040204020203" pitchFamily="34" charset="0"/>
                <a:ea typeface="DengXian"/>
                <a:cs typeface="Segoe UI" panose="020B0502040204020203" pitchFamily="34" charset="0"/>
              </a:rPr>
              <a:t>S</a:t>
            </a:r>
            <a:r>
              <a:rPr lang="en-US" altLang="zh-CN" sz="1200" b="1" baseline="-25000" dirty="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3" name="Rectangle 12"/>
          <p:cNvSpPr/>
          <p:nvPr/>
        </p:nvSpPr>
        <p:spPr>
          <a:xfrm>
            <a:off x="5180000" y="1166820"/>
            <a:ext cx="922915"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smtClean="0">
                <a:latin typeface="Segoe UI" panose="020B0502040204020203" pitchFamily="34" charset="0"/>
                <a:ea typeface="DengXian"/>
                <a:cs typeface="Segoe UI" panose="020B0502040204020203" pitchFamily="34" charset="0"/>
              </a:rPr>
              <a:t>Li</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Na</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P</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S</a:t>
            </a:r>
            <a:r>
              <a:rPr lang="en-US" altLang="zh-CN" sz="1200" b="1" baseline="-25000" dirty="0" smtClean="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4" name="Rectangle 13"/>
          <p:cNvSpPr/>
          <p:nvPr/>
        </p:nvSpPr>
        <p:spPr>
          <a:xfrm>
            <a:off x="967007" y="2671281"/>
            <a:ext cx="870856" cy="600164"/>
          </a:xfrm>
          <a:prstGeom prst="rect">
            <a:avLst/>
          </a:prstGeom>
        </p:spPr>
        <p:txBody>
          <a:bodyPr wrap="square">
            <a:spAutoFit/>
          </a:bodyPr>
          <a:lstStyle/>
          <a:p>
            <a:r>
              <a:rPr lang="en-US" sz="1100" b="1" dirty="0" smtClean="0">
                <a:solidFill>
                  <a:schemeClr val="bg1">
                    <a:lumMod val="50000"/>
                  </a:schemeClr>
                </a:solidFill>
                <a:latin typeface="Segoe UI" panose="020B0502040204020203" pitchFamily="34" charset="0"/>
                <a:cs typeface="Segoe UI" panose="020B0502040204020203" pitchFamily="34" charset="0"/>
              </a:rPr>
              <a:t>Extra interstitial </a:t>
            </a:r>
            <a:r>
              <a:rPr lang="en-US" sz="1100" b="1" i="1" dirty="0" smtClean="0">
                <a:solidFill>
                  <a:schemeClr val="bg1">
                    <a:lumMod val="50000"/>
                  </a:schemeClr>
                </a:solidFill>
                <a:latin typeface="Segoe UI" panose="020B0502040204020203" pitchFamily="34" charset="0"/>
                <a:cs typeface="Segoe UI" panose="020B0502040204020203" pitchFamily="34" charset="0"/>
              </a:rPr>
              <a:t>d</a:t>
            </a:r>
            <a:r>
              <a:rPr lang="en-US" sz="1100" b="1" dirty="0" smtClean="0">
                <a:solidFill>
                  <a:schemeClr val="bg1">
                    <a:lumMod val="50000"/>
                  </a:schemeClr>
                </a:solidFill>
                <a:latin typeface="Segoe UI" panose="020B0502040204020203" pitchFamily="34" charset="0"/>
                <a:cs typeface="Segoe UI" panose="020B0502040204020203" pitchFamily="34" charset="0"/>
              </a:rPr>
              <a:t> site </a:t>
            </a:r>
            <a:endParaRPr lang="en-US" sz="1100" b="1" dirty="0">
              <a:solidFill>
                <a:schemeClr val="bg1">
                  <a:lumMod val="50000"/>
                </a:schemeClr>
              </a:solidFill>
            </a:endParaRPr>
          </a:p>
        </p:txBody>
      </p:sp>
      <p:sp>
        <p:nvSpPr>
          <p:cNvPr id="15" name="Curved Up Arrow 14"/>
          <p:cNvSpPr/>
          <p:nvPr/>
        </p:nvSpPr>
        <p:spPr>
          <a:xfrm rot="19650805">
            <a:off x="1845785" y="2807575"/>
            <a:ext cx="713374" cy="244587"/>
          </a:xfrm>
          <a:prstGeom prst="curvedUpArrow">
            <a:avLst>
              <a:gd name="adj1" fmla="val 25000"/>
              <a:gd name="adj2" fmla="val 41269"/>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771064" y="2001502"/>
            <a:ext cx="870856" cy="430887"/>
          </a:xfrm>
          <a:prstGeom prst="rect">
            <a:avLst/>
          </a:prstGeom>
        </p:spPr>
        <p:txBody>
          <a:bodyPr wrap="square">
            <a:spAutoFit/>
          </a:bodyPr>
          <a:lstStyle/>
          <a:p>
            <a:r>
              <a:rPr lang="en-US" sz="1100" b="1" dirty="0" smtClean="0">
                <a:solidFill>
                  <a:srgbClr val="3366FF"/>
                </a:solidFill>
                <a:latin typeface="Segoe UI" panose="020B0502040204020203" pitchFamily="34" charset="0"/>
                <a:cs typeface="Segoe UI" panose="020B0502040204020203" pitchFamily="34" charset="0"/>
              </a:rPr>
              <a:t>Host </a:t>
            </a:r>
            <a:r>
              <a:rPr lang="en-US" sz="1100" b="1" i="1" dirty="0" smtClean="0">
                <a:solidFill>
                  <a:srgbClr val="3366FF"/>
                </a:solidFill>
                <a:latin typeface="Segoe UI" panose="020B0502040204020203" pitchFamily="34" charset="0"/>
                <a:cs typeface="Segoe UI" panose="020B0502040204020203" pitchFamily="34" charset="0"/>
              </a:rPr>
              <a:t>h </a:t>
            </a:r>
            <a:r>
              <a:rPr lang="en-US" sz="1100" b="1" dirty="0" smtClean="0">
                <a:solidFill>
                  <a:srgbClr val="3366FF"/>
                </a:solidFill>
                <a:latin typeface="Segoe UI" panose="020B0502040204020203" pitchFamily="34" charset="0"/>
                <a:cs typeface="Segoe UI" panose="020B0502040204020203" pitchFamily="34" charset="0"/>
              </a:rPr>
              <a:t>site </a:t>
            </a:r>
            <a:endParaRPr lang="en-US" sz="1100" b="1" dirty="0">
              <a:solidFill>
                <a:srgbClr val="3366FF"/>
              </a:solidFill>
            </a:endParaRPr>
          </a:p>
        </p:txBody>
      </p:sp>
      <p:sp>
        <p:nvSpPr>
          <p:cNvPr id="17" name="Curved Up Arrow 16"/>
          <p:cNvSpPr/>
          <p:nvPr/>
        </p:nvSpPr>
        <p:spPr>
          <a:xfrm rot="245091">
            <a:off x="1352299" y="2235206"/>
            <a:ext cx="1086477" cy="277451"/>
          </a:xfrm>
          <a:prstGeom prst="curvedUpArrow">
            <a:avLst>
              <a:gd name="adj1" fmla="val 25000"/>
              <a:gd name="adj2" fmla="val 41269"/>
              <a:gd name="adj3" fmla="val 25000"/>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FF"/>
              </a:solidFill>
            </a:endParaRPr>
          </a:p>
        </p:txBody>
      </p:sp>
      <p:sp>
        <p:nvSpPr>
          <p:cNvPr id="18" name="Rectangle 17"/>
          <p:cNvSpPr/>
          <p:nvPr/>
        </p:nvSpPr>
        <p:spPr>
          <a:xfrm>
            <a:off x="204183" y="1015064"/>
            <a:ext cx="1631733" cy="523220"/>
          </a:xfrm>
          <a:prstGeom prst="rect">
            <a:avLst/>
          </a:prstGeom>
        </p:spPr>
        <p:txBody>
          <a:bodyPr wrap="square">
            <a:spAutoFit/>
          </a:bodyPr>
          <a:lstStyle/>
          <a:p>
            <a:pPr algn="r"/>
            <a:r>
              <a:rPr lang="en-US" sz="1400" b="1" i="1" dirty="0">
                <a:latin typeface="Segoe UI" panose="020B0502040204020203" pitchFamily="34" charset="0"/>
                <a:cs typeface="Segoe UI" panose="020B0502040204020203" pitchFamily="34" charset="0"/>
              </a:rPr>
              <a:t>interlayer </a:t>
            </a:r>
            <a:r>
              <a:rPr lang="en-US" sz="1400" b="1" i="1" dirty="0" smtClean="0">
                <a:latin typeface="Segoe UI" panose="020B0502040204020203" pitchFamily="34" charset="0"/>
                <a:cs typeface="Segoe UI" panose="020B0502040204020203" pitchFamily="34" charset="0"/>
              </a:rPr>
              <a:t>plane </a:t>
            </a:r>
          </a:p>
          <a:p>
            <a:pPr algn="r"/>
            <a:r>
              <a:rPr lang="en-US" sz="1400" b="1" dirty="0" smtClean="0">
                <a:latin typeface="Segoe UI" panose="020B0502040204020203" pitchFamily="34" charset="0"/>
                <a:cs typeface="Segoe UI" panose="020B0502040204020203" pitchFamily="34" charset="0"/>
              </a:rPr>
              <a:t>at T = 1000 K</a:t>
            </a:r>
            <a:endParaRPr lang="en-US" sz="1400" b="1" dirty="0"/>
          </a:p>
        </p:txBody>
      </p:sp>
      <p:cxnSp>
        <p:nvCxnSpPr>
          <p:cNvPr id="19" name="Straight Arrow Connector 18"/>
          <p:cNvCxnSpPr/>
          <p:nvPr/>
        </p:nvCxnSpPr>
        <p:spPr>
          <a:xfrm>
            <a:off x="1129206" y="1548131"/>
            <a:ext cx="59436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987696" y="1646101"/>
            <a:ext cx="73152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10"/>
          <a:stretch>
            <a:fillRect/>
          </a:stretch>
        </p:blipFill>
        <p:spPr>
          <a:xfrm>
            <a:off x="4483472" y="2900284"/>
            <a:ext cx="404256" cy="611565"/>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5215" y="3759506"/>
            <a:ext cx="3777962" cy="2651760"/>
          </a:xfrm>
          <a:prstGeom prst="rect">
            <a:avLst/>
          </a:prstGeom>
        </p:spPr>
      </p:pic>
      <p:sp>
        <p:nvSpPr>
          <p:cNvPr id="23" name="Rectangle 22"/>
          <p:cNvSpPr/>
          <p:nvPr/>
        </p:nvSpPr>
        <p:spPr>
          <a:xfrm>
            <a:off x="750072" y="5168498"/>
            <a:ext cx="6778701" cy="650947"/>
          </a:xfrm>
          <a:prstGeom prst="rect">
            <a:avLst/>
          </a:prstGeom>
        </p:spPr>
        <p:txBody>
          <a:bodyPr wrap="square">
            <a:spAutoFit/>
          </a:bodyPr>
          <a:lstStyle/>
          <a:p>
            <a:pPr algn="just">
              <a:lnSpc>
                <a:spcPct val="110000"/>
              </a:lnSpc>
            </a:pPr>
            <a:r>
              <a:rPr lang="en-US" sz="1650" b="1" i="1" dirty="0" smtClean="0">
                <a:latin typeface="Segoe UI" panose="020B0502040204020203" pitchFamily="34" charset="0"/>
                <a:cs typeface="Segoe UI" panose="020B0502040204020203" pitchFamily="34" charset="0"/>
              </a:rPr>
              <a:t>Both Na ion vacancy sites and indirect participation of interstitial sites contribute to the conductivity throughout the interlayer plane</a:t>
            </a:r>
            <a:endParaRPr lang="en-US" sz="1650" b="1" i="1" dirty="0">
              <a:latin typeface="Segoe UI" panose="020B0502040204020203" pitchFamily="34" charset="0"/>
              <a:cs typeface="Segoe UI" panose="020B0502040204020203" pitchFamily="34" charset="0"/>
            </a:endParaRPr>
          </a:p>
        </p:txBody>
      </p:sp>
      <p:pic>
        <p:nvPicPr>
          <p:cNvPr id="24" name="Picture 23"/>
          <p:cNvPicPr>
            <a:picLocks noChangeAspect="1"/>
          </p:cNvPicPr>
          <p:nvPr/>
        </p:nvPicPr>
        <p:blipFill>
          <a:blip r:embed="rId12"/>
          <a:stretch>
            <a:fillRect/>
          </a:stretch>
        </p:blipFill>
        <p:spPr>
          <a:xfrm>
            <a:off x="7816675" y="1077336"/>
            <a:ext cx="3841960" cy="914400"/>
          </a:xfrm>
          <a:prstGeom prst="rect">
            <a:avLst/>
          </a:prstGeom>
        </p:spPr>
      </p:pic>
      <p:pic>
        <p:nvPicPr>
          <p:cNvPr id="25" name="Picture 24"/>
          <p:cNvPicPr>
            <a:picLocks noChangeAspect="1"/>
          </p:cNvPicPr>
          <p:nvPr/>
        </p:nvPicPr>
        <p:blipFill>
          <a:blip r:embed="rId13"/>
          <a:stretch>
            <a:fillRect/>
          </a:stretch>
        </p:blipFill>
        <p:spPr>
          <a:xfrm>
            <a:off x="8587571" y="2377289"/>
            <a:ext cx="1878699" cy="1024128"/>
          </a:xfrm>
          <a:prstGeom prst="rect">
            <a:avLst/>
          </a:prstGeom>
        </p:spPr>
      </p:pic>
      <p:pic>
        <p:nvPicPr>
          <p:cNvPr id="26" name="Picture 25"/>
          <p:cNvPicPr>
            <a:picLocks noChangeAspect="1"/>
          </p:cNvPicPr>
          <p:nvPr/>
        </p:nvPicPr>
        <p:blipFill>
          <a:blip r:embed="rId14"/>
          <a:stretch>
            <a:fillRect/>
          </a:stretch>
        </p:blipFill>
        <p:spPr>
          <a:xfrm>
            <a:off x="7838448" y="2092415"/>
            <a:ext cx="3094327" cy="219456"/>
          </a:xfrm>
          <a:prstGeom prst="rect">
            <a:avLst/>
          </a:prstGeom>
        </p:spPr>
      </p:pic>
      <p:sp>
        <p:nvSpPr>
          <p:cNvPr id="27" name="Curved Right Arrow 26"/>
          <p:cNvSpPr/>
          <p:nvPr/>
        </p:nvSpPr>
        <p:spPr>
          <a:xfrm rot="20853364" flipH="1">
            <a:off x="11346154" y="2828509"/>
            <a:ext cx="525412" cy="1643023"/>
          </a:xfrm>
          <a:prstGeom prst="curv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29"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0" name="Slide Number Placeholder 5"/>
          <p:cNvSpPr>
            <a:spLocks noGrp="1"/>
          </p:cNvSpPr>
          <p:nvPr>
            <p:ph type="sldNum" sz="quarter" idx="12"/>
          </p:nvPr>
        </p:nvSpPr>
        <p:spPr>
          <a:xfrm>
            <a:off x="8610600" y="6356350"/>
            <a:ext cx="2743200" cy="365125"/>
          </a:xfrm>
        </p:spPr>
        <p:txBody>
          <a:bodyPr/>
          <a:lstStyle/>
          <a:p>
            <a:r>
              <a:rPr lang="en-US" dirty="0" smtClean="0"/>
              <a:t>9</a:t>
            </a:r>
            <a:endParaRPr lang="en-US" dirty="0"/>
          </a:p>
        </p:txBody>
      </p:sp>
    </p:spTree>
    <p:extLst>
      <p:ext uri="{BB962C8B-B14F-4D97-AF65-F5344CB8AC3E}">
        <p14:creationId xmlns:p14="http://schemas.microsoft.com/office/powerpoint/2010/main" val="2966954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4767867" y="1011725"/>
            <a:ext cx="2422531" cy="2468880"/>
          </a:xfrm>
          <a:prstGeom prst="rect">
            <a:avLst/>
          </a:prstGeom>
        </p:spPr>
      </p:pic>
      <p:pic>
        <p:nvPicPr>
          <p:cNvPr id="31" name="Picture 30"/>
          <p:cNvPicPr>
            <a:picLocks noChangeAspect="1"/>
          </p:cNvPicPr>
          <p:nvPr/>
        </p:nvPicPr>
        <p:blipFill>
          <a:blip r:embed="rId4"/>
          <a:stretch>
            <a:fillRect/>
          </a:stretch>
        </p:blipFill>
        <p:spPr>
          <a:xfrm>
            <a:off x="1774400" y="1013418"/>
            <a:ext cx="2651417" cy="2468880"/>
          </a:xfrm>
          <a:prstGeom prst="rect">
            <a:avLst/>
          </a:prstGeom>
        </p:spPr>
      </p:pic>
      <p:cxnSp>
        <p:nvCxnSpPr>
          <p:cNvPr id="6" name="Straight Connector 5"/>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55147" y="316664"/>
            <a:ext cx="8087470"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Migration study using molecular dynamics simulations</a:t>
            </a:r>
            <a:endParaRPr lang="en-US" sz="2400" b="1" i="1" dirty="0">
              <a:solidFill>
                <a:srgbClr val="C00000"/>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5846" y="3650021"/>
                <a:ext cx="6311671" cy="1477328"/>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g</m:t>
                    </m:r>
                    <m:r>
                      <a:rPr lang="en-US" sz="1500" b="0" i="0" smtClean="0">
                        <a:latin typeface="Cambria Math" panose="02040503050406030204" pitchFamily="18" charset="0"/>
                        <a:cs typeface="Segoe UI" panose="020B0502040204020203" pitchFamily="34" charset="0"/>
                      </a:rPr>
                      <m:t> →</m:t>
                    </m:r>
                    <m:r>
                      <m:rPr>
                        <m:sty m:val="p"/>
                      </m:rPr>
                      <a:rPr lang="en-US" sz="1500" b="0" i="0" smtClean="0">
                        <a:latin typeface="Cambria Math" panose="02040503050406030204" pitchFamily="18" charset="0"/>
                        <a:ea typeface="Cambria Math" panose="02040503050406030204" pitchFamily="18" charset="0"/>
                        <a:cs typeface="Segoe UI" panose="020B0502040204020203" pitchFamily="34" charset="0"/>
                      </a:rPr>
                      <m:t>h</m:t>
                    </m:r>
                  </m:oMath>
                </a14:m>
                <a:r>
                  <a:rPr lang="en-US" sz="1500" dirty="0" smtClean="0">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and </a:t>
                </a:r>
                <a14:m>
                  <m:oMath xmlns:m="http://schemas.openxmlformats.org/officeDocument/2006/math">
                    <m:r>
                      <m:rPr>
                        <m:sty m:val="p"/>
                      </m:rPr>
                      <a:rPr lang="en-US" sz="1500">
                        <a:latin typeface="Cambria Math" panose="02040503050406030204" pitchFamily="18" charset="0"/>
                        <a:cs typeface="Segoe UI" panose="020B0502040204020203" pitchFamily="34" charset="0"/>
                      </a:rPr>
                      <m:t>g</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cs typeface="Segoe UI" panose="020B0502040204020203" pitchFamily="34" charset="0"/>
                      </a:rPr>
                      <m:t>g</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hopp</a:t>
                </a:r>
                <a:r>
                  <a:rPr lang="en-US" altLang="zh-CN" sz="1500" dirty="0" smtClean="0">
                    <a:latin typeface="Segoe UI" panose="020B0502040204020203" pitchFamily="34" charset="0"/>
                    <a:cs typeface="Segoe UI" panose="020B0502040204020203" pitchFamily="34" charset="0"/>
                  </a:rPr>
                  <a:t>ing</a:t>
                </a:r>
                <a:endParaRPr lang="en-US" sz="15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All migrations occur within interlayer plane containing h-type Na ions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Direct </a:t>
                </a:r>
                <a14:m>
                  <m:oMath xmlns:m="http://schemas.openxmlformats.org/officeDocument/2006/math">
                    <m:r>
                      <m:rPr>
                        <m:sty m:val="p"/>
                      </m:rPr>
                      <a:rPr lang="en-US" sz="150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m:t>
                    </m:r>
                    <m:r>
                      <m:rPr>
                        <m:sty m:val="p"/>
                      </m:rPr>
                      <a:rPr lang="en-US" sz="150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vacancy migration </a:t>
                </a:r>
                <a:r>
                  <a:rPr lang="en-US" sz="1500" dirty="0" smtClean="0">
                    <a:latin typeface="Segoe UI" panose="020B0502040204020203" pitchFamily="34" charset="0"/>
                    <a:cs typeface="Segoe UI" panose="020B0502040204020203" pitchFamily="34" charset="0"/>
                  </a:rPr>
                  <a:t>is consistent with NEB analysis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Indirect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smtClean="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vacancy migration is </a:t>
                </a:r>
                <a:r>
                  <a:rPr lang="en-US" sz="1500" dirty="0">
                    <a:latin typeface="Segoe UI" panose="020B0502040204020203" pitchFamily="34" charset="0"/>
                    <a:cs typeface="Segoe UI" panose="020B0502040204020203" pitchFamily="34" charset="0"/>
                  </a:rPr>
                  <a:t>prevalent </a:t>
                </a:r>
                <a:endParaRPr lang="en-US" sz="1500" dirty="0" smtClean="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interstitial </a:t>
                </a:r>
                <a14:m>
                  <m:oMath xmlns:m="http://schemas.openxmlformats.org/officeDocument/2006/math">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d</m:t>
                    </m:r>
                    <m:r>
                      <a:rPr lang="en-US" sz="1500" b="0" i="0" smtClean="0">
                        <a:latin typeface="Cambria Math" panose="02040503050406030204" pitchFamily="18" charset="0"/>
                        <a:cs typeface="Segoe UI" panose="020B0502040204020203" pitchFamily="34" charset="0"/>
                      </a:rPr>
                      <m:t>  </m:t>
                    </m:r>
                  </m:oMath>
                </a14:m>
                <a:r>
                  <a:rPr lang="en-US" sz="1500" dirty="0" smtClean="0">
                    <a:latin typeface="Segoe UI" panose="020B0502040204020203" pitchFamily="34" charset="0"/>
                    <a:cs typeface="Segoe UI" panose="020B0502040204020203" pitchFamily="34" charset="0"/>
                  </a:rPr>
                  <a:t>migration</a:t>
                </a:r>
              </a:p>
            </p:txBody>
          </p:sp>
        </mc:Choice>
        <mc:Fallback xmlns="">
          <p:sp>
            <p:nvSpPr>
              <p:cNvPr id="8" name="Rectangle 7"/>
              <p:cNvSpPr>
                <a:spLocks noRot="1" noChangeAspect="1" noMove="1" noResize="1" noEditPoints="1" noAdjustHandles="1" noChangeArrowheads="1" noChangeShapeType="1" noTextEdit="1"/>
              </p:cNvSpPr>
              <p:nvPr/>
            </p:nvSpPr>
            <p:spPr>
              <a:xfrm>
                <a:off x="955846" y="3650021"/>
                <a:ext cx="6311671" cy="1477328"/>
              </a:xfrm>
              <a:prstGeom prst="rect">
                <a:avLst/>
              </a:prstGeom>
              <a:blipFill>
                <a:blip r:embed="rId9"/>
                <a:stretch>
                  <a:fillRect l="-290" r="-290" b="-2066"/>
                </a:stretch>
              </a:blipFill>
            </p:spPr>
            <p:txBody>
              <a:bodyPr/>
              <a:lstStyle/>
              <a:p>
                <a:r>
                  <a:rPr lang="en-US">
                    <a:noFill/>
                  </a:rPr>
                  <a:t> </a:t>
                </a:r>
              </a:p>
            </p:txBody>
          </p:sp>
        </mc:Fallback>
      </mc:AlternateContent>
      <p:cxnSp>
        <p:nvCxnSpPr>
          <p:cNvPr id="9" name="Straight Connector 8"/>
          <p:cNvCxnSpPr/>
          <p:nvPr/>
        </p:nvCxnSpPr>
        <p:spPr>
          <a:xfrm>
            <a:off x="429714" y="3581887"/>
            <a:ext cx="1124712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95786" y="6054534"/>
            <a:ext cx="6614613" cy="269048"/>
          </a:xfrm>
          <a:prstGeom prst="rect">
            <a:avLst/>
          </a:prstGeom>
        </p:spPr>
        <p:txBody>
          <a:bodyPr wrap="square">
            <a:spAutoFit/>
          </a:bodyPr>
          <a:lstStyle/>
          <a:p>
            <a:pPr>
              <a:lnSpc>
                <a:spcPct val="114000"/>
              </a:lnSpc>
            </a:pPr>
            <a:r>
              <a:rPr lang="zh-CN" altLang="en-US" sz="1100" i="1" dirty="0" smtClean="0">
                <a:latin typeface="Segoe UI" panose="020B0502040204020203" pitchFamily="34" charset="0"/>
                <a:cs typeface="Segoe UI" panose="020B0502040204020203" pitchFamily="34" charset="0"/>
              </a:rPr>
              <a:t>*</a:t>
            </a:r>
            <a:r>
              <a:rPr lang="en-US" altLang="zh-CN" sz="1100" i="1" dirty="0" smtClean="0">
                <a:latin typeface="Segoe UI" panose="020B0502040204020203" pitchFamily="34" charset="0"/>
                <a:cs typeface="Segoe UI" panose="020B0502040204020203" pitchFamily="34" charset="0"/>
              </a:rPr>
              <a:t>AIMD s</a:t>
            </a:r>
            <a:r>
              <a:rPr lang="en-US" sz="1100" i="1" dirty="0" smtClean="0">
                <a:latin typeface="Segoe UI" panose="020B0502040204020203" pitchFamily="34" charset="0"/>
                <a:cs typeface="Segoe UI" panose="020B0502040204020203" pitchFamily="34" charset="0"/>
              </a:rPr>
              <a:t>imulations were </a:t>
            </a:r>
            <a:r>
              <a:rPr lang="en-US" sz="1100" i="1" dirty="0">
                <a:latin typeface="Segoe UI" panose="020B0502040204020203" pitchFamily="34" charset="0"/>
                <a:cs typeface="Segoe UI" panose="020B0502040204020203" pitchFamily="34" charset="0"/>
              </a:rPr>
              <a:t>carried out using supercells composed of 2x1x2 conventional units (96 atoms</a:t>
            </a:r>
            <a:r>
              <a:rPr lang="en-US" sz="1100" i="1" dirty="0" smtClean="0">
                <a:latin typeface="Segoe UI" panose="020B0502040204020203" pitchFamily="34" charset="0"/>
                <a:cs typeface="Segoe UI" panose="020B0502040204020203" pitchFamily="34" charset="0"/>
              </a:rPr>
              <a:t>)</a:t>
            </a:r>
          </a:p>
        </p:txBody>
      </p:sp>
      <p:cxnSp>
        <p:nvCxnSpPr>
          <p:cNvPr id="11" name="Straight Connector 10"/>
          <p:cNvCxnSpPr/>
          <p:nvPr/>
        </p:nvCxnSpPr>
        <p:spPr>
          <a:xfrm>
            <a:off x="480493" y="6021332"/>
            <a:ext cx="4299857"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2184690" y="1190371"/>
            <a:ext cx="750412"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a:latin typeface="Segoe UI" panose="020B0502040204020203" pitchFamily="34" charset="0"/>
                <a:ea typeface="DengXian"/>
                <a:cs typeface="Segoe UI" panose="020B0502040204020203" pitchFamily="34" charset="0"/>
              </a:rPr>
              <a:t>Na</a:t>
            </a:r>
            <a:r>
              <a:rPr lang="en-US" altLang="zh-CN" sz="1200" b="1" baseline="-25000" dirty="0">
                <a:latin typeface="Segoe UI" panose="020B0502040204020203" pitchFamily="34" charset="0"/>
                <a:ea typeface="DengXian"/>
                <a:cs typeface="Segoe UI" panose="020B0502040204020203" pitchFamily="34" charset="0"/>
              </a:rPr>
              <a:t>4</a:t>
            </a:r>
            <a:r>
              <a:rPr lang="en-US" altLang="zh-CN" sz="1200" b="1" dirty="0">
                <a:latin typeface="Segoe UI" panose="020B0502040204020203" pitchFamily="34" charset="0"/>
                <a:ea typeface="DengXian"/>
                <a:cs typeface="Segoe UI" panose="020B0502040204020203" pitchFamily="34" charset="0"/>
              </a:rPr>
              <a:t>P</a:t>
            </a:r>
            <a:r>
              <a:rPr lang="en-US" altLang="zh-CN" sz="1200" b="1" baseline="-25000" dirty="0">
                <a:latin typeface="Segoe UI" panose="020B0502040204020203" pitchFamily="34" charset="0"/>
                <a:ea typeface="DengXian"/>
                <a:cs typeface="Segoe UI" panose="020B0502040204020203" pitchFamily="34" charset="0"/>
              </a:rPr>
              <a:t>2</a:t>
            </a:r>
            <a:r>
              <a:rPr lang="en-US" altLang="zh-CN" sz="1200" b="1" dirty="0">
                <a:latin typeface="Segoe UI" panose="020B0502040204020203" pitchFamily="34" charset="0"/>
                <a:ea typeface="DengXian"/>
                <a:cs typeface="Segoe UI" panose="020B0502040204020203" pitchFamily="34" charset="0"/>
              </a:rPr>
              <a:t>S</a:t>
            </a:r>
            <a:r>
              <a:rPr lang="en-US" altLang="zh-CN" sz="1200" b="1" baseline="-25000" dirty="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3" name="Rectangle 12"/>
          <p:cNvSpPr/>
          <p:nvPr/>
        </p:nvSpPr>
        <p:spPr>
          <a:xfrm>
            <a:off x="5180000" y="1188854"/>
            <a:ext cx="922915"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smtClean="0">
                <a:latin typeface="Segoe UI" panose="020B0502040204020203" pitchFamily="34" charset="0"/>
                <a:ea typeface="DengXian"/>
                <a:cs typeface="Segoe UI" panose="020B0502040204020203" pitchFamily="34" charset="0"/>
              </a:rPr>
              <a:t>Li</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Na</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P</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S</a:t>
            </a:r>
            <a:r>
              <a:rPr lang="en-US" altLang="zh-CN" sz="1200" b="1" baseline="-25000" dirty="0" smtClean="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4" name="Rectangle 13"/>
          <p:cNvSpPr/>
          <p:nvPr/>
        </p:nvSpPr>
        <p:spPr>
          <a:xfrm>
            <a:off x="967007" y="2671281"/>
            <a:ext cx="870856" cy="600164"/>
          </a:xfrm>
          <a:prstGeom prst="rect">
            <a:avLst/>
          </a:prstGeom>
        </p:spPr>
        <p:txBody>
          <a:bodyPr wrap="square">
            <a:spAutoFit/>
          </a:bodyPr>
          <a:lstStyle/>
          <a:p>
            <a:r>
              <a:rPr lang="en-US" sz="1100" b="1" dirty="0" smtClean="0">
                <a:solidFill>
                  <a:schemeClr val="bg1">
                    <a:lumMod val="50000"/>
                  </a:schemeClr>
                </a:solidFill>
                <a:latin typeface="Segoe UI" panose="020B0502040204020203" pitchFamily="34" charset="0"/>
                <a:cs typeface="Segoe UI" panose="020B0502040204020203" pitchFamily="34" charset="0"/>
              </a:rPr>
              <a:t>Extra interstitial </a:t>
            </a:r>
            <a:r>
              <a:rPr lang="en-US" sz="1100" b="1" i="1" dirty="0" smtClean="0">
                <a:solidFill>
                  <a:schemeClr val="bg1">
                    <a:lumMod val="50000"/>
                  </a:schemeClr>
                </a:solidFill>
                <a:latin typeface="Segoe UI" panose="020B0502040204020203" pitchFamily="34" charset="0"/>
                <a:cs typeface="Segoe UI" panose="020B0502040204020203" pitchFamily="34" charset="0"/>
              </a:rPr>
              <a:t>d</a:t>
            </a:r>
            <a:r>
              <a:rPr lang="en-US" sz="1100" b="1" dirty="0" smtClean="0">
                <a:solidFill>
                  <a:schemeClr val="bg1">
                    <a:lumMod val="50000"/>
                  </a:schemeClr>
                </a:solidFill>
                <a:latin typeface="Segoe UI" panose="020B0502040204020203" pitchFamily="34" charset="0"/>
                <a:cs typeface="Segoe UI" panose="020B0502040204020203" pitchFamily="34" charset="0"/>
              </a:rPr>
              <a:t> site </a:t>
            </a:r>
            <a:endParaRPr lang="en-US" sz="1100" b="1" dirty="0">
              <a:solidFill>
                <a:schemeClr val="bg1">
                  <a:lumMod val="50000"/>
                </a:schemeClr>
              </a:solidFill>
            </a:endParaRPr>
          </a:p>
        </p:txBody>
      </p:sp>
      <p:sp>
        <p:nvSpPr>
          <p:cNvPr id="15" name="Curved Up Arrow 14"/>
          <p:cNvSpPr/>
          <p:nvPr/>
        </p:nvSpPr>
        <p:spPr>
          <a:xfrm rot="19650805">
            <a:off x="1845785" y="2807575"/>
            <a:ext cx="713374" cy="244587"/>
          </a:xfrm>
          <a:prstGeom prst="curvedUpArrow">
            <a:avLst>
              <a:gd name="adj1" fmla="val 25000"/>
              <a:gd name="adj2" fmla="val 41269"/>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771064" y="2001502"/>
            <a:ext cx="870856" cy="430887"/>
          </a:xfrm>
          <a:prstGeom prst="rect">
            <a:avLst/>
          </a:prstGeom>
        </p:spPr>
        <p:txBody>
          <a:bodyPr wrap="square">
            <a:spAutoFit/>
          </a:bodyPr>
          <a:lstStyle/>
          <a:p>
            <a:r>
              <a:rPr lang="en-US" sz="1100" b="1" dirty="0" smtClean="0">
                <a:solidFill>
                  <a:srgbClr val="3366FF"/>
                </a:solidFill>
                <a:latin typeface="Segoe UI" panose="020B0502040204020203" pitchFamily="34" charset="0"/>
                <a:cs typeface="Segoe UI" panose="020B0502040204020203" pitchFamily="34" charset="0"/>
              </a:rPr>
              <a:t>Host </a:t>
            </a:r>
            <a:r>
              <a:rPr lang="en-US" sz="1100" b="1" i="1" dirty="0" smtClean="0">
                <a:solidFill>
                  <a:srgbClr val="3366FF"/>
                </a:solidFill>
                <a:latin typeface="Segoe UI" panose="020B0502040204020203" pitchFamily="34" charset="0"/>
                <a:cs typeface="Segoe UI" panose="020B0502040204020203" pitchFamily="34" charset="0"/>
              </a:rPr>
              <a:t>h </a:t>
            </a:r>
            <a:r>
              <a:rPr lang="en-US" sz="1100" b="1" dirty="0" smtClean="0">
                <a:solidFill>
                  <a:srgbClr val="3366FF"/>
                </a:solidFill>
                <a:latin typeface="Segoe UI" panose="020B0502040204020203" pitchFamily="34" charset="0"/>
                <a:cs typeface="Segoe UI" panose="020B0502040204020203" pitchFamily="34" charset="0"/>
              </a:rPr>
              <a:t>site </a:t>
            </a:r>
            <a:endParaRPr lang="en-US" sz="1100" b="1" dirty="0">
              <a:solidFill>
                <a:srgbClr val="3366FF"/>
              </a:solidFill>
            </a:endParaRPr>
          </a:p>
        </p:txBody>
      </p:sp>
      <p:sp>
        <p:nvSpPr>
          <p:cNvPr id="17" name="Curved Up Arrow 16"/>
          <p:cNvSpPr/>
          <p:nvPr/>
        </p:nvSpPr>
        <p:spPr>
          <a:xfrm rot="245091">
            <a:off x="1352299" y="2235206"/>
            <a:ext cx="1086477" cy="277451"/>
          </a:xfrm>
          <a:prstGeom prst="curvedUpArrow">
            <a:avLst>
              <a:gd name="adj1" fmla="val 25000"/>
              <a:gd name="adj2" fmla="val 41269"/>
              <a:gd name="adj3" fmla="val 25000"/>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FF"/>
              </a:solidFill>
            </a:endParaRPr>
          </a:p>
        </p:txBody>
      </p:sp>
      <p:sp>
        <p:nvSpPr>
          <p:cNvPr id="18" name="Rectangle 17"/>
          <p:cNvSpPr/>
          <p:nvPr/>
        </p:nvSpPr>
        <p:spPr>
          <a:xfrm>
            <a:off x="204183" y="1015064"/>
            <a:ext cx="1631733" cy="523220"/>
          </a:xfrm>
          <a:prstGeom prst="rect">
            <a:avLst/>
          </a:prstGeom>
        </p:spPr>
        <p:txBody>
          <a:bodyPr wrap="square">
            <a:spAutoFit/>
          </a:bodyPr>
          <a:lstStyle/>
          <a:p>
            <a:pPr algn="r"/>
            <a:r>
              <a:rPr lang="en-US" sz="1400" b="1" i="1" dirty="0">
                <a:latin typeface="Segoe UI" panose="020B0502040204020203" pitchFamily="34" charset="0"/>
                <a:cs typeface="Segoe UI" panose="020B0502040204020203" pitchFamily="34" charset="0"/>
              </a:rPr>
              <a:t>interlayer </a:t>
            </a:r>
            <a:r>
              <a:rPr lang="en-US" sz="1400" b="1" i="1" dirty="0" smtClean="0">
                <a:latin typeface="Segoe UI" panose="020B0502040204020203" pitchFamily="34" charset="0"/>
                <a:cs typeface="Segoe UI" panose="020B0502040204020203" pitchFamily="34" charset="0"/>
              </a:rPr>
              <a:t>plane </a:t>
            </a:r>
          </a:p>
          <a:p>
            <a:pPr algn="r"/>
            <a:r>
              <a:rPr lang="en-US" sz="1400" b="1" dirty="0" smtClean="0">
                <a:latin typeface="Segoe UI" panose="020B0502040204020203" pitchFamily="34" charset="0"/>
                <a:cs typeface="Segoe UI" panose="020B0502040204020203" pitchFamily="34" charset="0"/>
              </a:rPr>
              <a:t>at T = 1000 K</a:t>
            </a:r>
            <a:endParaRPr lang="en-US" sz="1400" b="1" dirty="0"/>
          </a:p>
        </p:txBody>
      </p:sp>
      <p:cxnSp>
        <p:nvCxnSpPr>
          <p:cNvPr id="19" name="Straight Arrow Connector 18"/>
          <p:cNvCxnSpPr/>
          <p:nvPr/>
        </p:nvCxnSpPr>
        <p:spPr>
          <a:xfrm>
            <a:off x="1129206" y="1548131"/>
            <a:ext cx="59436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987696" y="1646101"/>
            <a:ext cx="73152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10"/>
          <a:stretch>
            <a:fillRect/>
          </a:stretch>
        </p:blipFill>
        <p:spPr>
          <a:xfrm>
            <a:off x="4483472" y="2900284"/>
            <a:ext cx="404256" cy="611565"/>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5215" y="3759506"/>
            <a:ext cx="3777962" cy="2651760"/>
          </a:xfrm>
          <a:prstGeom prst="rect">
            <a:avLst/>
          </a:prstGeom>
        </p:spPr>
      </p:pic>
      <p:sp>
        <p:nvSpPr>
          <p:cNvPr id="23" name="Rectangle 22"/>
          <p:cNvSpPr/>
          <p:nvPr/>
        </p:nvSpPr>
        <p:spPr>
          <a:xfrm>
            <a:off x="750072" y="5168498"/>
            <a:ext cx="6778701" cy="650947"/>
          </a:xfrm>
          <a:prstGeom prst="rect">
            <a:avLst/>
          </a:prstGeom>
        </p:spPr>
        <p:txBody>
          <a:bodyPr wrap="square">
            <a:spAutoFit/>
          </a:bodyPr>
          <a:lstStyle/>
          <a:p>
            <a:pPr algn="just">
              <a:lnSpc>
                <a:spcPct val="110000"/>
              </a:lnSpc>
            </a:pPr>
            <a:r>
              <a:rPr lang="en-US" sz="1650" b="1" i="1" dirty="0" smtClean="0">
                <a:latin typeface="Segoe UI" panose="020B0502040204020203" pitchFamily="34" charset="0"/>
                <a:cs typeface="Segoe UI" panose="020B0502040204020203" pitchFamily="34" charset="0"/>
              </a:rPr>
              <a:t>Both Na ion vacancy sites and indirect participation of interstitial sites contribute to the conductivity throughout the interlayer plane</a:t>
            </a:r>
            <a:endParaRPr lang="en-US" sz="1650" b="1" i="1" dirty="0">
              <a:latin typeface="Segoe UI" panose="020B0502040204020203" pitchFamily="34" charset="0"/>
              <a:cs typeface="Segoe UI" panose="020B0502040204020203" pitchFamily="34" charset="0"/>
            </a:endParaRPr>
          </a:p>
        </p:txBody>
      </p:sp>
      <p:pic>
        <p:nvPicPr>
          <p:cNvPr id="24" name="Picture 23"/>
          <p:cNvPicPr>
            <a:picLocks noChangeAspect="1"/>
          </p:cNvPicPr>
          <p:nvPr/>
        </p:nvPicPr>
        <p:blipFill>
          <a:blip r:embed="rId12"/>
          <a:stretch>
            <a:fillRect/>
          </a:stretch>
        </p:blipFill>
        <p:spPr>
          <a:xfrm>
            <a:off x="7816675" y="1077336"/>
            <a:ext cx="3841960" cy="914400"/>
          </a:xfrm>
          <a:prstGeom prst="rect">
            <a:avLst/>
          </a:prstGeom>
        </p:spPr>
      </p:pic>
      <p:pic>
        <p:nvPicPr>
          <p:cNvPr id="25" name="Picture 24"/>
          <p:cNvPicPr>
            <a:picLocks noChangeAspect="1"/>
          </p:cNvPicPr>
          <p:nvPr/>
        </p:nvPicPr>
        <p:blipFill>
          <a:blip r:embed="rId13"/>
          <a:stretch>
            <a:fillRect/>
          </a:stretch>
        </p:blipFill>
        <p:spPr>
          <a:xfrm>
            <a:off x="8587571" y="2377289"/>
            <a:ext cx="1878699" cy="1024128"/>
          </a:xfrm>
          <a:prstGeom prst="rect">
            <a:avLst/>
          </a:prstGeom>
        </p:spPr>
      </p:pic>
      <p:pic>
        <p:nvPicPr>
          <p:cNvPr id="26" name="Picture 25"/>
          <p:cNvPicPr>
            <a:picLocks noChangeAspect="1"/>
          </p:cNvPicPr>
          <p:nvPr/>
        </p:nvPicPr>
        <p:blipFill>
          <a:blip r:embed="rId14"/>
          <a:stretch>
            <a:fillRect/>
          </a:stretch>
        </p:blipFill>
        <p:spPr>
          <a:xfrm>
            <a:off x="7838448" y="2092415"/>
            <a:ext cx="3094327" cy="219456"/>
          </a:xfrm>
          <a:prstGeom prst="rect">
            <a:avLst/>
          </a:prstGeom>
        </p:spPr>
      </p:pic>
      <p:sp>
        <p:nvSpPr>
          <p:cNvPr id="27" name="Curved Right Arrow 26"/>
          <p:cNvSpPr/>
          <p:nvPr/>
        </p:nvSpPr>
        <p:spPr>
          <a:xfrm rot="20853364" flipH="1">
            <a:off x="11346154" y="2828509"/>
            <a:ext cx="525412" cy="1643023"/>
          </a:xfrm>
          <a:prstGeom prst="curv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29"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0" name="Slide Number Placeholder 5"/>
          <p:cNvSpPr>
            <a:spLocks noGrp="1"/>
          </p:cNvSpPr>
          <p:nvPr>
            <p:ph type="sldNum" sz="quarter" idx="12"/>
          </p:nvPr>
        </p:nvSpPr>
        <p:spPr>
          <a:xfrm>
            <a:off x="8610600" y="6356350"/>
            <a:ext cx="2743200" cy="365125"/>
          </a:xfrm>
        </p:spPr>
        <p:txBody>
          <a:bodyPr/>
          <a:lstStyle/>
          <a:p>
            <a:r>
              <a:rPr lang="en-US" dirty="0" smtClean="0"/>
              <a:t>9</a:t>
            </a:r>
            <a:endParaRPr lang="en-US" dirty="0"/>
          </a:p>
        </p:txBody>
      </p:sp>
    </p:spTree>
    <p:extLst>
      <p:ext uri="{BB962C8B-B14F-4D97-AF65-F5344CB8AC3E}">
        <p14:creationId xmlns:p14="http://schemas.microsoft.com/office/powerpoint/2010/main" val="90282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4765412" y="990271"/>
            <a:ext cx="2428660" cy="2468880"/>
          </a:xfrm>
          <a:prstGeom prst="rect">
            <a:avLst/>
          </a:prstGeom>
        </p:spPr>
      </p:pic>
      <p:pic>
        <p:nvPicPr>
          <p:cNvPr id="31" name="Picture 30"/>
          <p:cNvPicPr>
            <a:picLocks noChangeAspect="1"/>
          </p:cNvPicPr>
          <p:nvPr/>
        </p:nvPicPr>
        <p:blipFill>
          <a:blip r:embed="rId4"/>
          <a:stretch>
            <a:fillRect/>
          </a:stretch>
        </p:blipFill>
        <p:spPr>
          <a:xfrm>
            <a:off x="1785383" y="1012245"/>
            <a:ext cx="2645007" cy="2468880"/>
          </a:xfrm>
          <a:prstGeom prst="rect">
            <a:avLst/>
          </a:prstGeom>
        </p:spPr>
      </p:pic>
      <p:cxnSp>
        <p:nvCxnSpPr>
          <p:cNvPr id="6" name="Straight Connector 5"/>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55147" y="316664"/>
            <a:ext cx="8087470"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Migration study using molecular dynamics simulations</a:t>
            </a:r>
            <a:endParaRPr lang="en-US" sz="2400" b="1" i="1" dirty="0">
              <a:solidFill>
                <a:srgbClr val="C00000"/>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5846" y="3650021"/>
                <a:ext cx="6311671" cy="1477328"/>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g</m:t>
                    </m:r>
                    <m:r>
                      <a:rPr lang="en-US" sz="1500" b="0" i="0" smtClean="0">
                        <a:latin typeface="Cambria Math" panose="02040503050406030204" pitchFamily="18" charset="0"/>
                        <a:cs typeface="Segoe UI" panose="020B0502040204020203" pitchFamily="34" charset="0"/>
                      </a:rPr>
                      <m:t> →</m:t>
                    </m:r>
                    <m:r>
                      <m:rPr>
                        <m:sty m:val="p"/>
                      </m:rPr>
                      <a:rPr lang="en-US" sz="1500" b="0" i="0" smtClean="0">
                        <a:latin typeface="Cambria Math" panose="02040503050406030204" pitchFamily="18" charset="0"/>
                        <a:ea typeface="Cambria Math" panose="02040503050406030204" pitchFamily="18" charset="0"/>
                        <a:cs typeface="Segoe UI" panose="020B0502040204020203" pitchFamily="34" charset="0"/>
                      </a:rPr>
                      <m:t>h</m:t>
                    </m:r>
                  </m:oMath>
                </a14:m>
                <a:r>
                  <a:rPr lang="en-US" sz="1500" dirty="0" smtClean="0">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and </a:t>
                </a:r>
                <a14:m>
                  <m:oMath xmlns:m="http://schemas.openxmlformats.org/officeDocument/2006/math">
                    <m:r>
                      <m:rPr>
                        <m:sty m:val="p"/>
                      </m:rPr>
                      <a:rPr lang="en-US" sz="1500">
                        <a:latin typeface="Cambria Math" panose="02040503050406030204" pitchFamily="18" charset="0"/>
                        <a:cs typeface="Segoe UI" panose="020B0502040204020203" pitchFamily="34" charset="0"/>
                      </a:rPr>
                      <m:t>g</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cs typeface="Segoe UI" panose="020B0502040204020203" pitchFamily="34" charset="0"/>
                      </a:rPr>
                      <m:t>g</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hopp</a:t>
                </a:r>
                <a:r>
                  <a:rPr lang="en-US" altLang="zh-CN" sz="1500" dirty="0" smtClean="0">
                    <a:latin typeface="Segoe UI" panose="020B0502040204020203" pitchFamily="34" charset="0"/>
                    <a:cs typeface="Segoe UI" panose="020B0502040204020203" pitchFamily="34" charset="0"/>
                  </a:rPr>
                  <a:t>ing</a:t>
                </a:r>
                <a:endParaRPr lang="en-US" sz="1500" dirty="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All migrations occur within interlayer plane containing h-type Na ions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Direct </a:t>
                </a:r>
                <a14:m>
                  <m:oMath xmlns:m="http://schemas.openxmlformats.org/officeDocument/2006/math">
                    <m:r>
                      <m:rPr>
                        <m:sty m:val="p"/>
                      </m:rPr>
                      <a:rPr lang="en-US" sz="150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m:t>
                    </m:r>
                    <m:r>
                      <m:rPr>
                        <m:sty m:val="p"/>
                      </m:rPr>
                      <a:rPr lang="en-US" sz="150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vacancy migration </a:t>
                </a:r>
                <a:r>
                  <a:rPr lang="en-US" sz="1500" dirty="0" smtClean="0">
                    <a:latin typeface="Segoe UI" panose="020B0502040204020203" pitchFamily="34" charset="0"/>
                    <a:cs typeface="Segoe UI" panose="020B0502040204020203" pitchFamily="34" charset="0"/>
                  </a:rPr>
                  <a:t>is consistent with NEB analysis</a:t>
                </a: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Indirect </a:t>
                </a:r>
                <a14:m>
                  <m:oMath xmlns:m="http://schemas.openxmlformats.org/officeDocument/2006/math">
                    <m:r>
                      <m:rPr>
                        <m:sty m:val="p"/>
                      </m:rPr>
                      <a:rPr lang="en-US" sz="1500" b="0" i="0" smtClean="0">
                        <a:latin typeface="Cambria Math" panose="02040503050406030204" pitchFamily="18" charset="0"/>
                        <a:cs typeface="Segoe UI" panose="020B0502040204020203" pitchFamily="34" charset="0"/>
                      </a:rPr>
                      <m:t>h</m:t>
                    </m:r>
                    <m:r>
                      <a:rPr lang="en-US" sz="1500">
                        <a:latin typeface="Cambria Math" panose="02040503050406030204" pitchFamily="18" charset="0"/>
                        <a:cs typeface="Segoe UI" panose="020B0502040204020203" pitchFamily="34" charset="0"/>
                      </a:rPr>
                      <m:t> →</m:t>
                    </m:r>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smtClean="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h</m:t>
                    </m:r>
                  </m:oMath>
                </a14:m>
                <a:r>
                  <a:rPr lang="en-US" sz="1500" dirty="0">
                    <a:latin typeface="Segoe UI" panose="020B0502040204020203" pitchFamily="34" charset="0"/>
                    <a:cs typeface="Segoe UI" panose="020B0502040204020203" pitchFamily="34" charset="0"/>
                  </a:rPr>
                  <a:t> </a:t>
                </a:r>
                <a:r>
                  <a:rPr lang="en-US" sz="1500" dirty="0" smtClean="0">
                    <a:latin typeface="Segoe UI" panose="020B0502040204020203" pitchFamily="34" charset="0"/>
                    <a:cs typeface="Segoe UI" panose="020B0502040204020203" pitchFamily="34" charset="0"/>
                  </a:rPr>
                  <a:t>vacancy migration is </a:t>
                </a:r>
                <a:r>
                  <a:rPr lang="en-US" sz="1500" dirty="0">
                    <a:latin typeface="Segoe UI" panose="020B0502040204020203" pitchFamily="34" charset="0"/>
                    <a:cs typeface="Segoe UI" panose="020B0502040204020203" pitchFamily="34" charset="0"/>
                  </a:rPr>
                  <a:t>prevalent </a:t>
                </a:r>
                <a:endParaRPr lang="en-US" sz="1500" dirty="0" smtClean="0">
                  <a:latin typeface="Segoe UI" panose="020B050204020402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US" sz="1500" dirty="0" smtClean="0">
                    <a:latin typeface="Segoe UI" panose="020B0502040204020203" pitchFamily="34" charset="0"/>
                    <a:cs typeface="Segoe UI" panose="020B0502040204020203" pitchFamily="34" charset="0"/>
                  </a:rPr>
                  <a:t>No interstitial </a:t>
                </a:r>
                <a14:m>
                  <m:oMath xmlns:m="http://schemas.openxmlformats.org/officeDocument/2006/math">
                    <m:r>
                      <m:rPr>
                        <m:sty m:val="p"/>
                      </m:rPr>
                      <a:rPr lang="en-US" sz="1500">
                        <a:latin typeface="Cambria Math" panose="02040503050406030204" pitchFamily="18" charset="0"/>
                        <a:ea typeface="Cambria Math" panose="02040503050406030204" pitchFamily="18" charset="0"/>
                        <a:cs typeface="Segoe UI" panose="020B0502040204020203" pitchFamily="34" charset="0"/>
                      </a:rPr>
                      <m:t>d</m:t>
                    </m:r>
                  </m:oMath>
                </a14:m>
                <a:r>
                  <a:rPr lang="en-US" sz="1500" dirty="0">
                    <a:latin typeface="Segoe UI" panose="020B0502040204020203" pitchFamily="34" charset="0"/>
                    <a:cs typeface="Segoe UI" panose="020B0502040204020203" pitchFamily="34" charset="0"/>
                  </a:rPr>
                  <a:t> </a:t>
                </a:r>
                <a14:m>
                  <m:oMath xmlns:m="http://schemas.openxmlformats.org/officeDocument/2006/math">
                    <m:r>
                      <a:rPr lang="en-US" sz="1500">
                        <a:latin typeface="Cambria Math" panose="02040503050406030204" pitchFamily="18" charset="0"/>
                        <a:cs typeface="Segoe UI" panose="020B0502040204020203" pitchFamily="34" charset="0"/>
                      </a:rPr>
                      <m:t>→</m:t>
                    </m:r>
                    <m:r>
                      <m:rPr>
                        <m:sty m:val="p"/>
                      </m:rPr>
                      <a:rPr lang="en-US" sz="1500" b="0" i="0" smtClean="0">
                        <a:latin typeface="Cambria Math" panose="02040503050406030204" pitchFamily="18" charset="0"/>
                        <a:cs typeface="Segoe UI" panose="020B0502040204020203" pitchFamily="34" charset="0"/>
                      </a:rPr>
                      <m:t>d</m:t>
                    </m:r>
                    <m:r>
                      <a:rPr lang="en-US" sz="1500" b="0" i="0" smtClean="0">
                        <a:latin typeface="Cambria Math" panose="02040503050406030204" pitchFamily="18" charset="0"/>
                        <a:cs typeface="Segoe UI" panose="020B0502040204020203" pitchFamily="34" charset="0"/>
                      </a:rPr>
                      <m:t>  </m:t>
                    </m:r>
                  </m:oMath>
                </a14:m>
                <a:r>
                  <a:rPr lang="en-US" sz="1500" dirty="0" smtClean="0">
                    <a:latin typeface="Segoe UI" panose="020B0502040204020203" pitchFamily="34" charset="0"/>
                    <a:cs typeface="Segoe UI" panose="020B0502040204020203" pitchFamily="34" charset="0"/>
                  </a:rPr>
                  <a:t>migration</a:t>
                </a:r>
              </a:p>
            </p:txBody>
          </p:sp>
        </mc:Choice>
        <mc:Fallback xmlns="">
          <p:sp>
            <p:nvSpPr>
              <p:cNvPr id="8" name="Rectangle 7"/>
              <p:cNvSpPr>
                <a:spLocks noRot="1" noChangeAspect="1" noMove="1" noResize="1" noEditPoints="1" noAdjustHandles="1" noChangeArrowheads="1" noChangeShapeType="1" noTextEdit="1"/>
              </p:cNvSpPr>
              <p:nvPr/>
            </p:nvSpPr>
            <p:spPr>
              <a:xfrm>
                <a:off x="955846" y="3650021"/>
                <a:ext cx="6311671" cy="1477328"/>
              </a:xfrm>
              <a:prstGeom prst="rect">
                <a:avLst/>
              </a:prstGeom>
              <a:blipFill>
                <a:blip r:embed="rId9"/>
                <a:stretch>
                  <a:fillRect l="-290" r="-290" b="-2066"/>
                </a:stretch>
              </a:blipFill>
            </p:spPr>
            <p:txBody>
              <a:bodyPr/>
              <a:lstStyle/>
              <a:p>
                <a:r>
                  <a:rPr lang="en-US">
                    <a:noFill/>
                  </a:rPr>
                  <a:t> </a:t>
                </a:r>
              </a:p>
            </p:txBody>
          </p:sp>
        </mc:Fallback>
      </mc:AlternateContent>
      <p:cxnSp>
        <p:nvCxnSpPr>
          <p:cNvPr id="9" name="Straight Connector 8"/>
          <p:cNvCxnSpPr/>
          <p:nvPr/>
        </p:nvCxnSpPr>
        <p:spPr>
          <a:xfrm>
            <a:off x="429714" y="3581887"/>
            <a:ext cx="1124712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95786" y="6054534"/>
            <a:ext cx="6614613" cy="269048"/>
          </a:xfrm>
          <a:prstGeom prst="rect">
            <a:avLst/>
          </a:prstGeom>
        </p:spPr>
        <p:txBody>
          <a:bodyPr wrap="square">
            <a:spAutoFit/>
          </a:bodyPr>
          <a:lstStyle/>
          <a:p>
            <a:pPr>
              <a:lnSpc>
                <a:spcPct val="114000"/>
              </a:lnSpc>
            </a:pPr>
            <a:r>
              <a:rPr lang="zh-CN" altLang="en-US" sz="1100" i="1" dirty="0" smtClean="0">
                <a:latin typeface="Segoe UI" panose="020B0502040204020203" pitchFamily="34" charset="0"/>
                <a:cs typeface="Segoe UI" panose="020B0502040204020203" pitchFamily="34" charset="0"/>
              </a:rPr>
              <a:t>*</a:t>
            </a:r>
            <a:r>
              <a:rPr lang="en-US" altLang="zh-CN" sz="1100" i="1" dirty="0" smtClean="0">
                <a:latin typeface="Segoe UI" panose="020B0502040204020203" pitchFamily="34" charset="0"/>
                <a:cs typeface="Segoe UI" panose="020B0502040204020203" pitchFamily="34" charset="0"/>
              </a:rPr>
              <a:t>AIMD s</a:t>
            </a:r>
            <a:r>
              <a:rPr lang="en-US" sz="1100" i="1" dirty="0" smtClean="0">
                <a:latin typeface="Segoe UI" panose="020B0502040204020203" pitchFamily="34" charset="0"/>
                <a:cs typeface="Segoe UI" panose="020B0502040204020203" pitchFamily="34" charset="0"/>
              </a:rPr>
              <a:t>imulations were </a:t>
            </a:r>
            <a:r>
              <a:rPr lang="en-US" sz="1100" i="1" dirty="0">
                <a:latin typeface="Segoe UI" panose="020B0502040204020203" pitchFamily="34" charset="0"/>
                <a:cs typeface="Segoe UI" panose="020B0502040204020203" pitchFamily="34" charset="0"/>
              </a:rPr>
              <a:t>carried out using supercells composed of 2x1x2 conventional units (96 atoms</a:t>
            </a:r>
            <a:r>
              <a:rPr lang="en-US" sz="1100" i="1" dirty="0" smtClean="0">
                <a:latin typeface="Segoe UI" panose="020B0502040204020203" pitchFamily="34" charset="0"/>
                <a:cs typeface="Segoe UI" panose="020B0502040204020203" pitchFamily="34" charset="0"/>
              </a:rPr>
              <a:t>)</a:t>
            </a:r>
          </a:p>
        </p:txBody>
      </p:sp>
      <p:cxnSp>
        <p:nvCxnSpPr>
          <p:cNvPr id="11" name="Straight Connector 10"/>
          <p:cNvCxnSpPr/>
          <p:nvPr/>
        </p:nvCxnSpPr>
        <p:spPr>
          <a:xfrm>
            <a:off x="480493" y="6021332"/>
            <a:ext cx="4299857"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2184690" y="1190371"/>
            <a:ext cx="750412"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a:latin typeface="Segoe UI" panose="020B0502040204020203" pitchFamily="34" charset="0"/>
                <a:ea typeface="DengXian"/>
                <a:cs typeface="Segoe UI" panose="020B0502040204020203" pitchFamily="34" charset="0"/>
              </a:rPr>
              <a:t>Na</a:t>
            </a:r>
            <a:r>
              <a:rPr lang="en-US" altLang="zh-CN" sz="1200" b="1" baseline="-25000" dirty="0">
                <a:latin typeface="Segoe UI" panose="020B0502040204020203" pitchFamily="34" charset="0"/>
                <a:ea typeface="DengXian"/>
                <a:cs typeface="Segoe UI" panose="020B0502040204020203" pitchFamily="34" charset="0"/>
              </a:rPr>
              <a:t>4</a:t>
            </a:r>
            <a:r>
              <a:rPr lang="en-US" altLang="zh-CN" sz="1200" b="1" dirty="0">
                <a:latin typeface="Segoe UI" panose="020B0502040204020203" pitchFamily="34" charset="0"/>
                <a:ea typeface="DengXian"/>
                <a:cs typeface="Segoe UI" panose="020B0502040204020203" pitchFamily="34" charset="0"/>
              </a:rPr>
              <a:t>P</a:t>
            </a:r>
            <a:r>
              <a:rPr lang="en-US" altLang="zh-CN" sz="1200" b="1" baseline="-25000" dirty="0">
                <a:latin typeface="Segoe UI" panose="020B0502040204020203" pitchFamily="34" charset="0"/>
                <a:ea typeface="DengXian"/>
                <a:cs typeface="Segoe UI" panose="020B0502040204020203" pitchFamily="34" charset="0"/>
              </a:rPr>
              <a:t>2</a:t>
            </a:r>
            <a:r>
              <a:rPr lang="en-US" altLang="zh-CN" sz="1200" b="1" dirty="0">
                <a:latin typeface="Segoe UI" panose="020B0502040204020203" pitchFamily="34" charset="0"/>
                <a:ea typeface="DengXian"/>
                <a:cs typeface="Segoe UI" panose="020B0502040204020203" pitchFamily="34" charset="0"/>
              </a:rPr>
              <a:t>S</a:t>
            </a:r>
            <a:r>
              <a:rPr lang="en-US" altLang="zh-CN" sz="1200" b="1" baseline="-25000" dirty="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3" name="Rectangle 12"/>
          <p:cNvSpPr/>
          <p:nvPr/>
        </p:nvSpPr>
        <p:spPr>
          <a:xfrm>
            <a:off x="5180000" y="1166820"/>
            <a:ext cx="922915" cy="293350"/>
          </a:xfrm>
          <a:prstGeom prst="rect">
            <a:avLst/>
          </a:prstGeom>
          <a:solidFill>
            <a:schemeClr val="accent1">
              <a:lumMod val="20000"/>
              <a:lumOff val="80000"/>
            </a:schemeClr>
          </a:solidFill>
        </p:spPr>
        <p:txBody>
          <a:bodyPr wrap="square">
            <a:spAutoFit/>
          </a:bodyPr>
          <a:lstStyle/>
          <a:p>
            <a:pPr algn="ctr">
              <a:lnSpc>
                <a:spcPct val="120000"/>
              </a:lnSpc>
            </a:pPr>
            <a:r>
              <a:rPr lang="en-US" altLang="zh-CN" sz="1200" b="1" dirty="0" smtClean="0">
                <a:latin typeface="Segoe UI" panose="020B0502040204020203" pitchFamily="34" charset="0"/>
                <a:ea typeface="DengXian"/>
                <a:cs typeface="Segoe UI" panose="020B0502040204020203" pitchFamily="34" charset="0"/>
              </a:rPr>
              <a:t>Li</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Na</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P</a:t>
            </a:r>
            <a:r>
              <a:rPr lang="en-US" altLang="zh-CN" sz="1200" b="1" baseline="-25000" dirty="0" smtClean="0">
                <a:latin typeface="Segoe UI" panose="020B0502040204020203" pitchFamily="34" charset="0"/>
                <a:ea typeface="DengXian"/>
                <a:cs typeface="Segoe UI" panose="020B0502040204020203" pitchFamily="34" charset="0"/>
              </a:rPr>
              <a:t>2</a:t>
            </a:r>
            <a:r>
              <a:rPr lang="en-US" altLang="zh-CN" sz="1200" b="1" dirty="0" smtClean="0">
                <a:latin typeface="Segoe UI" panose="020B0502040204020203" pitchFamily="34" charset="0"/>
                <a:ea typeface="DengXian"/>
                <a:cs typeface="Segoe UI" panose="020B0502040204020203" pitchFamily="34" charset="0"/>
              </a:rPr>
              <a:t>S</a:t>
            </a:r>
            <a:r>
              <a:rPr lang="en-US" altLang="zh-CN" sz="1200" b="1" baseline="-25000" dirty="0" smtClean="0">
                <a:latin typeface="Segoe UI" panose="020B0502040204020203" pitchFamily="34" charset="0"/>
                <a:ea typeface="DengXian"/>
                <a:cs typeface="Segoe UI" panose="020B0502040204020203" pitchFamily="34" charset="0"/>
              </a:rPr>
              <a:t>6</a:t>
            </a:r>
            <a:endParaRPr lang="en-US" sz="1200" dirty="0">
              <a:latin typeface="Segoe UI" panose="020B0502040204020203" pitchFamily="34" charset="0"/>
              <a:cs typeface="Segoe UI" panose="020B0502040204020203" pitchFamily="34" charset="0"/>
            </a:endParaRPr>
          </a:p>
        </p:txBody>
      </p:sp>
      <p:sp>
        <p:nvSpPr>
          <p:cNvPr id="14" name="Rectangle 13"/>
          <p:cNvSpPr/>
          <p:nvPr/>
        </p:nvSpPr>
        <p:spPr>
          <a:xfrm>
            <a:off x="967007" y="2671281"/>
            <a:ext cx="870856" cy="600164"/>
          </a:xfrm>
          <a:prstGeom prst="rect">
            <a:avLst/>
          </a:prstGeom>
        </p:spPr>
        <p:txBody>
          <a:bodyPr wrap="square">
            <a:spAutoFit/>
          </a:bodyPr>
          <a:lstStyle/>
          <a:p>
            <a:r>
              <a:rPr lang="en-US" sz="1100" b="1" dirty="0" smtClean="0">
                <a:solidFill>
                  <a:schemeClr val="bg1">
                    <a:lumMod val="50000"/>
                  </a:schemeClr>
                </a:solidFill>
                <a:latin typeface="Segoe UI" panose="020B0502040204020203" pitchFamily="34" charset="0"/>
                <a:cs typeface="Segoe UI" panose="020B0502040204020203" pitchFamily="34" charset="0"/>
              </a:rPr>
              <a:t>Extra interstitial </a:t>
            </a:r>
            <a:r>
              <a:rPr lang="en-US" sz="1100" b="1" i="1" dirty="0" smtClean="0">
                <a:solidFill>
                  <a:schemeClr val="bg1">
                    <a:lumMod val="50000"/>
                  </a:schemeClr>
                </a:solidFill>
                <a:latin typeface="Segoe UI" panose="020B0502040204020203" pitchFamily="34" charset="0"/>
                <a:cs typeface="Segoe UI" panose="020B0502040204020203" pitchFamily="34" charset="0"/>
              </a:rPr>
              <a:t>d</a:t>
            </a:r>
            <a:r>
              <a:rPr lang="en-US" sz="1100" b="1" dirty="0" smtClean="0">
                <a:solidFill>
                  <a:schemeClr val="bg1">
                    <a:lumMod val="50000"/>
                  </a:schemeClr>
                </a:solidFill>
                <a:latin typeface="Segoe UI" panose="020B0502040204020203" pitchFamily="34" charset="0"/>
                <a:cs typeface="Segoe UI" panose="020B0502040204020203" pitchFamily="34" charset="0"/>
              </a:rPr>
              <a:t> site </a:t>
            </a:r>
            <a:endParaRPr lang="en-US" sz="1100" b="1" dirty="0">
              <a:solidFill>
                <a:schemeClr val="bg1">
                  <a:lumMod val="50000"/>
                </a:schemeClr>
              </a:solidFill>
            </a:endParaRPr>
          </a:p>
        </p:txBody>
      </p:sp>
      <p:sp>
        <p:nvSpPr>
          <p:cNvPr id="15" name="Curved Up Arrow 14"/>
          <p:cNvSpPr/>
          <p:nvPr/>
        </p:nvSpPr>
        <p:spPr>
          <a:xfrm rot="19650805">
            <a:off x="1845785" y="2807575"/>
            <a:ext cx="713374" cy="244587"/>
          </a:xfrm>
          <a:prstGeom prst="curvedUpArrow">
            <a:avLst>
              <a:gd name="adj1" fmla="val 25000"/>
              <a:gd name="adj2" fmla="val 41269"/>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771064" y="2001502"/>
            <a:ext cx="870856" cy="430887"/>
          </a:xfrm>
          <a:prstGeom prst="rect">
            <a:avLst/>
          </a:prstGeom>
        </p:spPr>
        <p:txBody>
          <a:bodyPr wrap="square">
            <a:spAutoFit/>
          </a:bodyPr>
          <a:lstStyle/>
          <a:p>
            <a:r>
              <a:rPr lang="en-US" sz="1100" b="1" dirty="0" smtClean="0">
                <a:solidFill>
                  <a:srgbClr val="3366FF"/>
                </a:solidFill>
                <a:latin typeface="Segoe UI" panose="020B0502040204020203" pitchFamily="34" charset="0"/>
                <a:cs typeface="Segoe UI" panose="020B0502040204020203" pitchFamily="34" charset="0"/>
              </a:rPr>
              <a:t>Host </a:t>
            </a:r>
            <a:r>
              <a:rPr lang="en-US" sz="1100" b="1" i="1" dirty="0" smtClean="0">
                <a:solidFill>
                  <a:srgbClr val="3366FF"/>
                </a:solidFill>
                <a:latin typeface="Segoe UI" panose="020B0502040204020203" pitchFamily="34" charset="0"/>
                <a:cs typeface="Segoe UI" panose="020B0502040204020203" pitchFamily="34" charset="0"/>
              </a:rPr>
              <a:t>h </a:t>
            </a:r>
            <a:r>
              <a:rPr lang="en-US" sz="1100" b="1" dirty="0" smtClean="0">
                <a:solidFill>
                  <a:srgbClr val="3366FF"/>
                </a:solidFill>
                <a:latin typeface="Segoe UI" panose="020B0502040204020203" pitchFamily="34" charset="0"/>
                <a:cs typeface="Segoe UI" panose="020B0502040204020203" pitchFamily="34" charset="0"/>
              </a:rPr>
              <a:t>site </a:t>
            </a:r>
            <a:endParaRPr lang="en-US" sz="1100" b="1" dirty="0">
              <a:solidFill>
                <a:srgbClr val="3366FF"/>
              </a:solidFill>
            </a:endParaRPr>
          </a:p>
        </p:txBody>
      </p:sp>
      <p:sp>
        <p:nvSpPr>
          <p:cNvPr id="17" name="Curved Up Arrow 16"/>
          <p:cNvSpPr/>
          <p:nvPr/>
        </p:nvSpPr>
        <p:spPr>
          <a:xfrm rot="245091">
            <a:off x="1352299" y="2235206"/>
            <a:ext cx="1086477" cy="277451"/>
          </a:xfrm>
          <a:prstGeom prst="curvedUpArrow">
            <a:avLst>
              <a:gd name="adj1" fmla="val 25000"/>
              <a:gd name="adj2" fmla="val 41269"/>
              <a:gd name="adj3" fmla="val 25000"/>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FF"/>
              </a:solidFill>
            </a:endParaRPr>
          </a:p>
        </p:txBody>
      </p:sp>
      <p:sp>
        <p:nvSpPr>
          <p:cNvPr id="18" name="Rectangle 17"/>
          <p:cNvSpPr/>
          <p:nvPr/>
        </p:nvSpPr>
        <p:spPr>
          <a:xfrm>
            <a:off x="204183" y="1015064"/>
            <a:ext cx="1631733" cy="523220"/>
          </a:xfrm>
          <a:prstGeom prst="rect">
            <a:avLst/>
          </a:prstGeom>
        </p:spPr>
        <p:txBody>
          <a:bodyPr wrap="square">
            <a:spAutoFit/>
          </a:bodyPr>
          <a:lstStyle/>
          <a:p>
            <a:pPr algn="r"/>
            <a:r>
              <a:rPr lang="en-US" sz="1400" b="1" i="1" dirty="0">
                <a:latin typeface="Segoe UI" panose="020B0502040204020203" pitchFamily="34" charset="0"/>
                <a:cs typeface="Segoe UI" panose="020B0502040204020203" pitchFamily="34" charset="0"/>
              </a:rPr>
              <a:t>interlayer </a:t>
            </a:r>
            <a:r>
              <a:rPr lang="en-US" sz="1400" b="1" i="1" dirty="0" smtClean="0">
                <a:latin typeface="Segoe UI" panose="020B0502040204020203" pitchFamily="34" charset="0"/>
                <a:cs typeface="Segoe UI" panose="020B0502040204020203" pitchFamily="34" charset="0"/>
              </a:rPr>
              <a:t>plane </a:t>
            </a:r>
          </a:p>
          <a:p>
            <a:pPr algn="r"/>
            <a:r>
              <a:rPr lang="en-US" sz="1400" b="1" dirty="0" smtClean="0">
                <a:latin typeface="Segoe UI" panose="020B0502040204020203" pitchFamily="34" charset="0"/>
                <a:cs typeface="Segoe UI" panose="020B0502040204020203" pitchFamily="34" charset="0"/>
              </a:rPr>
              <a:t>at T = 1000 K</a:t>
            </a:r>
            <a:endParaRPr lang="en-US" sz="1400" b="1" dirty="0"/>
          </a:p>
        </p:txBody>
      </p:sp>
      <p:cxnSp>
        <p:nvCxnSpPr>
          <p:cNvPr id="19" name="Straight Arrow Connector 18"/>
          <p:cNvCxnSpPr/>
          <p:nvPr/>
        </p:nvCxnSpPr>
        <p:spPr>
          <a:xfrm>
            <a:off x="1129206" y="1548131"/>
            <a:ext cx="59436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987696" y="1646101"/>
            <a:ext cx="73152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10"/>
          <a:stretch>
            <a:fillRect/>
          </a:stretch>
        </p:blipFill>
        <p:spPr>
          <a:xfrm>
            <a:off x="4483472" y="2900284"/>
            <a:ext cx="404256" cy="611565"/>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5215" y="3759506"/>
            <a:ext cx="3777962" cy="2651760"/>
          </a:xfrm>
          <a:prstGeom prst="rect">
            <a:avLst/>
          </a:prstGeom>
        </p:spPr>
      </p:pic>
      <p:sp>
        <p:nvSpPr>
          <p:cNvPr id="23" name="Rectangle 22"/>
          <p:cNvSpPr/>
          <p:nvPr/>
        </p:nvSpPr>
        <p:spPr>
          <a:xfrm>
            <a:off x="750072" y="5168498"/>
            <a:ext cx="6778701" cy="650947"/>
          </a:xfrm>
          <a:prstGeom prst="rect">
            <a:avLst/>
          </a:prstGeom>
        </p:spPr>
        <p:txBody>
          <a:bodyPr wrap="square">
            <a:spAutoFit/>
          </a:bodyPr>
          <a:lstStyle/>
          <a:p>
            <a:pPr algn="just">
              <a:lnSpc>
                <a:spcPct val="110000"/>
              </a:lnSpc>
            </a:pPr>
            <a:r>
              <a:rPr lang="en-US" sz="1650" b="1" i="1" dirty="0" smtClean="0">
                <a:latin typeface="Segoe UI" panose="020B0502040204020203" pitchFamily="34" charset="0"/>
                <a:cs typeface="Segoe UI" panose="020B0502040204020203" pitchFamily="34" charset="0"/>
              </a:rPr>
              <a:t>Both Na ion vacancy sites and indirect participation of interstitial sites contribute to the conductivity throughout the interlayer plane</a:t>
            </a:r>
            <a:endParaRPr lang="en-US" sz="1650" b="1" i="1" dirty="0">
              <a:latin typeface="Segoe UI" panose="020B0502040204020203" pitchFamily="34" charset="0"/>
              <a:cs typeface="Segoe UI" panose="020B0502040204020203" pitchFamily="34" charset="0"/>
            </a:endParaRPr>
          </a:p>
        </p:txBody>
      </p:sp>
      <p:pic>
        <p:nvPicPr>
          <p:cNvPr id="24" name="Picture 23"/>
          <p:cNvPicPr>
            <a:picLocks noChangeAspect="1"/>
          </p:cNvPicPr>
          <p:nvPr/>
        </p:nvPicPr>
        <p:blipFill>
          <a:blip r:embed="rId12"/>
          <a:stretch>
            <a:fillRect/>
          </a:stretch>
        </p:blipFill>
        <p:spPr>
          <a:xfrm>
            <a:off x="7816675" y="1077336"/>
            <a:ext cx="3841960" cy="914400"/>
          </a:xfrm>
          <a:prstGeom prst="rect">
            <a:avLst/>
          </a:prstGeom>
        </p:spPr>
      </p:pic>
      <p:pic>
        <p:nvPicPr>
          <p:cNvPr id="25" name="Picture 24"/>
          <p:cNvPicPr>
            <a:picLocks noChangeAspect="1"/>
          </p:cNvPicPr>
          <p:nvPr/>
        </p:nvPicPr>
        <p:blipFill>
          <a:blip r:embed="rId13"/>
          <a:stretch>
            <a:fillRect/>
          </a:stretch>
        </p:blipFill>
        <p:spPr>
          <a:xfrm>
            <a:off x="8587571" y="2377289"/>
            <a:ext cx="1878699" cy="1024128"/>
          </a:xfrm>
          <a:prstGeom prst="rect">
            <a:avLst/>
          </a:prstGeom>
        </p:spPr>
      </p:pic>
      <p:pic>
        <p:nvPicPr>
          <p:cNvPr id="26" name="Picture 25"/>
          <p:cNvPicPr>
            <a:picLocks noChangeAspect="1"/>
          </p:cNvPicPr>
          <p:nvPr/>
        </p:nvPicPr>
        <p:blipFill>
          <a:blip r:embed="rId14"/>
          <a:stretch>
            <a:fillRect/>
          </a:stretch>
        </p:blipFill>
        <p:spPr>
          <a:xfrm>
            <a:off x="7838448" y="2092415"/>
            <a:ext cx="3094327" cy="219456"/>
          </a:xfrm>
          <a:prstGeom prst="rect">
            <a:avLst/>
          </a:prstGeom>
        </p:spPr>
      </p:pic>
      <p:sp>
        <p:nvSpPr>
          <p:cNvPr id="27" name="Curved Right Arrow 26"/>
          <p:cNvSpPr/>
          <p:nvPr/>
        </p:nvSpPr>
        <p:spPr>
          <a:xfrm rot="20853364" flipH="1">
            <a:off x="11346154" y="2828509"/>
            <a:ext cx="525412" cy="1643023"/>
          </a:xfrm>
          <a:prstGeom prst="curv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29"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0" name="Slide Number Placeholder 5"/>
          <p:cNvSpPr>
            <a:spLocks noGrp="1"/>
          </p:cNvSpPr>
          <p:nvPr>
            <p:ph type="sldNum" sz="quarter" idx="12"/>
          </p:nvPr>
        </p:nvSpPr>
        <p:spPr>
          <a:xfrm>
            <a:off x="8610600" y="6356350"/>
            <a:ext cx="2743200" cy="365125"/>
          </a:xfrm>
        </p:spPr>
        <p:txBody>
          <a:bodyPr/>
          <a:lstStyle/>
          <a:p>
            <a:r>
              <a:rPr lang="en-US" dirty="0" smtClean="0"/>
              <a:t>9</a:t>
            </a:r>
            <a:endParaRPr lang="en-US" dirty="0"/>
          </a:p>
        </p:txBody>
      </p:sp>
    </p:spTree>
    <p:extLst>
      <p:ext uri="{BB962C8B-B14F-4D97-AF65-F5344CB8AC3E}">
        <p14:creationId xmlns:p14="http://schemas.microsoft.com/office/powerpoint/2010/main" val="3177666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55147" y="316664"/>
            <a:ext cx="4541628"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Ionic conductivity (continued)</a:t>
            </a:r>
            <a:endParaRPr lang="en-US" sz="2400" b="1" i="1" dirty="0">
              <a:solidFill>
                <a:srgbClr val="C00000"/>
              </a:solidFill>
              <a:latin typeface="Segoe UI" panose="020B0502040204020203" pitchFamily="34" charset="0"/>
              <a:cs typeface="Segoe UI" panose="020B0502040204020203"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40" y="1208644"/>
            <a:ext cx="4778903" cy="3383280"/>
          </a:xfrm>
          <a:prstGeom prst="rect">
            <a:avLst/>
          </a:prstGeom>
        </p:spPr>
      </p:pic>
      <p:sp>
        <p:nvSpPr>
          <p:cNvPr id="13" name="Rectangle 12"/>
          <p:cNvSpPr/>
          <p:nvPr/>
        </p:nvSpPr>
        <p:spPr>
          <a:xfrm>
            <a:off x="6194337" y="1131865"/>
            <a:ext cx="5181229" cy="1495922"/>
          </a:xfrm>
          <a:prstGeom prst="rect">
            <a:avLst/>
          </a:prstGeom>
        </p:spPr>
        <p:txBody>
          <a:bodyPr wrap="square">
            <a:spAutoFit/>
          </a:bodyPr>
          <a:lstStyle/>
          <a:p>
            <a:pPr algn="just">
              <a:lnSpc>
                <a:spcPct val="114000"/>
              </a:lnSpc>
            </a:pPr>
            <a:r>
              <a:rPr lang="en-US" sz="1600" dirty="0" smtClean="0">
                <a:latin typeface="Segoe UI" panose="020B0502040204020203" pitchFamily="34" charset="0"/>
                <a:cs typeface="Segoe UI" panose="020B0502040204020203" pitchFamily="34" charset="0"/>
              </a:rPr>
              <a:t>TABLE: NEB </a:t>
            </a:r>
            <a:r>
              <a:rPr lang="en-US" sz="1600" dirty="0">
                <a:latin typeface="Segoe UI" panose="020B0502040204020203" pitchFamily="34" charset="0"/>
                <a:cs typeface="Segoe UI" panose="020B0502040204020203" pitchFamily="34" charset="0"/>
              </a:rPr>
              <a:t>and MD results </a:t>
            </a:r>
            <a:r>
              <a:rPr lang="en-US" sz="1600" dirty="0" smtClean="0">
                <a:latin typeface="Segoe UI" panose="020B0502040204020203" pitchFamily="34" charset="0"/>
                <a:cs typeface="Segoe UI" panose="020B0502040204020203" pitchFamily="34" charset="0"/>
              </a:rPr>
              <a:t>calculated </a:t>
            </a:r>
            <a:r>
              <a:rPr lang="en-US" sz="1600" dirty="0">
                <a:latin typeface="Segoe UI" panose="020B0502040204020203" pitchFamily="34" charset="0"/>
                <a:cs typeface="Segoe UI" panose="020B0502040204020203" pitchFamily="34" charset="0"/>
              </a:rPr>
              <a:t>with the </a:t>
            </a:r>
            <a:r>
              <a:rPr lang="en-US" sz="1600" dirty="0" err="1">
                <a:latin typeface="Segoe UI" panose="020B0502040204020203" pitchFamily="34" charset="0"/>
                <a:cs typeface="Segoe UI" panose="020B0502040204020203" pitchFamily="34" charset="0"/>
              </a:rPr>
              <a:t>PBEsol</a:t>
            </a:r>
            <a:r>
              <a:rPr lang="en-US" sz="1600" dirty="0">
                <a:latin typeface="Segoe UI" panose="020B0502040204020203" pitchFamily="34" charset="0"/>
                <a:cs typeface="Segoe UI" panose="020B0502040204020203" pitchFamily="34" charset="0"/>
              </a:rPr>
              <a:t> exchange-correlation functional, in comparison to those of previous work obtained using the LDA exchange-correlation functional and available experimental data. All energies are given in eV units.</a:t>
            </a:r>
          </a:p>
        </p:txBody>
      </p:sp>
      <p:sp>
        <p:nvSpPr>
          <p:cNvPr id="14" name="Rectangle 13"/>
          <p:cNvSpPr/>
          <p:nvPr/>
        </p:nvSpPr>
        <p:spPr>
          <a:xfrm>
            <a:off x="736883" y="4661650"/>
            <a:ext cx="4946970" cy="934487"/>
          </a:xfrm>
          <a:prstGeom prst="rect">
            <a:avLst/>
          </a:prstGeom>
        </p:spPr>
        <p:txBody>
          <a:bodyPr wrap="square">
            <a:spAutoFit/>
          </a:bodyPr>
          <a:lstStyle/>
          <a:p>
            <a:pPr algn="just">
              <a:lnSpc>
                <a:spcPct val="114000"/>
              </a:lnSpc>
            </a:pPr>
            <a:r>
              <a:rPr lang="en-US" sz="1600" dirty="0">
                <a:latin typeface="Segoe UI" panose="020B0502040204020203" pitchFamily="34" charset="0"/>
                <a:cs typeface="Segoe UI" panose="020B0502040204020203" pitchFamily="34" charset="0"/>
              </a:rPr>
              <a:t>Molecular dynamics analysis of the ionic conductivity. </a:t>
            </a:r>
            <a:r>
              <a:rPr lang="en-US" sz="1600" dirty="0" smtClean="0">
                <a:latin typeface="Segoe UI" panose="020B0502040204020203" pitchFamily="34" charset="0"/>
                <a:cs typeface="Segoe UI" panose="020B0502040204020203" pitchFamily="34" charset="0"/>
              </a:rPr>
              <a:t>The </a:t>
            </a:r>
            <a:r>
              <a:rPr lang="en-US" sz="1600" dirty="0">
                <a:latin typeface="Segoe UI" panose="020B0502040204020203" pitchFamily="34" charset="0"/>
                <a:cs typeface="Segoe UI" panose="020B0502040204020203" pitchFamily="34" charset="0"/>
              </a:rPr>
              <a:t>activation energy is </a:t>
            </a:r>
            <a:r>
              <a:rPr lang="en-US" sz="1600" dirty="0" smtClean="0">
                <a:latin typeface="Segoe UI" panose="020B0502040204020203" pitchFamily="34" charset="0"/>
                <a:cs typeface="Segoe UI" panose="020B0502040204020203" pitchFamily="34" charset="0"/>
              </a:rPr>
              <a:t>obtained from </a:t>
            </a:r>
            <a:r>
              <a:rPr lang="en-US" sz="1600" dirty="0">
                <a:latin typeface="Segoe UI" panose="020B0502040204020203" pitchFamily="34" charset="0"/>
                <a:cs typeface="Segoe UI" panose="020B0502040204020203" pitchFamily="34" charset="0"/>
              </a:rPr>
              <a:t>the slope of the </a:t>
            </a:r>
            <a:r>
              <a:rPr lang="en-US" sz="1600" dirty="0" smtClean="0">
                <a:latin typeface="Segoe UI" panose="020B0502040204020203" pitchFamily="34" charset="0"/>
                <a:cs typeface="Segoe UI" panose="020B0502040204020203" pitchFamily="34" charset="0"/>
              </a:rPr>
              <a:t>corresponding fit </a:t>
            </a:r>
            <a:r>
              <a:rPr lang="en-US" sz="1600" dirty="0">
                <a:latin typeface="Segoe UI" panose="020B0502040204020203" pitchFamily="34" charset="0"/>
                <a:cs typeface="Segoe UI" panose="020B0502040204020203" pitchFamily="34" charset="0"/>
              </a:rPr>
              <a:t>line.</a:t>
            </a:r>
          </a:p>
        </p:txBody>
      </p:sp>
      <p:graphicFrame>
        <p:nvGraphicFramePr>
          <p:cNvPr id="15" name="Table 14"/>
          <p:cNvGraphicFramePr>
            <a:graphicFrameLocks noGrp="1"/>
          </p:cNvGraphicFramePr>
          <p:nvPr>
            <p:extLst>
              <p:ext uri="{D42A27DB-BD31-4B8C-83A1-F6EECF244321}">
                <p14:modId xmlns:p14="http://schemas.microsoft.com/office/powerpoint/2010/main" val="2109229384"/>
              </p:ext>
            </p:extLst>
          </p:nvPr>
        </p:nvGraphicFramePr>
        <p:xfrm>
          <a:off x="6297258" y="2789864"/>
          <a:ext cx="4913057" cy="2431660"/>
        </p:xfrm>
        <a:graphic>
          <a:graphicData uri="http://schemas.openxmlformats.org/drawingml/2006/table">
            <a:tbl>
              <a:tblPr firstRow="1" bandRow="1">
                <a:tableStyleId>{2D5ABB26-0587-4C30-8999-92F81FD0307C}</a:tableStyleId>
              </a:tblPr>
              <a:tblGrid>
                <a:gridCol w="1213879">
                  <a:extLst>
                    <a:ext uri="{9D8B030D-6E8A-4147-A177-3AD203B41FA5}">
                      <a16:colId xmlns:a16="http://schemas.microsoft.com/office/drawing/2014/main" val="3350026523"/>
                    </a:ext>
                  </a:extLst>
                </a:gridCol>
                <a:gridCol w="1445835">
                  <a:extLst>
                    <a:ext uri="{9D8B030D-6E8A-4147-A177-3AD203B41FA5}">
                      <a16:colId xmlns:a16="http://schemas.microsoft.com/office/drawing/2014/main" val="4056592441"/>
                    </a:ext>
                  </a:extLst>
                </a:gridCol>
                <a:gridCol w="794658">
                  <a:extLst>
                    <a:ext uri="{9D8B030D-6E8A-4147-A177-3AD203B41FA5}">
                      <a16:colId xmlns:a16="http://schemas.microsoft.com/office/drawing/2014/main" val="55786590"/>
                    </a:ext>
                  </a:extLst>
                </a:gridCol>
                <a:gridCol w="751114">
                  <a:extLst>
                    <a:ext uri="{9D8B030D-6E8A-4147-A177-3AD203B41FA5}">
                      <a16:colId xmlns:a16="http://schemas.microsoft.com/office/drawing/2014/main" val="2202449364"/>
                    </a:ext>
                  </a:extLst>
                </a:gridCol>
                <a:gridCol w="707571">
                  <a:extLst>
                    <a:ext uri="{9D8B030D-6E8A-4147-A177-3AD203B41FA5}">
                      <a16:colId xmlns:a16="http://schemas.microsoft.com/office/drawing/2014/main" val="1323716118"/>
                    </a:ext>
                  </a:extLst>
                </a:gridCol>
              </a:tblGrid>
              <a:tr h="347380">
                <a:tc>
                  <a:txBody>
                    <a:bodyPr/>
                    <a:lstStyle/>
                    <a:p>
                      <a:r>
                        <a:rPr lang="en-US" sz="1600" dirty="0" smtClean="0"/>
                        <a:t>Materials</a:t>
                      </a:r>
                      <a:endParaRPr lang="en-US" sz="16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Analysis</a:t>
                      </a:r>
                      <a:endParaRPr lang="en-US"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err="1" smtClean="0"/>
                        <a:t>E</a:t>
                      </a:r>
                      <a:r>
                        <a:rPr lang="en-US" sz="1600" i="1" baseline="-25000" dirty="0" err="1" smtClean="0"/>
                        <a:t>m</a:t>
                      </a:r>
                      <a:endParaRPr lang="en-US" sz="1600" i="1" baseline="-250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err="1" smtClean="0"/>
                        <a:t>E</a:t>
                      </a:r>
                      <a:r>
                        <a:rPr lang="en-US" sz="1600" i="1" baseline="-25000" dirty="0" err="1" smtClean="0"/>
                        <a:t>f</a:t>
                      </a:r>
                      <a:endParaRPr lang="en-US" sz="1600" i="1" baseline="-250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err="1" smtClean="0"/>
                        <a:t>E</a:t>
                      </a:r>
                      <a:r>
                        <a:rPr lang="en-US" sz="1600" i="1" baseline="-25000" dirty="0" err="1" smtClean="0"/>
                        <a:t>a</a:t>
                      </a:r>
                      <a:endParaRPr lang="en-US" sz="1600" i="1" baseline="-250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217532"/>
                  </a:ext>
                </a:extLst>
              </a:tr>
              <a:tr h="347380">
                <a:tc>
                  <a:txBody>
                    <a:bodyPr/>
                    <a:lstStyle/>
                    <a:p>
                      <a:r>
                        <a:rPr lang="en-US" sz="1600" dirty="0" smtClean="0"/>
                        <a:t>Na</a:t>
                      </a:r>
                      <a:r>
                        <a:rPr lang="en-US" sz="1600" baseline="-25000" dirty="0" smtClean="0"/>
                        <a:t>4</a:t>
                      </a:r>
                      <a:r>
                        <a:rPr lang="en-US" sz="1600" dirty="0" smtClean="0"/>
                        <a:t>P</a:t>
                      </a:r>
                      <a:r>
                        <a:rPr lang="en-US" sz="1600" baseline="-25000" dirty="0" smtClean="0"/>
                        <a:t>2</a:t>
                      </a:r>
                      <a:r>
                        <a:rPr lang="en-US" sz="1600" dirty="0" smtClean="0"/>
                        <a:t>S</a:t>
                      </a:r>
                      <a:r>
                        <a:rPr lang="en-US" sz="1600" baseline="-25000" dirty="0" smtClean="0"/>
                        <a:t>6</a:t>
                      </a:r>
                      <a:endParaRPr lang="en-US" sz="1600" baseline="-250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smtClean="0"/>
                        <a:t>LDA</a:t>
                      </a:r>
                      <a:r>
                        <a:rPr lang="en-US" sz="1600" baseline="0" dirty="0" smtClean="0"/>
                        <a:t> </a:t>
                      </a:r>
                      <a:r>
                        <a:rPr lang="en-US" altLang="zh-CN" sz="1600" baseline="0" dirty="0" smtClean="0"/>
                        <a:t>+ NEB</a:t>
                      </a:r>
                      <a:r>
                        <a:rPr lang="en-US" altLang="zh-CN" sz="1600" baseline="30000" dirty="0" smtClean="0"/>
                        <a:t>1</a:t>
                      </a:r>
                      <a:endParaRPr lang="en-US" sz="1600" baseline="30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t>0.30</a:t>
                      </a:r>
                      <a:endParaRPr lang="en-US" sz="16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600" dirty="0" smtClean="0"/>
                        <a:t>0.24</a:t>
                      </a:r>
                      <a:endParaRPr lang="en-US" sz="16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600" dirty="0" smtClean="0"/>
                        <a:t>0.42</a:t>
                      </a:r>
                      <a:endParaRPr lang="en-US" sz="16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8699977"/>
                  </a:ext>
                </a:extLst>
              </a:tr>
              <a:tr h="347380">
                <a:tc>
                  <a:txBody>
                    <a:bodyPr/>
                    <a:lstStyle/>
                    <a:p>
                      <a:endParaRPr lang="en-US" sz="16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err="1" smtClean="0"/>
                        <a:t>PBE</a:t>
                      </a:r>
                      <a:r>
                        <a:rPr lang="en-US" altLang="zh-CN" sz="1600" dirty="0" err="1" smtClean="0"/>
                        <a:t>sol</a:t>
                      </a:r>
                      <a:r>
                        <a:rPr lang="en-US" altLang="zh-CN" sz="1600" dirty="0" smtClean="0"/>
                        <a:t> + NEB</a:t>
                      </a:r>
                      <a:endParaRPr lang="en-US"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dirty="0" smtClean="0"/>
                        <a:t>0.25</a:t>
                      </a:r>
                      <a:endParaRPr lang="en-US" sz="1600" dirty="0">
                        <a:latin typeface="Segoe UI" panose="020B0502040204020203" pitchFamily="34" charset="0"/>
                        <a:cs typeface="Segoe UI" panose="020B0502040204020203" pitchFamily="34" charset="0"/>
                      </a:endParaRPr>
                    </a:p>
                  </a:txBody>
                  <a:tcPr/>
                </a:tc>
                <a:tc>
                  <a:txBody>
                    <a:bodyPr/>
                    <a:lstStyle/>
                    <a:p>
                      <a:r>
                        <a:rPr lang="en-US" sz="1600" dirty="0" smtClean="0"/>
                        <a:t>0.18</a:t>
                      </a:r>
                      <a:endParaRPr lang="en-US" sz="1600" dirty="0">
                        <a:latin typeface="Segoe UI" panose="020B0502040204020203" pitchFamily="34" charset="0"/>
                        <a:cs typeface="Segoe UI" panose="020B0502040204020203" pitchFamily="34" charset="0"/>
                      </a:endParaRPr>
                    </a:p>
                  </a:txBody>
                  <a:tcPr/>
                </a:tc>
                <a:tc>
                  <a:txBody>
                    <a:bodyPr/>
                    <a:lstStyle/>
                    <a:p>
                      <a:r>
                        <a:rPr lang="en-US" sz="1600" dirty="0" smtClean="0"/>
                        <a:t>0.34</a:t>
                      </a:r>
                      <a:endParaRPr lang="en-US"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491070680"/>
                  </a:ext>
                </a:extLst>
              </a:tr>
              <a:tr h="347380">
                <a:tc>
                  <a:txBody>
                    <a:bodyPr/>
                    <a:lstStyle/>
                    <a:p>
                      <a:endParaRPr lang="en-US" sz="16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err="1" smtClean="0"/>
                        <a:t>PBEsol</a:t>
                      </a:r>
                      <a:r>
                        <a:rPr lang="en-US" sz="1600" baseline="0" dirty="0" smtClean="0"/>
                        <a:t> + MD</a:t>
                      </a:r>
                      <a:endParaRPr lang="en-US"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dirty="0" smtClean="0"/>
                        <a:t>--</a:t>
                      </a:r>
                      <a:endParaRPr lang="en-US" sz="1600" dirty="0">
                        <a:latin typeface="Segoe UI" panose="020B0502040204020203" pitchFamily="34" charset="0"/>
                        <a:cs typeface="Segoe UI" panose="020B0502040204020203" pitchFamily="34" charset="0"/>
                      </a:endParaRPr>
                    </a:p>
                  </a:txBody>
                  <a:tcPr/>
                </a:tc>
                <a:tc>
                  <a:txBody>
                    <a:bodyPr/>
                    <a:lstStyle/>
                    <a:p>
                      <a:r>
                        <a:rPr lang="en-US" sz="1600" dirty="0" smtClean="0"/>
                        <a:t>--</a:t>
                      </a:r>
                      <a:endParaRPr lang="en-US" sz="1600" dirty="0">
                        <a:latin typeface="Segoe UI" panose="020B0502040204020203" pitchFamily="34" charset="0"/>
                        <a:cs typeface="Segoe UI" panose="020B0502040204020203" pitchFamily="34" charset="0"/>
                      </a:endParaRPr>
                    </a:p>
                  </a:txBody>
                  <a:tcPr/>
                </a:tc>
                <a:tc>
                  <a:txBody>
                    <a:bodyPr/>
                    <a:lstStyle/>
                    <a:p>
                      <a:r>
                        <a:rPr lang="en-US" sz="1600" dirty="0" smtClean="0"/>
                        <a:t>0.41</a:t>
                      </a:r>
                      <a:endParaRPr lang="en-US"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51175500"/>
                  </a:ext>
                </a:extLst>
              </a:tr>
              <a:tr h="347380">
                <a:tc>
                  <a:txBody>
                    <a:bodyPr/>
                    <a:lstStyle/>
                    <a:p>
                      <a:endParaRPr lang="en-US" sz="16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smtClean="0"/>
                        <a:t>Experiment</a:t>
                      </a:r>
                      <a:r>
                        <a:rPr lang="en-US" sz="1600" baseline="30000" dirty="0" smtClean="0"/>
                        <a:t>2</a:t>
                      </a:r>
                      <a:endParaRPr lang="en-US" sz="1600" baseline="30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a:t>
                      </a:r>
                      <a:endParaRPr lang="en-US" sz="16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t>--</a:t>
                      </a:r>
                      <a:endParaRPr lang="en-US" sz="16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t>0.39</a:t>
                      </a:r>
                      <a:endParaRPr lang="en-US" sz="16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690523"/>
                  </a:ext>
                </a:extLst>
              </a:tr>
              <a:tr h="347380">
                <a:tc>
                  <a:txBody>
                    <a:bodyPr/>
                    <a:lstStyle/>
                    <a:p>
                      <a:r>
                        <a:rPr lang="en-US" sz="1600" dirty="0" smtClean="0"/>
                        <a:t>Li</a:t>
                      </a:r>
                      <a:r>
                        <a:rPr lang="en-US" sz="1600" baseline="-25000" dirty="0" smtClean="0"/>
                        <a:t>2</a:t>
                      </a:r>
                      <a:r>
                        <a:rPr lang="en-US" sz="1600" dirty="0" smtClean="0"/>
                        <a:t>Na</a:t>
                      </a:r>
                      <a:r>
                        <a:rPr lang="en-US" sz="1600" baseline="-25000" dirty="0" smtClean="0"/>
                        <a:t>2</a:t>
                      </a:r>
                      <a:r>
                        <a:rPr lang="en-US" sz="1600" dirty="0" smtClean="0"/>
                        <a:t>P</a:t>
                      </a:r>
                      <a:r>
                        <a:rPr lang="en-US" sz="1600" baseline="-25000" dirty="0" smtClean="0"/>
                        <a:t>2</a:t>
                      </a:r>
                      <a:r>
                        <a:rPr lang="en-US" sz="1600" dirty="0" smtClean="0"/>
                        <a:t>S</a:t>
                      </a:r>
                      <a:r>
                        <a:rPr lang="en-US" sz="1600" baseline="-25000" dirty="0" smtClean="0"/>
                        <a:t>6</a:t>
                      </a:r>
                      <a:endParaRPr lang="en-US" sz="1600" baseline="-250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PBE</a:t>
                      </a:r>
                      <a:r>
                        <a:rPr lang="en-US" altLang="zh-CN" sz="1600" dirty="0" err="1" smtClean="0"/>
                        <a:t>sol</a:t>
                      </a:r>
                      <a:r>
                        <a:rPr lang="en-US" altLang="zh-CN" sz="1600" dirty="0" smtClean="0"/>
                        <a:t> + NEB</a:t>
                      </a:r>
                      <a:endParaRPr lang="en-US" sz="1600"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t>0.16</a:t>
                      </a:r>
                      <a:endParaRPr lang="en-US" sz="16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600" dirty="0" smtClean="0"/>
                        <a:t>0.13</a:t>
                      </a:r>
                      <a:endParaRPr lang="en-US" sz="16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600" dirty="0" smtClean="0"/>
                        <a:t>0.23</a:t>
                      </a:r>
                      <a:endParaRPr lang="en-US" sz="160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5497583"/>
                  </a:ext>
                </a:extLst>
              </a:tr>
              <a:tr h="347380">
                <a:tc>
                  <a:txBody>
                    <a:bodyPr/>
                    <a:lstStyle/>
                    <a:p>
                      <a:endParaRPr lang="en-US" sz="1600" dirty="0">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PBEsol</a:t>
                      </a:r>
                      <a:r>
                        <a:rPr lang="en-US" sz="1600" baseline="0" dirty="0" smtClean="0"/>
                        <a:t> + MD</a:t>
                      </a:r>
                      <a:endParaRPr lang="en-US" sz="1600"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a:t>
                      </a:r>
                      <a:endParaRPr lang="en-US" sz="16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t>--</a:t>
                      </a:r>
                      <a:endParaRPr lang="en-US" sz="16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t>0.30</a:t>
                      </a:r>
                      <a:endParaRPr lang="en-US" sz="16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781674"/>
                  </a:ext>
                </a:extLst>
              </a:tr>
            </a:tbl>
          </a:graphicData>
        </a:graphic>
      </p:graphicFrame>
      <p:sp>
        <p:nvSpPr>
          <p:cNvPr id="16" name="Rectangle 15"/>
          <p:cNvSpPr/>
          <p:nvPr/>
        </p:nvSpPr>
        <p:spPr>
          <a:xfrm>
            <a:off x="5390507" y="5379098"/>
            <a:ext cx="5887085" cy="338554"/>
          </a:xfrm>
          <a:prstGeom prst="rect">
            <a:avLst/>
          </a:prstGeom>
        </p:spPr>
        <p:txBody>
          <a:bodyPr wrap="square">
            <a:spAutoFit/>
          </a:bodyPr>
          <a:lstStyle/>
          <a:p>
            <a:r>
              <a:rPr lang="en-US" sz="1600" b="1" dirty="0" smtClean="0">
                <a:latin typeface="Segoe UI" panose="020B0502040204020203" pitchFamily="34" charset="0"/>
                <a:cs typeface="Segoe UI" panose="020B0502040204020203" pitchFamily="34" charset="0"/>
              </a:rPr>
              <a:t>Li</a:t>
            </a:r>
            <a:r>
              <a:rPr lang="en-US" sz="1600" b="1" baseline="-25000" dirty="0" smtClean="0">
                <a:latin typeface="Segoe UI" panose="020B0502040204020203" pitchFamily="34" charset="0"/>
                <a:cs typeface="Segoe UI" panose="020B0502040204020203" pitchFamily="34" charset="0"/>
              </a:rPr>
              <a:t>2</a:t>
            </a:r>
            <a:r>
              <a:rPr lang="en-US" sz="1600" b="1" dirty="0" smtClean="0">
                <a:latin typeface="Segoe UI" panose="020B0502040204020203" pitchFamily="34" charset="0"/>
                <a:cs typeface="Segoe UI" panose="020B0502040204020203" pitchFamily="34" charset="0"/>
              </a:rPr>
              <a:t>Na</a:t>
            </a:r>
            <a:r>
              <a:rPr lang="en-US" sz="1600" b="1" baseline="-25000" dirty="0" smtClean="0">
                <a:latin typeface="Segoe UI" panose="020B0502040204020203" pitchFamily="34" charset="0"/>
                <a:cs typeface="Segoe UI" panose="020B0502040204020203" pitchFamily="34" charset="0"/>
              </a:rPr>
              <a:t>2</a:t>
            </a:r>
            <a:r>
              <a:rPr lang="en-US" sz="1600" b="1" dirty="0" smtClean="0">
                <a:latin typeface="Segoe UI" panose="020B0502040204020203" pitchFamily="34" charset="0"/>
                <a:cs typeface="Segoe UI" panose="020B0502040204020203" pitchFamily="34" charset="0"/>
              </a:rPr>
              <a:t>P</a:t>
            </a:r>
            <a:r>
              <a:rPr lang="en-US" sz="1600" b="1" baseline="-25000" dirty="0" smtClean="0">
                <a:latin typeface="Segoe UI" panose="020B0502040204020203" pitchFamily="34" charset="0"/>
                <a:cs typeface="Segoe UI" panose="020B0502040204020203" pitchFamily="34" charset="0"/>
              </a:rPr>
              <a:t>2</a:t>
            </a:r>
            <a:r>
              <a:rPr lang="en-US" sz="1600" b="1" dirty="0" smtClean="0">
                <a:latin typeface="Segoe UI" panose="020B0502040204020203" pitchFamily="34" charset="0"/>
                <a:cs typeface="Segoe UI" panose="020B0502040204020203" pitchFamily="34" charset="0"/>
              </a:rPr>
              <a:t>S</a:t>
            </a:r>
            <a:r>
              <a:rPr lang="en-US" sz="1600" b="1" baseline="-25000" dirty="0" smtClean="0">
                <a:latin typeface="Segoe UI" panose="020B0502040204020203" pitchFamily="34" charset="0"/>
                <a:cs typeface="Segoe UI" panose="020B0502040204020203" pitchFamily="34" charset="0"/>
              </a:rPr>
              <a:t>6</a:t>
            </a:r>
            <a:r>
              <a:rPr lang="en-US" sz="1600" b="1" dirty="0" smtClean="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presents better Na ion conductivity than </a:t>
            </a:r>
            <a:r>
              <a:rPr lang="en-US" sz="1600" b="1" dirty="0" smtClean="0">
                <a:latin typeface="Segoe UI" panose="020B0502040204020203" pitchFamily="34" charset="0"/>
                <a:cs typeface="Segoe UI" panose="020B0502040204020203" pitchFamily="34" charset="0"/>
              </a:rPr>
              <a:t>Na</a:t>
            </a:r>
            <a:r>
              <a:rPr lang="en-US" sz="1600" b="1" baseline="-25000" dirty="0" smtClean="0">
                <a:latin typeface="Segoe UI" panose="020B0502040204020203" pitchFamily="34" charset="0"/>
                <a:cs typeface="Segoe UI" panose="020B0502040204020203" pitchFamily="34" charset="0"/>
              </a:rPr>
              <a:t>4</a:t>
            </a:r>
            <a:r>
              <a:rPr lang="en-US" sz="1600" b="1" dirty="0" smtClean="0">
                <a:latin typeface="Segoe UI" panose="020B0502040204020203" pitchFamily="34" charset="0"/>
                <a:cs typeface="Segoe UI" panose="020B0502040204020203" pitchFamily="34" charset="0"/>
              </a:rPr>
              <a:t>P</a:t>
            </a:r>
            <a:r>
              <a:rPr lang="en-US" sz="1600" b="1" baseline="-25000" dirty="0" smtClean="0">
                <a:latin typeface="Segoe UI" panose="020B0502040204020203" pitchFamily="34" charset="0"/>
                <a:cs typeface="Segoe UI" panose="020B0502040204020203" pitchFamily="34" charset="0"/>
              </a:rPr>
              <a:t>2</a:t>
            </a:r>
            <a:r>
              <a:rPr lang="en-US" sz="1600" b="1" dirty="0" smtClean="0">
                <a:latin typeface="Segoe UI" panose="020B0502040204020203" pitchFamily="34" charset="0"/>
                <a:cs typeface="Segoe UI" panose="020B0502040204020203" pitchFamily="34" charset="0"/>
              </a:rPr>
              <a:t>S</a:t>
            </a:r>
            <a:r>
              <a:rPr lang="en-US" sz="1600" b="1" baseline="-25000" dirty="0" smtClean="0">
                <a:latin typeface="Segoe UI" panose="020B0502040204020203" pitchFamily="34" charset="0"/>
                <a:cs typeface="Segoe UI" panose="020B0502040204020203" pitchFamily="34" charset="0"/>
              </a:rPr>
              <a:t>6</a:t>
            </a:r>
            <a:endParaRPr lang="en-US" sz="1600" b="1" dirty="0">
              <a:latin typeface="Segoe UI" panose="020B0502040204020203" pitchFamily="34" charset="0"/>
              <a:cs typeface="Segoe UI" panose="020B0502040204020203" pitchFamily="34" charset="0"/>
            </a:endParaRPr>
          </a:p>
        </p:txBody>
      </p:sp>
      <p:sp>
        <p:nvSpPr>
          <p:cNvPr id="17" name="Curved Right Arrow 16"/>
          <p:cNvSpPr/>
          <p:nvPr/>
        </p:nvSpPr>
        <p:spPr>
          <a:xfrm flipH="1">
            <a:off x="11266217" y="4149649"/>
            <a:ext cx="488229" cy="1505251"/>
          </a:xfrm>
          <a:prstGeom prst="curved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19"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20" name="Slide Number Placeholder 5"/>
          <p:cNvSpPr>
            <a:spLocks noGrp="1"/>
          </p:cNvSpPr>
          <p:nvPr>
            <p:ph type="sldNum" sz="quarter" idx="12"/>
          </p:nvPr>
        </p:nvSpPr>
        <p:spPr>
          <a:xfrm>
            <a:off x="8610600" y="6356350"/>
            <a:ext cx="2743200" cy="365125"/>
          </a:xfrm>
        </p:spPr>
        <p:txBody>
          <a:bodyPr/>
          <a:lstStyle/>
          <a:p>
            <a:r>
              <a:rPr lang="en-US" dirty="0" smtClean="0"/>
              <a:t>10</a:t>
            </a:r>
            <a:endParaRPr lang="en-US" dirty="0"/>
          </a:p>
        </p:txBody>
      </p:sp>
      <p:sp>
        <p:nvSpPr>
          <p:cNvPr id="23" name="Rectangle 22"/>
          <p:cNvSpPr/>
          <p:nvPr/>
        </p:nvSpPr>
        <p:spPr>
          <a:xfrm>
            <a:off x="717228" y="5916063"/>
            <a:ext cx="5642550" cy="461665"/>
          </a:xfrm>
          <a:prstGeom prst="rect">
            <a:avLst/>
          </a:prstGeom>
        </p:spPr>
        <p:txBody>
          <a:bodyPr wrap="square">
            <a:spAutoFit/>
          </a:bodyPr>
          <a:lstStyle/>
          <a:p>
            <a:r>
              <a:rPr lang="en-US" sz="1200" baseline="30000" dirty="0" smtClean="0">
                <a:latin typeface="Segoe UI" panose="020B0502040204020203" pitchFamily="34" charset="0"/>
                <a:cs typeface="Segoe UI" panose="020B0502040204020203" pitchFamily="34" charset="0"/>
              </a:rPr>
              <a:t>1</a:t>
            </a:r>
            <a:r>
              <a:rPr lang="en-US" sz="1200" dirty="0" smtClean="0">
                <a:latin typeface="Segoe UI" panose="020B0502040204020203" pitchFamily="34" charset="0"/>
                <a:cs typeface="Segoe UI" panose="020B0502040204020203" pitchFamily="34" charset="0"/>
              </a:rPr>
              <a:t>Rush </a:t>
            </a:r>
            <a:r>
              <a:rPr lang="en-US" sz="1200" dirty="0">
                <a:latin typeface="Segoe UI" panose="020B0502040204020203" pitchFamily="34" charset="0"/>
                <a:cs typeface="Segoe UI" panose="020B0502040204020203" pitchFamily="34" charset="0"/>
              </a:rPr>
              <a:t>et al., </a:t>
            </a:r>
            <a:r>
              <a:rPr lang="en-US" sz="1200" i="1" dirty="0">
                <a:latin typeface="Segoe UI" panose="020B0502040204020203" pitchFamily="34" charset="0"/>
                <a:cs typeface="Segoe UI" panose="020B0502040204020203" pitchFamily="34" charset="0"/>
              </a:rPr>
              <a:t>Solid State Phys</a:t>
            </a:r>
            <a:r>
              <a:rPr lang="en-US" sz="1200" dirty="0">
                <a:latin typeface="Segoe UI" panose="020B0502040204020203" pitchFamily="34" charset="0"/>
                <a:cs typeface="Segoe UI" panose="020B0502040204020203" pitchFamily="34" charset="0"/>
              </a:rPr>
              <a:t>. </a:t>
            </a:r>
            <a:r>
              <a:rPr lang="en-US" sz="1200" b="1" dirty="0">
                <a:latin typeface="Segoe UI" panose="020B0502040204020203" pitchFamily="34" charset="0"/>
                <a:cs typeface="Segoe UI" panose="020B0502040204020203" pitchFamily="34" charset="0"/>
              </a:rPr>
              <a:t>286</a:t>
            </a:r>
            <a:r>
              <a:rPr lang="en-US" sz="1200" dirty="0">
                <a:latin typeface="Segoe UI" panose="020B0502040204020203" pitchFamily="34" charset="0"/>
                <a:cs typeface="Segoe UI" panose="020B0502040204020203" pitchFamily="34" charset="0"/>
              </a:rPr>
              <a:t>, 45-50 (2016</a:t>
            </a:r>
            <a:r>
              <a:rPr lang="en-US" sz="1200" dirty="0" smtClean="0">
                <a:latin typeface="Segoe UI" panose="020B0502040204020203"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a:p>
            <a:r>
              <a:rPr lang="en-US" sz="1200" baseline="30000" dirty="0" smtClean="0">
                <a:latin typeface="Segoe UI" panose="020B0502040204020203" pitchFamily="34" charset="0"/>
                <a:cs typeface="Segoe UI" panose="020B0502040204020203" pitchFamily="34" charset="0"/>
              </a:rPr>
              <a:t>2</a:t>
            </a:r>
            <a:r>
              <a:rPr lang="en-US" sz="1200" dirty="0" smtClean="0">
                <a:latin typeface="Segoe UI" panose="020B0502040204020203" pitchFamily="34" charset="0"/>
                <a:cs typeface="Segoe UI" panose="020B0502040204020203" pitchFamily="34" charset="0"/>
              </a:rPr>
              <a:t>Hood </a:t>
            </a:r>
            <a:r>
              <a:rPr lang="en-US" sz="1200" dirty="0">
                <a:latin typeface="Segoe UI" panose="020B0502040204020203" pitchFamily="34" charset="0"/>
                <a:cs typeface="Segoe UI" panose="020B0502040204020203" pitchFamily="34" charset="0"/>
              </a:rPr>
              <a:t>et al., Manuscript in preparation. </a:t>
            </a:r>
          </a:p>
        </p:txBody>
      </p:sp>
      <p:cxnSp>
        <p:nvCxnSpPr>
          <p:cNvPr id="24" name="Straight Connector 23"/>
          <p:cNvCxnSpPr/>
          <p:nvPr/>
        </p:nvCxnSpPr>
        <p:spPr>
          <a:xfrm>
            <a:off x="812799" y="5889464"/>
            <a:ext cx="42998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133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34773" y="801528"/>
            <a:ext cx="11439419"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51519" y="305514"/>
            <a:ext cx="1632178" cy="477054"/>
          </a:xfrm>
          <a:prstGeom prst="rect">
            <a:avLst/>
          </a:prstGeom>
          <a:noFill/>
        </p:spPr>
        <p:txBody>
          <a:bodyPr wrap="none" rtlCol="0">
            <a:spAutoFit/>
          </a:bodyPr>
          <a:lstStyle/>
          <a:p>
            <a:r>
              <a:rPr lang="en-US" sz="2500" b="1" dirty="0" smtClean="0">
                <a:solidFill>
                  <a:srgbClr val="C00000"/>
                </a:solidFill>
                <a:latin typeface="Segoe UI" panose="020B0502040204020203" pitchFamily="34" charset="0"/>
                <a:cs typeface="Segoe UI" panose="020B0502040204020203" pitchFamily="34" charset="0"/>
              </a:rPr>
              <a:t>Summary</a:t>
            </a:r>
            <a:endParaRPr lang="en-US" sz="2500" b="1" dirty="0">
              <a:solidFill>
                <a:srgbClr val="C00000"/>
              </a:solidFill>
              <a:latin typeface="Segoe UI" panose="020B0502040204020203" pitchFamily="34" charset="0"/>
              <a:ea typeface="DengXian"/>
              <a:cs typeface="Segoe UI" panose="020B0502040204020203" pitchFamily="34" charset="0"/>
            </a:endParaRPr>
          </a:p>
        </p:txBody>
      </p:sp>
      <p:sp>
        <p:nvSpPr>
          <p:cNvPr id="3" name="Rectangle 2"/>
          <p:cNvSpPr/>
          <p:nvPr/>
        </p:nvSpPr>
        <p:spPr>
          <a:xfrm>
            <a:off x="434773" y="1191895"/>
            <a:ext cx="10919027" cy="4154984"/>
          </a:xfrm>
          <a:prstGeom prst="rect">
            <a:avLst/>
          </a:prstGeom>
        </p:spPr>
        <p:txBody>
          <a:bodyPr wrap="square">
            <a:spAutoFit/>
          </a:bodyPr>
          <a:lstStyle/>
          <a:p>
            <a:pPr marL="342900" indent="-342900">
              <a:lnSpc>
                <a:spcPct val="120000"/>
              </a:lnSpc>
              <a:buFont typeface="Wingdings" panose="05000000000000000000" pitchFamily="2" charset="2"/>
              <a:buChar char="q"/>
            </a:pPr>
            <a:r>
              <a:rPr lang="en-US" sz="2000" dirty="0" smtClean="0">
                <a:latin typeface="Segoe UI" panose="020B0502040204020203" pitchFamily="34" charset="0"/>
                <a:cs typeface="Segoe UI" panose="020B0502040204020203" pitchFamily="34" charset="0"/>
              </a:rPr>
              <a:t>Using first-principle computational tools, we predicted the structure of a possible mixed ion material Li</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Na</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and analyzed its stability in terms of Helmholtz free energies of proposed reaction pathways.</a:t>
            </a:r>
            <a:endParaRPr lang="en-US" sz="2000" dirty="0">
              <a:latin typeface="Segoe UI" panose="020B0502040204020203" pitchFamily="34" charset="0"/>
              <a:cs typeface="Segoe UI" panose="020B0502040204020203" pitchFamily="34" charset="0"/>
            </a:endParaRPr>
          </a:p>
          <a:p>
            <a:pPr>
              <a:lnSpc>
                <a:spcPct val="120000"/>
              </a:lnSpc>
            </a:pPr>
            <a:endParaRPr lang="en-US" sz="2000" dirty="0" smtClean="0">
              <a:latin typeface="Segoe UI" panose="020B0502040204020203" pitchFamily="34" charset="0"/>
              <a:cs typeface="Segoe UI" panose="020B0502040204020203" pitchFamily="34" charset="0"/>
            </a:endParaRPr>
          </a:p>
          <a:p>
            <a:pPr marL="342900" indent="-342900">
              <a:lnSpc>
                <a:spcPct val="120000"/>
              </a:lnSpc>
              <a:buFont typeface="Wingdings" panose="05000000000000000000" pitchFamily="2" charset="2"/>
              <a:buChar char="q"/>
            </a:pPr>
            <a:r>
              <a:rPr lang="en-US" sz="2000" dirty="0">
                <a:latin typeface="Segoe UI" panose="020B0502040204020203" pitchFamily="34" charset="0"/>
                <a:cs typeface="Segoe UI" panose="020B0502040204020203" pitchFamily="34" charset="0"/>
              </a:rPr>
              <a:t>C</a:t>
            </a:r>
            <a:r>
              <a:rPr lang="en-US" sz="2000" dirty="0" smtClean="0">
                <a:latin typeface="Segoe UI" panose="020B0502040204020203" pitchFamily="34" charset="0"/>
                <a:cs typeface="Segoe UI" panose="020B0502040204020203" pitchFamily="34" charset="0"/>
              </a:rPr>
              <a:t>onductivity studies on both Na</a:t>
            </a:r>
            <a:r>
              <a:rPr lang="en-US" sz="2000" baseline="-25000" dirty="0" smtClean="0">
                <a:latin typeface="Segoe UI" panose="020B0502040204020203" pitchFamily="34" charset="0"/>
                <a:cs typeface="Segoe UI" panose="020B0502040204020203" pitchFamily="34" charset="0"/>
              </a:rPr>
              <a:t>4</a:t>
            </a:r>
            <a:r>
              <a:rPr lang="en-US" sz="2000" dirty="0" smtClean="0">
                <a:latin typeface="Segoe UI" panose="020B0502040204020203" pitchFamily="34" charset="0"/>
                <a:cs typeface="Segoe UI" panose="020B0502040204020203" pitchFamily="34" charset="0"/>
              </a:rPr>
              <a:t>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and Li</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Na</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indicates that Na ions move primarily within the interlayer region between the (P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a:t>
            </a:r>
            <a:r>
              <a:rPr lang="en-US" sz="2000" baseline="30000" dirty="0" smtClean="0">
                <a:latin typeface="Segoe UI" panose="020B0502040204020203" pitchFamily="34" charset="0"/>
                <a:cs typeface="Segoe UI" panose="020B0502040204020203" pitchFamily="34" charset="0"/>
              </a:rPr>
              <a:t>4-</a:t>
            </a:r>
            <a:r>
              <a:rPr lang="en-US" sz="2000" dirty="0" smtClean="0">
                <a:latin typeface="Segoe UI" panose="020B0502040204020203" pitchFamily="34" charset="0"/>
                <a:cs typeface="Segoe UI" panose="020B0502040204020203" pitchFamily="34" charset="0"/>
              </a:rPr>
              <a:t> layers, efficiently proceeding via direct or indirect hops between vacancy sites, with indirect processes involving intermediate interstitial sites.</a:t>
            </a:r>
          </a:p>
          <a:p>
            <a:pPr>
              <a:lnSpc>
                <a:spcPct val="120000"/>
              </a:lnSpc>
            </a:pPr>
            <a:endParaRPr lang="en-US" sz="2000" dirty="0" smtClean="0">
              <a:latin typeface="Segoe UI" panose="020B0502040204020203" pitchFamily="34" charset="0"/>
              <a:cs typeface="Segoe UI" panose="020B0502040204020203" pitchFamily="34" charset="0"/>
            </a:endParaRPr>
          </a:p>
          <a:p>
            <a:pPr marL="342900" indent="-342900">
              <a:lnSpc>
                <a:spcPct val="120000"/>
              </a:lnSpc>
              <a:buFont typeface="Wingdings" panose="05000000000000000000" pitchFamily="2" charset="2"/>
              <a:buChar char="q"/>
            </a:pPr>
            <a:r>
              <a:rPr lang="en-US" sz="2000" dirty="0" smtClean="0">
                <a:latin typeface="Segoe UI" panose="020B0502040204020203" pitchFamily="34" charset="0"/>
                <a:cs typeface="Segoe UI" panose="020B0502040204020203" pitchFamily="34" charset="0"/>
              </a:rPr>
              <a:t>Li</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Na</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has larger conductivity and lower activation barriers compared with Na</a:t>
            </a:r>
            <a:r>
              <a:rPr lang="en-US" sz="2000" baseline="-25000" dirty="0" smtClean="0">
                <a:latin typeface="Segoe UI" panose="020B0502040204020203" pitchFamily="34" charset="0"/>
                <a:cs typeface="Segoe UI" panose="020B0502040204020203" pitchFamily="34" charset="0"/>
              </a:rPr>
              <a:t>4</a:t>
            </a:r>
            <a:r>
              <a:rPr lang="en-US" sz="2000" dirty="0" smtClean="0">
                <a:latin typeface="Segoe UI" panose="020B0502040204020203" pitchFamily="34" charset="0"/>
                <a:cs typeface="Segoe UI" panose="020B0502040204020203" pitchFamily="34" charset="0"/>
              </a:rPr>
              <a:t>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suggesting that the predicted material to be more promising Na ion electrolytes.</a:t>
            </a:r>
            <a:endParaRPr lang="en-US" sz="2000" dirty="0">
              <a:latin typeface="Segoe UI" panose="020B0502040204020203" pitchFamily="34" charset="0"/>
              <a:cs typeface="Segoe UI" panose="020B0502040204020203" pitchFamily="34" charset="0"/>
            </a:endParaRPr>
          </a:p>
        </p:txBody>
      </p:sp>
      <p:sp>
        <p:nvSpPr>
          <p:cNvPr id="9"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13"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14" name="Slide Number Placeholder 5"/>
          <p:cNvSpPr>
            <a:spLocks noGrp="1"/>
          </p:cNvSpPr>
          <p:nvPr>
            <p:ph type="sldNum" sz="quarter" idx="12"/>
          </p:nvPr>
        </p:nvSpPr>
        <p:spPr>
          <a:xfrm>
            <a:off x="8610600" y="6356350"/>
            <a:ext cx="2743200" cy="365125"/>
          </a:xfrm>
        </p:spPr>
        <p:txBody>
          <a:bodyPr/>
          <a:lstStyle/>
          <a:p>
            <a:r>
              <a:rPr lang="en-US" dirty="0" smtClean="0"/>
              <a:t>11</a:t>
            </a:r>
            <a:endParaRPr lang="en-US" dirty="0"/>
          </a:p>
        </p:txBody>
      </p:sp>
    </p:spTree>
    <p:extLst>
      <p:ext uri="{BB962C8B-B14F-4D97-AF65-F5344CB8AC3E}">
        <p14:creationId xmlns:p14="http://schemas.microsoft.com/office/powerpoint/2010/main" val="135324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936" y="995538"/>
            <a:ext cx="11301482" cy="4223977"/>
          </a:xfrm>
          <a:prstGeom prst="rect">
            <a:avLst/>
          </a:prstGeom>
        </p:spPr>
        <p:txBody>
          <a:bodyPr wrap="square">
            <a:spAutoFit/>
          </a:bodyPr>
          <a:lstStyle/>
          <a:p>
            <a:pPr>
              <a:lnSpc>
                <a:spcPct val="120000"/>
              </a:lnSpc>
            </a:pPr>
            <a:r>
              <a:rPr lang="en-US" sz="1750" dirty="0" smtClean="0">
                <a:latin typeface="Segoe UI" panose="020B0502040204020203" pitchFamily="34" charset="0"/>
                <a:cs typeface="Segoe UI" panose="020B0502040204020203" pitchFamily="34" charset="0"/>
              </a:rPr>
              <a:t>Three focuses of submitted work “</a:t>
            </a:r>
            <a:r>
              <a:rPr lang="en-US" sz="1750" b="1" i="1" dirty="0" smtClean="0">
                <a:latin typeface="Segoe UI" panose="020B0502040204020203" pitchFamily="34" charset="0"/>
                <a:cs typeface="Segoe UI" panose="020B0502040204020203" pitchFamily="34" charset="0"/>
              </a:rPr>
              <a:t>Computational and experimental (re)investigation of the structural and electrolyte properties of Li</a:t>
            </a:r>
            <a:r>
              <a:rPr lang="en-US" sz="1750" b="1" i="1" baseline="-25000" dirty="0" smtClean="0">
                <a:latin typeface="Segoe UI" panose="020B0502040204020203" pitchFamily="34" charset="0"/>
                <a:cs typeface="Segoe UI" panose="020B0502040204020203" pitchFamily="34" charset="0"/>
              </a:rPr>
              <a:t>4</a:t>
            </a:r>
            <a:r>
              <a:rPr lang="en-US" sz="1750" b="1" i="1" dirty="0" smtClean="0">
                <a:latin typeface="Segoe UI" panose="020B0502040204020203" pitchFamily="34" charset="0"/>
                <a:cs typeface="Segoe UI" panose="020B0502040204020203" pitchFamily="34" charset="0"/>
              </a:rPr>
              <a:t>P</a:t>
            </a:r>
            <a:r>
              <a:rPr lang="en-US" sz="1750" b="1" i="1" baseline="-25000" dirty="0" smtClean="0">
                <a:latin typeface="Segoe UI" panose="020B0502040204020203" pitchFamily="34" charset="0"/>
                <a:cs typeface="Segoe UI" panose="020B0502040204020203" pitchFamily="34" charset="0"/>
              </a:rPr>
              <a:t>2</a:t>
            </a:r>
            <a:r>
              <a:rPr lang="en-US" sz="1750" b="1" i="1" dirty="0" smtClean="0">
                <a:latin typeface="Segoe UI" panose="020B0502040204020203" pitchFamily="34" charset="0"/>
                <a:cs typeface="Segoe UI" panose="020B0502040204020203" pitchFamily="34" charset="0"/>
              </a:rPr>
              <a:t>S</a:t>
            </a:r>
            <a:r>
              <a:rPr lang="en-US" sz="1750" b="1" i="1" baseline="-25000" dirty="0" smtClean="0">
                <a:latin typeface="Segoe UI" panose="020B0502040204020203" pitchFamily="34" charset="0"/>
                <a:cs typeface="Segoe UI" panose="020B0502040204020203" pitchFamily="34" charset="0"/>
              </a:rPr>
              <a:t>6</a:t>
            </a:r>
            <a:r>
              <a:rPr lang="en-US" sz="1750" b="1" i="1" dirty="0" smtClean="0">
                <a:latin typeface="Segoe UI" panose="020B0502040204020203" pitchFamily="34" charset="0"/>
                <a:cs typeface="Segoe UI" panose="020B0502040204020203" pitchFamily="34" charset="0"/>
              </a:rPr>
              <a:t>, Na</a:t>
            </a:r>
            <a:r>
              <a:rPr lang="en-US" sz="1750" b="1" i="1" baseline="-25000" dirty="0" smtClean="0">
                <a:latin typeface="Segoe UI" panose="020B0502040204020203" pitchFamily="34" charset="0"/>
                <a:cs typeface="Segoe UI" panose="020B0502040204020203" pitchFamily="34" charset="0"/>
              </a:rPr>
              <a:t>4</a:t>
            </a:r>
            <a:r>
              <a:rPr lang="en-US" sz="1750" b="1" i="1" dirty="0" smtClean="0">
                <a:latin typeface="Segoe UI" panose="020B0502040204020203" pitchFamily="34" charset="0"/>
                <a:cs typeface="Segoe UI" panose="020B0502040204020203" pitchFamily="34" charset="0"/>
              </a:rPr>
              <a:t>P</a:t>
            </a:r>
            <a:r>
              <a:rPr lang="en-US" sz="1750" b="1" i="1" baseline="-25000" dirty="0" smtClean="0">
                <a:latin typeface="Segoe UI" panose="020B0502040204020203" pitchFamily="34" charset="0"/>
                <a:cs typeface="Segoe UI" panose="020B0502040204020203" pitchFamily="34" charset="0"/>
              </a:rPr>
              <a:t>2</a:t>
            </a:r>
            <a:r>
              <a:rPr lang="en-US" sz="1750" b="1" i="1" dirty="0" smtClean="0">
                <a:latin typeface="Segoe UI" panose="020B0502040204020203" pitchFamily="34" charset="0"/>
                <a:cs typeface="Segoe UI" panose="020B0502040204020203" pitchFamily="34" charset="0"/>
              </a:rPr>
              <a:t>S</a:t>
            </a:r>
            <a:r>
              <a:rPr lang="en-US" sz="1750" b="1" i="1" baseline="-25000" dirty="0" smtClean="0">
                <a:latin typeface="Segoe UI" panose="020B0502040204020203" pitchFamily="34" charset="0"/>
                <a:cs typeface="Segoe UI" panose="020B0502040204020203" pitchFamily="34" charset="0"/>
              </a:rPr>
              <a:t>6</a:t>
            </a:r>
            <a:r>
              <a:rPr lang="en-US" sz="1750" b="1" i="1" dirty="0" smtClean="0">
                <a:latin typeface="Segoe UI" panose="020B0502040204020203" pitchFamily="34" charset="0"/>
                <a:cs typeface="Segoe UI" panose="020B0502040204020203" pitchFamily="34" charset="0"/>
              </a:rPr>
              <a:t>, and Li</a:t>
            </a:r>
            <a:r>
              <a:rPr lang="en-US" sz="1750" b="1" i="1" baseline="-25000" dirty="0" smtClean="0">
                <a:latin typeface="Segoe UI" panose="020B0502040204020203" pitchFamily="34" charset="0"/>
                <a:cs typeface="Segoe UI" panose="020B0502040204020203" pitchFamily="34" charset="0"/>
              </a:rPr>
              <a:t>2</a:t>
            </a:r>
            <a:r>
              <a:rPr lang="en-US" sz="1750" b="1" i="1" dirty="0" smtClean="0">
                <a:latin typeface="Segoe UI" panose="020B0502040204020203" pitchFamily="34" charset="0"/>
                <a:cs typeface="Segoe UI" panose="020B0502040204020203" pitchFamily="34" charset="0"/>
              </a:rPr>
              <a:t>Na</a:t>
            </a:r>
            <a:r>
              <a:rPr lang="en-US" sz="1750" b="1" i="1" baseline="-25000" dirty="0" smtClean="0">
                <a:latin typeface="Segoe UI" panose="020B0502040204020203" pitchFamily="34" charset="0"/>
                <a:cs typeface="Segoe UI" panose="020B0502040204020203" pitchFamily="34" charset="0"/>
              </a:rPr>
              <a:t>2</a:t>
            </a:r>
            <a:r>
              <a:rPr lang="en-US" sz="1750" b="1" i="1" dirty="0" smtClean="0">
                <a:latin typeface="Segoe UI" panose="020B0502040204020203" pitchFamily="34" charset="0"/>
                <a:cs typeface="Segoe UI" panose="020B0502040204020203" pitchFamily="34" charset="0"/>
              </a:rPr>
              <a:t>P</a:t>
            </a:r>
            <a:r>
              <a:rPr lang="en-US" sz="1750" b="1" i="1" baseline="-25000" dirty="0" smtClean="0">
                <a:latin typeface="Segoe UI" panose="020B0502040204020203" pitchFamily="34" charset="0"/>
                <a:cs typeface="Segoe UI" panose="020B0502040204020203" pitchFamily="34" charset="0"/>
              </a:rPr>
              <a:t>2</a:t>
            </a:r>
            <a:r>
              <a:rPr lang="en-US" sz="1750" b="1" i="1" dirty="0" smtClean="0">
                <a:latin typeface="Segoe UI" panose="020B0502040204020203" pitchFamily="34" charset="0"/>
                <a:cs typeface="Segoe UI" panose="020B0502040204020203" pitchFamily="34" charset="0"/>
              </a:rPr>
              <a:t>S</a:t>
            </a:r>
            <a:r>
              <a:rPr lang="en-US" sz="1750" b="1" i="1" baseline="-25000" dirty="0" smtClean="0">
                <a:latin typeface="Segoe UI" panose="020B0502040204020203" pitchFamily="34" charset="0"/>
                <a:cs typeface="Segoe UI" panose="020B0502040204020203" pitchFamily="34" charset="0"/>
              </a:rPr>
              <a:t>6</a:t>
            </a:r>
            <a:r>
              <a:rPr lang="en-US" sz="1750" dirty="0" smtClean="0">
                <a:latin typeface="Segoe UI" panose="020B0502040204020203" pitchFamily="34" charset="0"/>
                <a:cs typeface="Segoe UI" panose="020B0502040204020203" pitchFamily="34" charset="0"/>
              </a:rPr>
              <a:t>”  </a:t>
            </a:r>
            <a:r>
              <a:rPr lang="en-US" altLang="zh-CN" sz="1750" dirty="0" smtClean="0">
                <a:latin typeface="Segoe UI" panose="020B0502040204020203" pitchFamily="34" charset="0"/>
                <a:cs typeface="Segoe UI" panose="020B0502040204020203" pitchFamily="34" charset="0"/>
              </a:rPr>
              <a:t>by Yan Li, </a:t>
            </a:r>
            <a:r>
              <a:rPr lang="en-US" sz="1750" dirty="0">
                <a:latin typeface="Segoe UI" panose="020B0502040204020203" pitchFamily="34" charset="0"/>
                <a:cs typeface="Segoe UI" panose="020B0502040204020203" pitchFamily="34" charset="0"/>
              </a:rPr>
              <a:t>Zachary D. </a:t>
            </a:r>
            <a:r>
              <a:rPr lang="en-US" sz="1750" dirty="0" smtClean="0">
                <a:latin typeface="Segoe UI" panose="020B0502040204020203" pitchFamily="34" charset="0"/>
                <a:cs typeface="Segoe UI" panose="020B0502040204020203" pitchFamily="34" charset="0"/>
              </a:rPr>
              <a:t>Hood, and </a:t>
            </a:r>
            <a:r>
              <a:rPr lang="en-US" sz="1750" dirty="0">
                <a:latin typeface="Segoe UI" panose="020B0502040204020203" pitchFamily="34" charset="0"/>
                <a:cs typeface="Segoe UI" panose="020B0502040204020203" pitchFamily="34" charset="0"/>
              </a:rPr>
              <a:t>N. A. W. </a:t>
            </a:r>
            <a:r>
              <a:rPr lang="en-US" sz="1750" dirty="0" err="1" smtClean="0">
                <a:latin typeface="Segoe UI" panose="020B0502040204020203" pitchFamily="34" charset="0"/>
                <a:cs typeface="Segoe UI" panose="020B0502040204020203" pitchFamily="34" charset="0"/>
              </a:rPr>
              <a:t>Holzwarth</a:t>
            </a:r>
            <a:r>
              <a:rPr lang="en-US" sz="1750" dirty="0" smtClean="0">
                <a:latin typeface="Segoe UI" panose="020B0502040204020203" pitchFamily="34" charset="0"/>
                <a:cs typeface="Segoe UI" panose="020B0502040204020203" pitchFamily="34" charset="0"/>
              </a:rPr>
              <a:t>,</a:t>
            </a:r>
          </a:p>
          <a:p>
            <a:pPr>
              <a:lnSpc>
                <a:spcPct val="50000"/>
              </a:lnSpc>
            </a:pPr>
            <a:endParaRPr lang="en-US" sz="1750" dirty="0" smtClean="0">
              <a:latin typeface="Segoe UI" panose="020B0502040204020203" pitchFamily="34" charset="0"/>
              <a:cs typeface="Segoe UI" panose="020B0502040204020203" pitchFamily="34" charset="0"/>
            </a:endParaRPr>
          </a:p>
          <a:p>
            <a:pPr>
              <a:lnSpc>
                <a:spcPct val="0"/>
              </a:lnSpc>
            </a:pPr>
            <a:endParaRPr lang="en-US" sz="2000" dirty="0">
              <a:latin typeface="Segoe UI" panose="020B0502040204020203" pitchFamily="34" charset="0"/>
              <a:cs typeface="Segoe UI" panose="020B0502040204020203" pitchFamily="34" charset="0"/>
            </a:endParaRPr>
          </a:p>
          <a:p>
            <a:pPr marL="342900" indent="-342900">
              <a:lnSpc>
                <a:spcPct val="130000"/>
              </a:lnSpc>
              <a:buFont typeface="Wingdings" panose="05000000000000000000" pitchFamily="2" charset="2"/>
              <a:buChar char="q"/>
            </a:pPr>
            <a:r>
              <a:rPr lang="en-US" sz="1700" b="1" dirty="0" smtClean="0">
                <a:latin typeface="Segoe UI" panose="020B0502040204020203" pitchFamily="34" charset="0"/>
                <a:cs typeface="Segoe UI" panose="020B0502040204020203" pitchFamily="34" charset="0"/>
              </a:rPr>
              <a:t>Crystal structure s</a:t>
            </a:r>
            <a:r>
              <a:rPr lang="en-US" altLang="zh-CN" sz="1700" b="1" dirty="0" smtClean="0">
                <a:latin typeface="Segoe UI" panose="020B0502040204020203" pitchFamily="34" charset="0"/>
                <a:cs typeface="Segoe UI" panose="020B0502040204020203" pitchFamily="34" charset="0"/>
              </a:rPr>
              <a:t>t</a:t>
            </a:r>
            <a:r>
              <a:rPr lang="en-US" sz="1700" b="1" dirty="0" smtClean="0">
                <a:latin typeface="Segoe UI" panose="020B0502040204020203" pitchFamily="34" charset="0"/>
                <a:cs typeface="Segoe UI" panose="020B0502040204020203" pitchFamily="34" charset="0"/>
              </a:rPr>
              <a:t>abilities of Li</a:t>
            </a:r>
            <a:r>
              <a:rPr lang="en-US" sz="1700" b="1" baseline="-25000" dirty="0" smtClean="0">
                <a:latin typeface="Segoe UI" panose="020B0502040204020203" pitchFamily="34" charset="0"/>
                <a:cs typeface="Segoe UI" panose="020B0502040204020203" pitchFamily="34" charset="0"/>
              </a:rPr>
              <a:t>4</a:t>
            </a:r>
            <a:r>
              <a:rPr lang="en-US" sz="1700" b="1" dirty="0" smtClean="0">
                <a:latin typeface="Segoe UI" panose="020B0502040204020203" pitchFamily="34" charset="0"/>
                <a:cs typeface="Segoe UI" panose="020B0502040204020203" pitchFamily="34" charset="0"/>
              </a:rPr>
              <a:t>P</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S</a:t>
            </a:r>
            <a:r>
              <a:rPr lang="en-US" sz="1700" b="1" baseline="-25000" dirty="0" smtClean="0">
                <a:latin typeface="Segoe UI" panose="020B0502040204020203" pitchFamily="34" charset="0"/>
                <a:cs typeface="Segoe UI" panose="020B0502040204020203" pitchFamily="34" charset="0"/>
              </a:rPr>
              <a:t>6</a:t>
            </a:r>
            <a:r>
              <a:rPr lang="en-US" sz="1700" b="1" dirty="0" smtClean="0">
                <a:latin typeface="Segoe UI" panose="020B0502040204020203" pitchFamily="34" charset="0"/>
                <a:cs typeface="Segoe UI" panose="020B0502040204020203" pitchFamily="34" charset="0"/>
              </a:rPr>
              <a:t> and Na</a:t>
            </a:r>
            <a:r>
              <a:rPr lang="en-US" sz="1700" b="1" baseline="-25000" dirty="0" smtClean="0">
                <a:latin typeface="Segoe UI" panose="020B0502040204020203" pitchFamily="34" charset="0"/>
                <a:cs typeface="Segoe UI" panose="020B0502040204020203" pitchFamily="34" charset="0"/>
              </a:rPr>
              <a:t>4</a:t>
            </a:r>
            <a:r>
              <a:rPr lang="en-US" sz="1700" b="1" dirty="0" smtClean="0">
                <a:latin typeface="Segoe UI" panose="020B0502040204020203" pitchFamily="34" charset="0"/>
                <a:cs typeface="Segoe UI" panose="020B0502040204020203" pitchFamily="34" charset="0"/>
              </a:rPr>
              <a:t>P</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S</a:t>
            </a:r>
            <a:r>
              <a:rPr lang="en-US" sz="1700" b="1" baseline="-25000" dirty="0" smtClean="0">
                <a:latin typeface="Segoe UI" panose="020B0502040204020203" pitchFamily="34" charset="0"/>
                <a:cs typeface="Segoe UI" panose="020B0502040204020203" pitchFamily="34" charset="0"/>
              </a:rPr>
              <a:t>6 </a:t>
            </a:r>
          </a:p>
          <a:p>
            <a:pPr>
              <a:lnSpc>
                <a:spcPct val="130000"/>
              </a:lnSpc>
            </a:pPr>
            <a:endParaRPr lang="en-US" sz="2000" dirty="0" smtClean="0">
              <a:latin typeface="Segoe UI" panose="020B0502040204020203" pitchFamily="34" charset="0"/>
              <a:cs typeface="Segoe UI" panose="020B0502040204020203" pitchFamily="34" charset="0"/>
            </a:endParaRPr>
          </a:p>
          <a:p>
            <a:pPr>
              <a:lnSpc>
                <a:spcPct val="130000"/>
              </a:lnSpc>
            </a:pPr>
            <a:endParaRPr lang="en-US" sz="2000" dirty="0">
              <a:latin typeface="Segoe UI" panose="020B0502040204020203" pitchFamily="34" charset="0"/>
              <a:cs typeface="Segoe UI" panose="020B0502040204020203" pitchFamily="34" charset="0"/>
            </a:endParaRPr>
          </a:p>
          <a:p>
            <a:pPr>
              <a:lnSpc>
                <a:spcPct val="130000"/>
              </a:lnSpc>
            </a:pPr>
            <a:endParaRPr lang="en-US" sz="2000" dirty="0" smtClean="0">
              <a:latin typeface="Segoe UI" panose="020B0502040204020203" pitchFamily="34" charset="0"/>
              <a:cs typeface="Segoe UI" panose="020B0502040204020203" pitchFamily="34" charset="0"/>
            </a:endParaRPr>
          </a:p>
          <a:p>
            <a:pPr>
              <a:lnSpc>
                <a:spcPct val="130000"/>
              </a:lnSpc>
            </a:pPr>
            <a:endParaRPr lang="en-US" sz="2000" dirty="0" smtClean="0">
              <a:latin typeface="Segoe UI" panose="020B0502040204020203" pitchFamily="34" charset="0"/>
              <a:cs typeface="Segoe UI" panose="020B0502040204020203" pitchFamily="34" charset="0"/>
            </a:endParaRPr>
          </a:p>
          <a:p>
            <a:endParaRPr lang="en-US" sz="2000" baseline="-25000" dirty="0" smtClean="0">
              <a:latin typeface="Segoe UI" panose="020B0502040204020203" pitchFamily="34" charset="0"/>
              <a:cs typeface="Segoe UI" panose="020B0502040204020203" pitchFamily="34" charset="0"/>
            </a:endParaRPr>
          </a:p>
          <a:p>
            <a:pPr>
              <a:lnSpc>
                <a:spcPct val="130000"/>
              </a:lnSpc>
              <a:spcBef>
                <a:spcPts val="600"/>
              </a:spcBef>
            </a:pPr>
            <a:r>
              <a:rPr lang="en-US" sz="1700" b="1" dirty="0" smtClean="0">
                <a:solidFill>
                  <a:srgbClr val="FF0000"/>
                </a:solidFill>
                <a:latin typeface="Segoe UI" panose="020B0502040204020203" pitchFamily="34" charset="0"/>
                <a:cs typeface="Segoe UI" panose="020B0502040204020203" pitchFamily="34" charset="0"/>
              </a:rPr>
              <a:t>This talk:</a:t>
            </a:r>
          </a:p>
          <a:p>
            <a:pPr marL="342900" indent="-342900">
              <a:lnSpc>
                <a:spcPct val="150000"/>
              </a:lnSpc>
              <a:buFont typeface="Wingdings" panose="05000000000000000000" pitchFamily="2" charset="2"/>
              <a:buChar char="q"/>
            </a:pPr>
            <a:r>
              <a:rPr lang="en-US" sz="1700" b="1" dirty="0" smtClean="0">
                <a:latin typeface="Segoe UI" panose="020B0502040204020203" pitchFamily="34" charset="0"/>
                <a:cs typeface="Segoe UI" panose="020B0502040204020203" pitchFamily="34" charset="0"/>
              </a:rPr>
              <a:t>Structure and stability of predicted </a:t>
            </a:r>
            <a:r>
              <a:rPr lang="en-US" sz="1700" b="1" dirty="0">
                <a:latin typeface="Segoe UI" panose="020B0502040204020203" pitchFamily="34" charset="0"/>
                <a:cs typeface="Segoe UI" panose="020B0502040204020203" pitchFamily="34" charset="0"/>
              </a:rPr>
              <a:t>mixed ion </a:t>
            </a:r>
            <a:r>
              <a:rPr lang="en-US" sz="1700" b="1" dirty="0" smtClean="0">
                <a:latin typeface="Segoe UI" panose="020B0502040204020203" pitchFamily="34" charset="0"/>
                <a:cs typeface="Segoe UI" panose="020B0502040204020203" pitchFamily="34" charset="0"/>
              </a:rPr>
              <a:t>electrolyte Li</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Na</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P</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S</a:t>
            </a:r>
            <a:r>
              <a:rPr lang="en-US" sz="1700" b="1" baseline="-25000" dirty="0" smtClean="0">
                <a:latin typeface="Segoe UI" panose="020B0502040204020203" pitchFamily="34" charset="0"/>
                <a:cs typeface="Segoe UI" panose="020B0502040204020203" pitchFamily="34" charset="0"/>
              </a:rPr>
              <a:t>6</a:t>
            </a:r>
            <a:endParaRPr lang="en-US" sz="1700" b="1" baseline="-25000" dirty="0">
              <a:latin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q"/>
            </a:pPr>
            <a:r>
              <a:rPr lang="en-US" sz="1700" b="1" dirty="0" smtClean="0">
                <a:latin typeface="Segoe UI" panose="020B0502040204020203" pitchFamily="34" charset="0"/>
                <a:cs typeface="Segoe UI" panose="020B0502040204020203" pitchFamily="34" charset="0"/>
              </a:rPr>
              <a:t>Performance of Li</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Na</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P</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S</a:t>
            </a:r>
            <a:r>
              <a:rPr lang="en-US" sz="1700" b="1" baseline="-25000" dirty="0" smtClean="0">
                <a:latin typeface="Segoe UI" panose="020B0502040204020203" pitchFamily="34" charset="0"/>
                <a:cs typeface="Segoe UI" panose="020B0502040204020203" pitchFamily="34" charset="0"/>
              </a:rPr>
              <a:t>6</a:t>
            </a:r>
            <a:r>
              <a:rPr lang="en-US" sz="1700" b="1" dirty="0" smtClean="0">
                <a:latin typeface="Segoe UI" panose="020B0502040204020203" pitchFamily="34" charset="0"/>
                <a:cs typeface="Segoe UI" panose="020B0502040204020203" pitchFamily="34" charset="0"/>
              </a:rPr>
              <a:t> in comparison with Na</a:t>
            </a:r>
            <a:r>
              <a:rPr lang="en-US" sz="1700" b="1" baseline="-25000" dirty="0" smtClean="0">
                <a:latin typeface="Segoe UI" panose="020B0502040204020203" pitchFamily="34" charset="0"/>
                <a:cs typeface="Segoe UI" panose="020B0502040204020203" pitchFamily="34" charset="0"/>
              </a:rPr>
              <a:t>4</a:t>
            </a:r>
            <a:r>
              <a:rPr lang="en-US" sz="1700" b="1" dirty="0" smtClean="0">
                <a:latin typeface="Segoe UI" panose="020B0502040204020203" pitchFamily="34" charset="0"/>
                <a:cs typeface="Segoe UI" panose="020B0502040204020203" pitchFamily="34" charset="0"/>
              </a:rPr>
              <a:t>P</a:t>
            </a:r>
            <a:r>
              <a:rPr lang="en-US" sz="1700" b="1" baseline="-25000" dirty="0" smtClean="0">
                <a:latin typeface="Segoe UI" panose="020B0502040204020203" pitchFamily="34" charset="0"/>
                <a:cs typeface="Segoe UI" panose="020B0502040204020203" pitchFamily="34" charset="0"/>
              </a:rPr>
              <a:t>2</a:t>
            </a:r>
            <a:r>
              <a:rPr lang="en-US" sz="1700" b="1" dirty="0" smtClean="0">
                <a:latin typeface="Segoe UI" panose="020B0502040204020203" pitchFamily="34" charset="0"/>
                <a:cs typeface="Segoe UI" panose="020B0502040204020203" pitchFamily="34" charset="0"/>
              </a:rPr>
              <a:t>S</a:t>
            </a:r>
            <a:r>
              <a:rPr lang="en-US" sz="1700" b="1" baseline="-25000" dirty="0" smtClean="0">
                <a:latin typeface="Segoe UI" panose="020B0502040204020203" pitchFamily="34" charset="0"/>
                <a:cs typeface="Segoe UI" panose="020B0502040204020203" pitchFamily="34" charset="0"/>
              </a:rPr>
              <a:t>6</a:t>
            </a:r>
            <a:r>
              <a:rPr lang="en-US" sz="1700" b="1" dirty="0" smtClean="0">
                <a:latin typeface="Segoe UI" panose="020B0502040204020203" pitchFamily="34" charset="0"/>
                <a:cs typeface="Segoe UI" panose="020B0502040204020203" pitchFamily="34" charset="0"/>
              </a:rPr>
              <a:t> as solid electrolytes</a:t>
            </a:r>
            <a:endParaRPr lang="en-US" sz="1700" b="1"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911497" y="2312804"/>
                <a:ext cx="10599073" cy="1552220"/>
              </a:xfrm>
              <a:prstGeom prst="rect">
                <a:avLst/>
              </a:prstGeom>
              <a:solidFill>
                <a:schemeClr val="bg1">
                  <a:lumMod val="95000"/>
                </a:schemeClr>
              </a:solidFill>
            </p:spPr>
            <p:txBody>
              <a:bodyPr wrap="square">
                <a:spAutoFit/>
              </a:bodyPr>
              <a:lstStyle/>
              <a:p>
                <a:pPr>
                  <a:lnSpc>
                    <a:spcPct val="150000"/>
                  </a:lnSpc>
                </a:pPr>
                <a:r>
                  <a:rPr lang="en-US" sz="1600" dirty="0" smtClean="0">
                    <a:latin typeface="Segoe UI" panose="020B0502040204020203" pitchFamily="34" charset="0"/>
                    <a:cs typeface="Segoe UI" panose="020B0502040204020203" pitchFamily="34" charset="0"/>
                  </a:rPr>
                  <a:t>The Helmholtz free energy:</a:t>
                </a:r>
              </a:p>
              <a:p>
                <a:pPr>
                  <a:lnSpc>
                    <a:spcPct val="150000"/>
                  </a:lnSpc>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ea typeface="Cambria Math" panose="02040503050406030204" pitchFamily="18" charset="0"/>
                          <a:cs typeface="Segoe UI" panose="020B0502040204020203" pitchFamily="34" charset="0"/>
                        </a:rPr>
                        <m:t>𝐹</m:t>
                      </m:r>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e>
                      </m:d>
                      <m:r>
                        <a:rPr lang="en-US" sz="1600" b="0" i="1" smtClean="0">
                          <a:latin typeface="Cambria Math" panose="02040503050406030204" pitchFamily="18" charset="0"/>
                          <a:ea typeface="Cambria Math" panose="02040503050406030204" pitchFamily="18" charset="0"/>
                          <a:cs typeface="Segoe UI" panose="020B0502040204020203" pitchFamily="34" charset="0"/>
                        </a:rPr>
                        <m:t>=</m:t>
                      </m:r>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1600" b="0" i="1" smtClean="0">
                              <a:latin typeface="Cambria Math" panose="02040503050406030204" pitchFamily="18" charset="0"/>
                              <a:ea typeface="Cambria Math" panose="02040503050406030204" pitchFamily="18" charset="0"/>
                              <a:cs typeface="Segoe UI" panose="020B0502040204020203" pitchFamily="34" charset="0"/>
                            </a:rPr>
                            <m:t>𝐹</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𝑆𝐿</m:t>
                          </m:r>
                        </m:sub>
                      </m:sSub>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e>
                      </m:d>
                      <m:r>
                        <a:rPr lang="en-US" sz="1600" b="0" i="1" smtClean="0">
                          <a:latin typeface="Cambria Math" panose="02040503050406030204" pitchFamily="18" charset="0"/>
                          <a:ea typeface="Cambria Math" panose="02040503050406030204" pitchFamily="18" charset="0"/>
                          <a:cs typeface="Segoe UI" panose="020B0502040204020203" pitchFamily="34" charset="0"/>
                        </a:rPr>
                        <m:t>+</m:t>
                      </m:r>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1600" b="0" i="1" smtClean="0">
                              <a:latin typeface="Cambria Math" panose="02040503050406030204" pitchFamily="18" charset="0"/>
                              <a:ea typeface="Cambria Math" panose="02040503050406030204" pitchFamily="18" charset="0"/>
                              <a:cs typeface="Segoe UI" panose="020B0502040204020203" pitchFamily="34" charset="0"/>
                            </a:rPr>
                            <m:t>𝐹</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𝑣𝑖𝑏</m:t>
                          </m:r>
                        </m:sub>
                      </m:sSub>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e>
                      </m:d>
                      <m:r>
                        <a:rPr lang="en-US" sz="1600" b="0" i="1" smtClean="0">
                          <a:latin typeface="Cambria Math" panose="02040503050406030204" pitchFamily="18" charset="0"/>
                          <a:ea typeface="Cambria Math" panose="02040503050406030204" pitchFamily="18" charset="0"/>
                          <a:cs typeface="Segoe UI" panose="020B0502040204020203" pitchFamily="34" charset="0"/>
                        </a:rPr>
                        <m:t>=</m:t>
                      </m:r>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𝑈</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𝑆𝐿</m:t>
                              </m:r>
                            </m:sub>
                          </m:sSub>
                          <m:r>
                            <a:rPr lang="en-US" sz="1600" b="0" i="1" smtClean="0">
                              <a:latin typeface="Cambria Math" panose="02040503050406030204" pitchFamily="18" charset="0"/>
                              <a:ea typeface="Cambria Math" panose="02040503050406030204" pitchFamily="18" charset="0"/>
                              <a:cs typeface="Segoe UI" panose="020B0502040204020203" pitchFamily="34" charset="0"/>
                            </a:rPr>
                            <m:t>+</m:t>
                          </m:r>
                          <m:r>
                            <a:rPr lang="en-US" sz="1600" b="0" i="1" smtClean="0">
                              <a:latin typeface="Cambria Math" panose="02040503050406030204" pitchFamily="18" charset="0"/>
                              <a:ea typeface="Cambria Math" panose="02040503050406030204" pitchFamily="18" charset="0"/>
                              <a:cs typeface="Segoe UI" panose="020B0502040204020203" pitchFamily="34" charset="0"/>
                            </a:rPr>
                            <m:t>𝐹</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𝑣𝑖𝑏</m:t>
                          </m:r>
                        </m:sub>
                      </m:sSub>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e>
                      </m:d>
                    </m:oMath>
                  </m:oMathPara>
                </a14:m>
                <a:endParaRPr lang="en-US" sz="1600" dirty="0" smtClean="0">
                  <a:latin typeface="Segoe UI" panose="020B0502040204020203" pitchFamily="34" charset="0"/>
                  <a:cs typeface="Segoe UI" panose="020B0502040204020203" pitchFamily="34" charset="0"/>
                </a:endParaRPr>
              </a:p>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1600" b="0" i="1" smtClean="0">
                                  <a:latin typeface="Cambria Math" panose="02040503050406030204" pitchFamily="18" charset="0"/>
                                  <a:ea typeface="Cambria Math" panose="02040503050406030204" pitchFamily="18" charset="0"/>
                                  <a:cs typeface="Segoe UI" panose="020B0502040204020203" pitchFamily="34" charset="0"/>
                                </a:rPr>
                                <m:t>𝐹</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𝑣𝑖𝑏</m:t>
                              </m:r>
                            </m:sub>
                          </m:sSub>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e>
                          </m:d>
                          <m:r>
                            <a:rPr lang="en-US" sz="1600" b="0" i="1" smtClean="0">
                              <a:latin typeface="Cambria Math" panose="02040503050406030204" pitchFamily="18" charset="0"/>
                              <a:ea typeface="Cambria Math" panose="02040503050406030204" pitchFamily="18" charset="0"/>
                              <a:cs typeface="Segoe UI" panose="020B0502040204020203" pitchFamily="34" charset="0"/>
                            </a:rPr>
                            <m:t>= </m:t>
                          </m:r>
                          <m:r>
                            <a:rPr lang="en-US" sz="1600" b="0" i="1" smtClean="0">
                              <a:latin typeface="Cambria Math" panose="02040503050406030204" pitchFamily="18" charset="0"/>
                              <a:ea typeface="Cambria Math" panose="02040503050406030204" pitchFamily="18" charset="0"/>
                              <a:cs typeface="Segoe UI" panose="020B0502040204020203" pitchFamily="34" charset="0"/>
                            </a:rPr>
                            <m:t>𝑘</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𝐵</m:t>
                          </m:r>
                        </m:sub>
                      </m:sSub>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nary>
                        <m:naryPr>
                          <m:limLoc m:val="undOvr"/>
                          <m:ctrlPr>
                            <a:rPr lang="en-US" sz="1600" i="1" smtClean="0">
                              <a:latin typeface="Cambria Math" panose="02040503050406030204" pitchFamily="18" charset="0"/>
                              <a:cs typeface="Segoe UI" panose="020B0502040204020203" pitchFamily="34" charset="0"/>
                            </a:rPr>
                          </m:ctrlPr>
                        </m:naryPr>
                        <m:sub>
                          <m:r>
                            <m:rPr>
                              <m:brk m:alnAt="24"/>
                            </m:rPr>
                            <a:rPr lang="en-US" sz="1600" b="0" i="1" smtClean="0">
                              <a:latin typeface="Cambria Math" panose="02040503050406030204" pitchFamily="18" charset="0"/>
                              <a:cs typeface="Segoe UI" panose="020B0502040204020203" pitchFamily="34" charset="0"/>
                            </a:rPr>
                            <m:t>0</m:t>
                          </m:r>
                        </m:sub>
                        <m:sup>
                          <m:r>
                            <a:rPr lang="en-US" sz="1600" i="1" smtClean="0">
                              <a:latin typeface="Cambria Math" panose="02040503050406030204" pitchFamily="18" charset="0"/>
                              <a:ea typeface="Cambria Math" panose="02040503050406030204" pitchFamily="18" charset="0"/>
                              <a:cs typeface="Segoe UI" panose="020B0502040204020203" pitchFamily="34" charset="0"/>
                            </a:rPr>
                            <m:t>∞</m:t>
                          </m:r>
                        </m:sup>
                        <m:e>
                          <m:r>
                            <a:rPr lang="en-US" sz="1600" b="0" i="1" smtClean="0">
                              <a:latin typeface="Cambria Math" panose="02040503050406030204" pitchFamily="18" charset="0"/>
                              <a:cs typeface="Segoe UI" panose="020B0502040204020203" pitchFamily="34" charset="0"/>
                            </a:rPr>
                            <m:t>𝑑</m:t>
                          </m:r>
                          <m:r>
                            <a:rPr lang="en-US" sz="1600" b="0" i="1" smtClean="0">
                              <a:latin typeface="Cambria Math" panose="02040503050406030204" pitchFamily="18" charset="0"/>
                              <a:ea typeface="Cambria Math" panose="02040503050406030204" pitchFamily="18" charset="0"/>
                              <a:cs typeface="Segoe UI" panose="020B0502040204020203" pitchFamily="34" charset="0"/>
                            </a:rPr>
                            <m:t>𝜔</m:t>
                          </m:r>
                          <m:r>
                            <a:rPr lang="en-US" sz="1600" b="0" i="1" smtClean="0">
                              <a:latin typeface="Cambria Math" panose="02040503050406030204" pitchFamily="18" charset="0"/>
                              <a:ea typeface="Cambria Math" panose="02040503050406030204" pitchFamily="18" charset="0"/>
                              <a:cs typeface="Segoe UI" panose="020B0502040204020203" pitchFamily="34" charset="0"/>
                            </a:rPr>
                            <m:t> </m:t>
                          </m:r>
                          <m:r>
                            <m:rPr>
                              <m:sty m:val="p"/>
                            </m:rPr>
                            <a:rPr lang="en-US" sz="1600" b="0" i="0" smtClean="0">
                              <a:latin typeface="Cambria Math" panose="02040503050406030204" pitchFamily="18" charset="0"/>
                              <a:ea typeface="Cambria Math" panose="02040503050406030204" pitchFamily="18" charset="0"/>
                              <a:cs typeface="Segoe UI" panose="020B0502040204020203" pitchFamily="34" charset="0"/>
                            </a:rPr>
                            <m:t>ln</m:t>
                          </m:r>
                          <m:r>
                            <a:rPr lang="en-US" sz="1600" b="0" i="1" smtClean="0">
                              <a:latin typeface="Cambria Math" panose="02040503050406030204" pitchFamily="18" charset="0"/>
                              <a:ea typeface="Cambria Math" panose="02040503050406030204" pitchFamily="18" charset="0"/>
                              <a:cs typeface="Segoe UI" panose="020B0502040204020203" pitchFamily="34" charset="0"/>
                            </a:rPr>
                            <m:t>⁡</m:t>
                          </m:r>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2 </m:t>
                              </m:r>
                              <m:r>
                                <a:rPr lang="en-US" sz="1600" b="0" i="1" smtClean="0">
                                  <a:latin typeface="Cambria Math" panose="02040503050406030204" pitchFamily="18" charset="0"/>
                                  <a:ea typeface="Cambria Math" panose="02040503050406030204" pitchFamily="18" charset="0"/>
                                  <a:cs typeface="Segoe UI" panose="020B0502040204020203" pitchFamily="34" charset="0"/>
                                </a:rPr>
                                <m:t>𝑠𝑖𝑛h</m:t>
                              </m:r>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f>
                                    <m:f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sz="1600" b="0" i="1" smtClean="0">
                                          <a:latin typeface="Cambria Math" panose="02040503050406030204" pitchFamily="18" charset="0"/>
                                          <a:ea typeface="Cambria Math" panose="02040503050406030204" pitchFamily="18" charset="0"/>
                                        </a:rPr>
                                        <m:t>ℏ</m:t>
                                      </m:r>
                                      <m:r>
                                        <a:rPr lang="en-US" sz="1600" b="0" i="1" smtClean="0">
                                          <a:latin typeface="Cambria Math" panose="02040503050406030204" pitchFamily="18" charset="0"/>
                                          <a:ea typeface="Cambria Math" panose="02040503050406030204" pitchFamily="18" charset="0"/>
                                          <a:cs typeface="Segoe UI" panose="020B0502040204020203" pitchFamily="34" charset="0"/>
                                        </a:rPr>
                                        <m:t>𝜔</m:t>
                                      </m:r>
                                    </m:num>
                                    <m:den>
                                      <m:r>
                                        <a:rPr lang="en-US" sz="1600" b="0" i="1" smtClean="0">
                                          <a:latin typeface="Cambria Math" panose="02040503050406030204" pitchFamily="18" charset="0"/>
                                          <a:ea typeface="Cambria Math" panose="02040503050406030204" pitchFamily="18" charset="0"/>
                                          <a:cs typeface="Segoe UI" panose="020B0502040204020203" pitchFamily="34" charset="0"/>
                                        </a:rPr>
                                        <m:t>2</m:t>
                                      </m:r>
                                      <m:sSub>
                                        <m:sSub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sSubPr>
                                        <m:e>
                                          <m:r>
                                            <a:rPr lang="en-US" sz="1600" b="0" i="1" smtClean="0">
                                              <a:latin typeface="Cambria Math" panose="02040503050406030204" pitchFamily="18" charset="0"/>
                                              <a:ea typeface="Cambria Math" panose="02040503050406030204" pitchFamily="18" charset="0"/>
                                              <a:cs typeface="Segoe UI" panose="020B0502040204020203" pitchFamily="34" charset="0"/>
                                            </a:rPr>
                                            <m:t>𝑘</m:t>
                                          </m:r>
                                        </m:e>
                                        <m:sub>
                                          <m:r>
                                            <a:rPr lang="en-US" sz="1600" b="0" i="1" smtClean="0">
                                              <a:latin typeface="Cambria Math" panose="02040503050406030204" pitchFamily="18" charset="0"/>
                                              <a:ea typeface="Cambria Math" panose="02040503050406030204" pitchFamily="18" charset="0"/>
                                              <a:cs typeface="Segoe UI" panose="020B0502040204020203" pitchFamily="34" charset="0"/>
                                            </a:rPr>
                                            <m:t>𝐵</m:t>
                                          </m:r>
                                        </m:sub>
                                      </m:sSub>
                                      <m:r>
                                        <a:rPr lang="en-US" sz="1600" b="0" i="1" smtClean="0">
                                          <a:latin typeface="Cambria Math" panose="02040503050406030204" pitchFamily="18" charset="0"/>
                                          <a:ea typeface="Cambria Math" panose="02040503050406030204" pitchFamily="18" charset="0"/>
                                          <a:cs typeface="Segoe UI" panose="020B0502040204020203" pitchFamily="34" charset="0"/>
                                        </a:rPr>
                                        <m:t>𝑇</m:t>
                                      </m:r>
                                    </m:den>
                                  </m:f>
                                </m:e>
                              </m:d>
                            </m:e>
                          </m:d>
                          <m:r>
                            <a:rPr lang="en-US" sz="1600" b="0" i="1" smtClean="0">
                              <a:latin typeface="Cambria Math" panose="02040503050406030204" pitchFamily="18" charset="0"/>
                              <a:ea typeface="Cambria Math" panose="02040503050406030204" pitchFamily="18" charset="0"/>
                              <a:cs typeface="Segoe UI" panose="020B0502040204020203" pitchFamily="34" charset="0"/>
                            </a:rPr>
                            <m:t>𝑔</m:t>
                          </m:r>
                          <m:d>
                            <m:dPr>
                              <m:ctrlPr>
                                <a:rPr lang="en-US" sz="1600" b="0" i="1" smtClean="0">
                                  <a:latin typeface="Cambria Math" panose="02040503050406030204" pitchFamily="18" charset="0"/>
                                  <a:ea typeface="Cambria Math" panose="02040503050406030204" pitchFamily="18" charset="0"/>
                                  <a:cs typeface="Segoe UI" panose="020B0502040204020203" pitchFamily="34" charset="0"/>
                                </a:rPr>
                              </m:ctrlPr>
                            </m:dPr>
                            <m:e>
                              <m:r>
                                <a:rPr lang="en-US" sz="1600" b="0" i="1" smtClean="0">
                                  <a:latin typeface="Cambria Math" panose="02040503050406030204" pitchFamily="18" charset="0"/>
                                  <a:ea typeface="Cambria Math" panose="02040503050406030204" pitchFamily="18" charset="0"/>
                                  <a:cs typeface="Segoe UI" panose="020B0502040204020203" pitchFamily="34" charset="0"/>
                                </a:rPr>
                                <m:t>𝜔</m:t>
                              </m:r>
                            </m:e>
                          </m:d>
                        </m:e>
                      </m:nary>
                    </m:oMath>
                  </m:oMathPara>
                </a14:m>
                <a:endParaRPr lang="en-US" sz="1600" dirty="0" smtClean="0">
                  <a:latin typeface="Segoe UI" panose="020B0502040204020203" pitchFamily="34" charset="0"/>
                  <a:cs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11497" y="2312804"/>
                <a:ext cx="10599073" cy="1552220"/>
              </a:xfrm>
              <a:prstGeom prst="rect">
                <a:avLst/>
              </a:prstGeom>
              <a:blipFill>
                <a:blip r:embed="rId3"/>
                <a:stretch>
                  <a:fillRect l="-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81563" y="2340023"/>
                <a:ext cx="3126177" cy="1201226"/>
              </a:xfrm>
              <a:prstGeom prst="rect">
                <a:avLst/>
              </a:prstGeom>
            </p:spPr>
            <p:txBody>
              <a:bodyPr wrap="none">
                <a:spAutoFit/>
              </a:bodyPr>
              <a:lstStyle/>
              <a:p>
                <a:pPr>
                  <a:lnSpc>
                    <a:spcPct val="150000"/>
                  </a:lnSpc>
                </a:pPr>
                <a:r>
                  <a:rPr lang="en-US" sz="1600" dirty="0" smtClean="0">
                    <a:latin typeface="Segoe UI" panose="020B0502040204020203" pitchFamily="34" charset="0"/>
                    <a:cs typeface="Segoe UI" panose="020B0502040204020203" pitchFamily="34" charset="0"/>
                  </a:rPr>
                  <a:t>Ground state structure:</a:t>
                </a:r>
              </a:p>
              <a:p>
                <a:pPr>
                  <a:lnSpc>
                    <a:spcPct val="150000"/>
                  </a:lnSpc>
                </a:pPr>
                <a:r>
                  <a:rPr lang="en-US" sz="1600" dirty="0" smtClean="0">
                    <a:latin typeface="Segoe UI" panose="020B0502040204020203" pitchFamily="34" charset="0"/>
                    <a:cs typeface="Segoe UI" panose="020B0502040204020203" pitchFamily="34" charset="0"/>
                  </a:rPr>
                  <a:t>Na</a:t>
                </a:r>
                <a:r>
                  <a:rPr lang="en-US" sz="1600" baseline="-25000" dirty="0" smtClean="0">
                    <a:latin typeface="Segoe UI" panose="020B0502040204020203" pitchFamily="34" charset="0"/>
                    <a:cs typeface="Segoe UI" panose="020B0502040204020203" pitchFamily="34" charset="0"/>
                  </a:rPr>
                  <a:t>4</a:t>
                </a:r>
                <a:r>
                  <a:rPr lang="en-US" sz="1600" dirty="0" smtClean="0">
                    <a:latin typeface="Segoe UI" panose="020B0502040204020203" pitchFamily="34" charset="0"/>
                    <a:cs typeface="Segoe UI" panose="020B0502040204020203" pitchFamily="34" charset="0"/>
                  </a:rPr>
                  <a:t>P</a:t>
                </a:r>
                <a:r>
                  <a:rPr lang="en-US" sz="1600" baseline="-25000" dirty="0" smtClean="0">
                    <a:latin typeface="Segoe UI" panose="020B0502040204020203" pitchFamily="34" charset="0"/>
                    <a:cs typeface="Segoe UI" panose="020B0502040204020203" pitchFamily="34" charset="0"/>
                  </a:rPr>
                  <a:t>2</a:t>
                </a:r>
                <a:r>
                  <a:rPr lang="en-US" sz="1600" dirty="0" smtClean="0">
                    <a:latin typeface="Segoe UI" panose="020B0502040204020203" pitchFamily="34" charset="0"/>
                    <a:cs typeface="Segoe UI" panose="020B0502040204020203" pitchFamily="34" charset="0"/>
                  </a:rPr>
                  <a:t>S</a:t>
                </a:r>
                <a:r>
                  <a:rPr lang="en-US" sz="1600" baseline="-25000" dirty="0" smtClean="0">
                    <a:latin typeface="Segoe UI" panose="020B0502040204020203" pitchFamily="34" charset="0"/>
                    <a:cs typeface="Segoe UI" panose="020B0502040204020203" pitchFamily="34" charset="0"/>
                  </a:rPr>
                  <a:t>6 </a:t>
                </a:r>
                <a:r>
                  <a:rPr lang="en-US" sz="1600" dirty="0" smtClean="0">
                    <a:latin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DengXian"/>
                    <a:cs typeface="Segoe UI" panose="020B0502040204020203" pitchFamily="34" charset="0"/>
                  </a:rPr>
                  <a:t>Monoclinic </a:t>
                </a:r>
                <a:r>
                  <a:rPr lang="en-US" sz="1600" b="1" dirty="0" smtClean="0">
                    <a:latin typeface="Segoe UI" panose="020B0502040204020203" pitchFamily="34" charset="0"/>
                    <a:ea typeface="DengXian"/>
                    <a:cs typeface="Segoe UI" panose="020B0502040204020203" pitchFamily="34" charset="0"/>
                  </a:rPr>
                  <a:t>C2/m</a:t>
                </a:r>
                <a:r>
                  <a:rPr lang="en-US" sz="1600" dirty="0" smtClean="0">
                    <a:latin typeface="Segoe UI" panose="020B0502040204020203" pitchFamily="34" charset="0"/>
                    <a:ea typeface="DengXian"/>
                    <a:cs typeface="Segoe UI" panose="020B0502040204020203" pitchFamily="34" charset="0"/>
                  </a:rPr>
                  <a:t> (</a:t>
                </a:r>
                <a:r>
                  <a:rPr lang="en-US" altLang="zh-CN" sz="1600" dirty="0" smtClean="0">
                    <a:latin typeface="Segoe UI" panose="020B0502040204020203" pitchFamily="34" charset="0"/>
                    <a:ea typeface="DengXian"/>
                    <a:cs typeface="Segoe UI" panose="020B0502040204020203" pitchFamily="34" charset="0"/>
                  </a:rPr>
                  <a:t>#12)</a:t>
                </a:r>
              </a:p>
              <a:p>
                <a:pPr>
                  <a:lnSpc>
                    <a:spcPct val="150000"/>
                  </a:lnSpc>
                </a:pPr>
                <a:r>
                  <a:rPr lang="en-US" sz="1600" dirty="0">
                    <a:latin typeface="Segoe UI" panose="020B0502040204020203" pitchFamily="34" charset="0"/>
                    <a:cs typeface="Segoe UI" panose="020B0502040204020203" pitchFamily="34" charset="0"/>
                  </a:rPr>
                  <a:t>Li</a:t>
                </a:r>
                <a:r>
                  <a:rPr lang="en-US" sz="1600" baseline="-25000" dirty="0">
                    <a:latin typeface="Segoe UI" panose="020B0502040204020203" pitchFamily="34" charset="0"/>
                    <a:cs typeface="Segoe UI" panose="020B0502040204020203" pitchFamily="34" charset="0"/>
                  </a:rPr>
                  <a:t>4</a:t>
                </a:r>
                <a:r>
                  <a:rPr lang="en-US" sz="1600" dirty="0">
                    <a:latin typeface="Segoe UI" panose="020B0502040204020203" pitchFamily="34" charset="0"/>
                    <a:cs typeface="Segoe UI" panose="020B0502040204020203" pitchFamily="34" charset="0"/>
                  </a:rPr>
                  <a:t>P</a:t>
                </a:r>
                <a:r>
                  <a:rPr lang="en-US" sz="1600" baseline="-25000" dirty="0">
                    <a:latin typeface="Segoe UI" panose="020B0502040204020203" pitchFamily="34" charset="0"/>
                    <a:cs typeface="Segoe UI" panose="020B0502040204020203" pitchFamily="34" charset="0"/>
                  </a:rPr>
                  <a:t>2</a:t>
                </a:r>
                <a:r>
                  <a:rPr lang="en-US" sz="1600" dirty="0">
                    <a:latin typeface="Segoe UI" panose="020B0502040204020203" pitchFamily="34" charset="0"/>
                    <a:cs typeface="Segoe UI" panose="020B0502040204020203" pitchFamily="34" charset="0"/>
                  </a:rPr>
                  <a:t>S</a:t>
                </a:r>
                <a:r>
                  <a:rPr lang="en-US" sz="1600" baseline="-25000" dirty="0">
                    <a:latin typeface="Segoe UI" panose="020B0502040204020203" pitchFamily="34" charset="0"/>
                    <a:cs typeface="Segoe UI" panose="020B0502040204020203" pitchFamily="34" charset="0"/>
                  </a:rPr>
                  <a:t>6</a:t>
                </a:r>
                <a:r>
                  <a:rPr lang="en-US" sz="1600" dirty="0">
                    <a:latin typeface="Segoe UI" panose="020B0502040204020203" pitchFamily="34" charset="0"/>
                    <a:cs typeface="Segoe UI" panose="020B0502040204020203" pitchFamily="34" charset="0"/>
                  </a:rPr>
                  <a:t>: </a:t>
                </a:r>
                <a:r>
                  <a:rPr lang="en-US" sz="1600" dirty="0">
                    <a:latin typeface="Segoe UI" panose="020B0502040204020203" pitchFamily="34" charset="0"/>
                    <a:ea typeface="DengXian"/>
                    <a:cs typeface="Segoe UI" panose="020B0502040204020203" pitchFamily="34" charset="0"/>
                  </a:rPr>
                  <a:t>Hexagonal </a:t>
                </a:r>
                <a:r>
                  <a:rPr lang="en-US" sz="1600" b="1" dirty="0">
                    <a:latin typeface="Segoe UI" panose="020B0502040204020203" pitchFamily="34" charset="0"/>
                    <a:cs typeface="Segoe UI" panose="020B0502040204020203" pitchFamily="34" charset="0"/>
                  </a:rPr>
                  <a:t>P</a:t>
                </a:r>
                <a14:m>
                  <m:oMath xmlns:m="http://schemas.openxmlformats.org/officeDocument/2006/math">
                    <m:acc>
                      <m:accPr>
                        <m:chr m:val="̅"/>
                        <m:ctrlPr>
                          <a:rPr lang="en-US" sz="1600" b="1" i="1" dirty="0">
                            <a:latin typeface="Cambria Math" panose="02040503050406030204" pitchFamily="18" charset="0"/>
                            <a:cs typeface="Segoe UI" panose="020B0502040204020203" pitchFamily="34" charset="0"/>
                          </a:rPr>
                        </m:ctrlPr>
                      </m:accPr>
                      <m:e>
                        <m:r>
                          <a:rPr lang="en-US" sz="1600" b="1" i="1" dirty="0">
                            <a:latin typeface="Cambria Math" panose="02040503050406030204" pitchFamily="18" charset="0"/>
                            <a:cs typeface="Segoe UI" panose="020B0502040204020203" pitchFamily="34" charset="0"/>
                          </a:rPr>
                          <m:t>𝟑</m:t>
                        </m:r>
                      </m:e>
                    </m:acc>
                  </m:oMath>
                </a14:m>
                <a:r>
                  <a:rPr lang="en-US" sz="1600" b="1" dirty="0">
                    <a:latin typeface="Segoe UI" panose="020B0502040204020203" pitchFamily="34" charset="0"/>
                    <a:cs typeface="Segoe UI" panose="020B0502040204020203" pitchFamily="34" charset="0"/>
                  </a:rPr>
                  <a:t>m1</a:t>
                </a:r>
                <a:r>
                  <a:rPr lang="en-US" sz="1600" dirty="0">
                    <a:latin typeface="Segoe UI" panose="020B0502040204020203" pitchFamily="34" charset="0"/>
                    <a:ea typeface="DengXian"/>
                    <a:cs typeface="Segoe UI" panose="020B0502040204020203" pitchFamily="34" charset="0"/>
                  </a:rPr>
                  <a:t> (</a:t>
                </a:r>
                <a:r>
                  <a:rPr lang="en-US" altLang="zh-CN" sz="1600" dirty="0">
                    <a:latin typeface="Segoe UI" panose="020B0502040204020203" pitchFamily="34" charset="0"/>
                    <a:ea typeface="DengXian"/>
                    <a:cs typeface="Segoe UI" panose="020B0502040204020203" pitchFamily="34" charset="0"/>
                  </a:rPr>
                  <a:t>#164</a:t>
                </a:r>
                <a:r>
                  <a:rPr lang="en-US" altLang="zh-CN" sz="1600" dirty="0" smtClean="0">
                    <a:latin typeface="Segoe UI" panose="020B0502040204020203" pitchFamily="34" charset="0"/>
                    <a:ea typeface="DengXian"/>
                    <a:cs typeface="Segoe UI" panose="020B0502040204020203" pitchFamily="34" charset="0"/>
                  </a:rPr>
                  <a:t>)</a:t>
                </a:r>
                <a:endParaRPr lang="en-US" sz="1600" baseline="-25000" dirty="0">
                  <a:latin typeface="Segoe UI" panose="020B0502040204020203" pitchFamily="34" charset="0"/>
                  <a:cs typeface="Segoe UI" panose="020B0502040204020203"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81563" y="2340023"/>
                <a:ext cx="3126177" cy="1201226"/>
              </a:xfrm>
              <a:prstGeom prst="rect">
                <a:avLst/>
              </a:prstGeom>
              <a:blipFill>
                <a:blip r:embed="rId4"/>
                <a:stretch>
                  <a:fillRect l="-1172" r="-195" b="-1523"/>
                </a:stretch>
              </a:blipFill>
            </p:spPr>
            <p:txBody>
              <a:bodyPr/>
              <a:lstStyle/>
              <a:p>
                <a:r>
                  <a:rPr lang="en-US">
                    <a:noFill/>
                  </a:rPr>
                  <a:t> </a:t>
                </a:r>
              </a:p>
            </p:txBody>
          </p:sp>
        </mc:Fallback>
      </mc:AlternateContent>
      <p:sp>
        <p:nvSpPr>
          <p:cNvPr id="10" name="TextBox 9"/>
          <p:cNvSpPr txBox="1"/>
          <p:nvPr/>
        </p:nvSpPr>
        <p:spPr>
          <a:xfrm>
            <a:off x="329747" y="292813"/>
            <a:ext cx="1253869"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Outline</a:t>
            </a:r>
            <a:endParaRPr lang="en-US" sz="2400" b="1" i="1" dirty="0">
              <a:solidFill>
                <a:srgbClr val="C00000"/>
              </a:solidFill>
              <a:latin typeface="Segoe UI" panose="020B0502040204020203" pitchFamily="34" charset="0"/>
              <a:cs typeface="Segoe UI" panose="020B0502040204020203" pitchFamily="34" charset="0"/>
            </a:endParaRPr>
          </a:p>
        </p:txBody>
      </p:sp>
      <p:cxnSp>
        <p:nvCxnSpPr>
          <p:cNvPr id="11" name="Straight Connector 10"/>
          <p:cNvCxnSpPr/>
          <p:nvPr/>
        </p:nvCxnSpPr>
        <p:spPr>
          <a:xfrm>
            <a:off x="434773" y="7743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12" name="Right Arrow 11"/>
          <p:cNvSpPr/>
          <p:nvPr/>
        </p:nvSpPr>
        <p:spPr>
          <a:xfrm>
            <a:off x="5462786" y="2840187"/>
            <a:ext cx="336742" cy="22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3" name="Rectangle 12"/>
          <p:cNvSpPr/>
          <p:nvPr/>
        </p:nvSpPr>
        <p:spPr>
          <a:xfrm>
            <a:off x="390642" y="5542683"/>
            <a:ext cx="9176657" cy="672172"/>
          </a:xfrm>
          <a:prstGeom prst="rect">
            <a:avLst/>
          </a:prstGeom>
        </p:spPr>
        <p:txBody>
          <a:bodyPr wrap="square">
            <a:spAutoFit/>
          </a:bodyPr>
          <a:lstStyle/>
          <a:p>
            <a:pPr>
              <a:lnSpc>
                <a:spcPct val="114000"/>
              </a:lnSpc>
            </a:pPr>
            <a:r>
              <a:rPr lang="it-IT" sz="1200" baseline="30000" dirty="0">
                <a:latin typeface="Segoe UI" panose="020B0502040204020203" pitchFamily="34" charset="0"/>
                <a:cs typeface="Segoe UI" panose="020B0502040204020203" pitchFamily="34" charset="0"/>
              </a:rPr>
              <a:t>1</a:t>
            </a:r>
            <a:r>
              <a:rPr lang="it-IT" sz="1200" dirty="0" smtClean="0">
                <a:latin typeface="Segoe UI" panose="020B0502040204020203" pitchFamily="34" charset="0"/>
                <a:cs typeface="Segoe UI" panose="020B0502040204020203" pitchFamily="34" charset="0"/>
              </a:rPr>
              <a:t>Neuberger et al., </a:t>
            </a:r>
            <a:r>
              <a:rPr lang="en-US" sz="1200" i="1" dirty="0" smtClean="0">
                <a:latin typeface="Segoe UI" panose="020B0502040204020203" pitchFamily="34" charset="0"/>
                <a:cs typeface="Segoe UI" panose="020B0502040204020203" pitchFamily="34" charset="0"/>
              </a:rPr>
              <a:t>Dalton Trans</a:t>
            </a:r>
            <a:r>
              <a:rPr lang="en-US" sz="1200" dirty="0" smtClean="0">
                <a:latin typeface="Segoe UI" panose="020B0502040204020203" pitchFamily="34" charset="0"/>
                <a:cs typeface="Segoe UI" panose="020B0502040204020203" pitchFamily="34" charset="0"/>
              </a:rPr>
              <a:t>. </a:t>
            </a:r>
            <a:r>
              <a:rPr lang="en-US" sz="1200" b="1" dirty="0" smtClean="0">
                <a:latin typeface="Segoe UI" panose="020B0502040204020203" pitchFamily="34" charset="0"/>
                <a:cs typeface="Segoe UI" panose="020B0502040204020203" pitchFamily="34" charset="0"/>
              </a:rPr>
              <a:t>47</a:t>
            </a:r>
            <a:r>
              <a:rPr lang="en-US" sz="1200" dirty="0" smtClean="0">
                <a:latin typeface="Segoe UI" panose="020B0502040204020203" pitchFamily="34" charset="0"/>
                <a:cs typeface="Segoe UI" panose="020B0502040204020203" pitchFamily="34" charset="0"/>
              </a:rPr>
              <a:t>, 11691-11695 (2018)</a:t>
            </a:r>
          </a:p>
          <a:p>
            <a:r>
              <a:rPr lang="da-DK" sz="1200" baseline="30000" dirty="0">
                <a:latin typeface="Segoe UI" panose="020B0502040204020203" pitchFamily="34" charset="0"/>
                <a:cs typeface="Segoe UI" panose="020B0502040204020203" pitchFamily="34" charset="0"/>
              </a:rPr>
              <a:t>2</a:t>
            </a:r>
            <a:r>
              <a:rPr lang="da-DK" sz="1200" dirty="0" smtClean="0">
                <a:latin typeface="Segoe UI" panose="020B0502040204020203" pitchFamily="34" charset="0"/>
                <a:cs typeface="Segoe UI" panose="020B0502040204020203" pitchFamily="34" charset="0"/>
              </a:rPr>
              <a:t>Kuhn et al., </a:t>
            </a:r>
            <a:r>
              <a:rPr lang="da-DK" sz="1200" i="1" dirty="0" smtClean="0">
                <a:latin typeface="Segoe UI" panose="020B0502040204020203" pitchFamily="34" charset="0"/>
                <a:cs typeface="Segoe UI" panose="020B0502040204020203" pitchFamily="34" charset="0"/>
              </a:rPr>
              <a:t>Z. Anorg. Allg. Chem</a:t>
            </a:r>
            <a:r>
              <a:rPr lang="da-DK" sz="1200" dirty="0" smtClean="0">
                <a:latin typeface="Segoe UI" panose="020B0502040204020203" pitchFamily="34" charset="0"/>
                <a:cs typeface="Segoe UI" panose="020B0502040204020203" pitchFamily="34" charset="0"/>
              </a:rPr>
              <a:t>. </a:t>
            </a:r>
            <a:r>
              <a:rPr lang="da-DK" sz="1200" b="1" dirty="0" smtClean="0">
                <a:latin typeface="Segoe UI" panose="020B0502040204020203" pitchFamily="34" charset="0"/>
                <a:cs typeface="Segoe UI" panose="020B0502040204020203" pitchFamily="34" charset="0"/>
              </a:rPr>
              <a:t>640</a:t>
            </a:r>
            <a:r>
              <a:rPr lang="da-DK" sz="1200" dirty="0" smtClean="0">
                <a:latin typeface="Segoe UI" panose="020B0502040204020203" pitchFamily="34" charset="0"/>
                <a:cs typeface="Segoe UI" panose="020B0502040204020203" pitchFamily="34" charset="0"/>
              </a:rPr>
              <a:t>, 689-692 (2014)</a:t>
            </a:r>
          </a:p>
          <a:p>
            <a:r>
              <a:rPr lang="en-US" sz="1200" baseline="30000" dirty="0">
                <a:latin typeface="Segoe UI" panose="020B0502040204020203" pitchFamily="34" charset="0"/>
                <a:cs typeface="Segoe UI" panose="020B0502040204020203" pitchFamily="34" charset="0"/>
              </a:rPr>
              <a:t>3</a:t>
            </a:r>
            <a:r>
              <a:rPr lang="en-US" sz="1200" dirty="0" smtClean="0">
                <a:latin typeface="Segoe UI" panose="020B0502040204020203" pitchFamily="34" charset="0"/>
                <a:cs typeface="Segoe UI" panose="020B0502040204020203" pitchFamily="34" charset="0"/>
              </a:rPr>
              <a:t>Hood et al., Manuscript in preparation.</a:t>
            </a:r>
          </a:p>
        </p:txBody>
      </p:sp>
      <p:cxnSp>
        <p:nvCxnSpPr>
          <p:cNvPr id="14" name="Straight Connector 13"/>
          <p:cNvCxnSpPr/>
          <p:nvPr/>
        </p:nvCxnSpPr>
        <p:spPr>
          <a:xfrm>
            <a:off x="510385" y="5469581"/>
            <a:ext cx="4299857"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p:cNvSpPr/>
          <p:nvPr/>
        </p:nvSpPr>
        <p:spPr>
          <a:xfrm>
            <a:off x="9515610" y="2340023"/>
            <a:ext cx="2135020" cy="830997"/>
          </a:xfrm>
          <a:prstGeom prst="rect">
            <a:avLst/>
          </a:prstGeom>
        </p:spPr>
        <p:txBody>
          <a:bodyPr wrap="square">
            <a:spAutoFit/>
          </a:bodyPr>
          <a:lstStyle/>
          <a:p>
            <a:r>
              <a:rPr lang="en-US" altLang="zh-CN" sz="1600" b="1" dirty="0" smtClean="0">
                <a:solidFill>
                  <a:srgbClr val="FF0000"/>
                </a:solidFill>
                <a:latin typeface="Segoe UI" panose="020B0502040204020203" pitchFamily="34" charset="0"/>
                <a:cs typeface="Segoe UI" panose="020B0502040204020203" pitchFamily="34" charset="0"/>
              </a:rPr>
              <a:t>consistent with those experiment results</a:t>
            </a:r>
            <a:r>
              <a:rPr lang="en-US" altLang="zh-CN" sz="1600" b="1" baseline="30000" dirty="0" smtClean="0">
                <a:solidFill>
                  <a:srgbClr val="FF0000"/>
                </a:solidFill>
                <a:latin typeface="Segoe UI" panose="020B0502040204020203" pitchFamily="34" charset="0"/>
                <a:cs typeface="Segoe UI" panose="020B0502040204020203" pitchFamily="34" charset="0"/>
              </a:rPr>
              <a:t>1-3</a:t>
            </a:r>
            <a:endParaRPr lang="en-US" sz="1600" b="1" baseline="30000" dirty="0">
              <a:solidFill>
                <a:srgbClr val="FF0000"/>
              </a:solidFill>
            </a:endParaRPr>
          </a:p>
        </p:txBody>
      </p:sp>
      <p:sp>
        <p:nvSpPr>
          <p:cNvPr id="16"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17"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18" name="Slide Number Placeholder 5"/>
          <p:cNvSpPr>
            <a:spLocks noGrp="1"/>
          </p:cNvSpPr>
          <p:nvPr>
            <p:ph type="sldNum" sz="quarter" idx="12"/>
          </p:nvPr>
        </p:nvSpPr>
        <p:spPr>
          <a:xfrm>
            <a:off x="8610600" y="6356350"/>
            <a:ext cx="2743200" cy="365125"/>
          </a:xfrm>
        </p:spPr>
        <p:txBody>
          <a:bodyPr/>
          <a:lstStyle/>
          <a:p>
            <a:r>
              <a:rPr lang="en-US" dirty="0"/>
              <a:t>1</a:t>
            </a:r>
          </a:p>
        </p:txBody>
      </p:sp>
      <p:sp>
        <p:nvSpPr>
          <p:cNvPr id="2" name="Rectangle 1"/>
          <p:cNvSpPr/>
          <p:nvPr/>
        </p:nvSpPr>
        <p:spPr>
          <a:xfrm>
            <a:off x="6078220" y="3494188"/>
            <a:ext cx="5454122" cy="369332"/>
          </a:xfrm>
          <a:prstGeom prst="rect">
            <a:avLst/>
          </a:prstGeom>
        </p:spPr>
        <p:txBody>
          <a:bodyPr wrap="none">
            <a:spAutoFit/>
          </a:bodyPr>
          <a:lstStyle/>
          <a:p>
            <a:r>
              <a:rPr lang="en-US" i="1" dirty="0" smtClean="0">
                <a:hlinkClick r:id="rId5"/>
              </a:rPr>
              <a:t>See more at http</a:t>
            </a:r>
            <a:r>
              <a:rPr lang="en-US" i="1" dirty="0">
                <a:hlinkClick r:id="rId5"/>
              </a:rPr>
              <a:t>://users.wfu.edu/natalie/presentations/</a:t>
            </a:r>
            <a:endParaRPr lang="en-US" i="1" dirty="0"/>
          </a:p>
        </p:txBody>
      </p:sp>
    </p:spTree>
    <p:extLst>
      <p:ext uri="{BB962C8B-B14F-4D97-AF65-F5344CB8AC3E}">
        <p14:creationId xmlns:p14="http://schemas.microsoft.com/office/powerpoint/2010/main" val="2376763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96874" y="1098123"/>
            <a:ext cx="10956926" cy="3668697"/>
          </a:xfrm>
          <a:prstGeom prst="rect">
            <a:avLst/>
          </a:prstGeom>
        </p:spPr>
        <p:txBody>
          <a:bodyPr wrap="square">
            <a:spAutoFit/>
          </a:bodyPr>
          <a:lstStyle/>
          <a:p>
            <a:pPr marL="342900" indent="-342900">
              <a:lnSpc>
                <a:spcPct val="120000"/>
              </a:lnSpc>
              <a:buFont typeface="Wingdings" panose="05000000000000000000" pitchFamily="2" charset="2"/>
              <a:buChar char="q"/>
            </a:pPr>
            <a:r>
              <a:rPr lang="en-US" sz="1900" dirty="0" smtClean="0">
                <a:latin typeface="Segoe UI" panose="020B0502040204020203" pitchFamily="34" charset="0"/>
                <a:cs typeface="Segoe UI" panose="020B0502040204020203" pitchFamily="34" charset="0"/>
              </a:rPr>
              <a:t>Density </a:t>
            </a:r>
            <a:r>
              <a:rPr lang="en-US" sz="1900" dirty="0">
                <a:latin typeface="Segoe UI" panose="020B0502040204020203" pitchFamily="34" charset="0"/>
                <a:cs typeface="Segoe UI" panose="020B0502040204020203" pitchFamily="34" charset="0"/>
              </a:rPr>
              <a:t>Functional Theory </a:t>
            </a:r>
            <a:r>
              <a:rPr lang="en-US" sz="1900" dirty="0">
                <a:latin typeface="Segoe UI" panose="020B0502040204020203" pitchFamily="34" charset="0"/>
                <a:ea typeface="DengXian"/>
                <a:cs typeface="Segoe UI" panose="020B0502040204020203" pitchFamily="34" charset="0"/>
              </a:rPr>
              <a:t>(</a:t>
            </a:r>
            <a:r>
              <a:rPr lang="en-US" sz="1900" dirty="0" smtClean="0">
                <a:latin typeface="Segoe UI" panose="020B0502040204020203" pitchFamily="34" charset="0"/>
                <a:ea typeface="DengXian"/>
                <a:cs typeface="Segoe UI" panose="020B0502040204020203" pitchFamily="34" charset="0"/>
              </a:rPr>
              <a:t>DFT</a:t>
            </a:r>
            <a:r>
              <a:rPr lang="en-US" sz="1900" dirty="0">
                <a:latin typeface="Segoe UI" panose="020B0502040204020203" pitchFamily="34" charset="0"/>
                <a:ea typeface="DengXian"/>
                <a:cs typeface="Segoe UI" panose="020B0502040204020203" pitchFamily="34" charset="0"/>
              </a:rPr>
              <a:t>) </a:t>
            </a:r>
            <a:r>
              <a:rPr lang="en-US" sz="1900" dirty="0">
                <a:latin typeface="Segoe UI" panose="020B0502040204020203" pitchFamily="34" charset="0"/>
                <a:cs typeface="Segoe UI" panose="020B0502040204020203" pitchFamily="34" charset="0"/>
              </a:rPr>
              <a:t>and Density Functional Perturbation Theory (DFPT) with </a:t>
            </a:r>
            <a:r>
              <a:rPr lang="en-US" sz="1900" dirty="0" smtClean="0">
                <a:latin typeface="Segoe UI" panose="020B0502040204020203" pitchFamily="34" charset="0"/>
                <a:cs typeface="Segoe UI" panose="020B0502040204020203" pitchFamily="34" charset="0"/>
              </a:rPr>
              <a:t>the modified </a:t>
            </a:r>
            <a:r>
              <a:rPr lang="en-US" sz="1900" dirty="0" err="1" smtClean="0">
                <a:latin typeface="Segoe UI" panose="020B0502040204020203" pitchFamily="34" charset="0"/>
                <a:cs typeface="Segoe UI" panose="020B0502040204020203" pitchFamily="34" charset="0"/>
              </a:rPr>
              <a:t>Perdew</a:t>
            </a:r>
            <a:r>
              <a:rPr lang="en-US" sz="1900" dirty="0" smtClean="0">
                <a:latin typeface="Segoe UI" panose="020B0502040204020203" pitchFamily="34" charset="0"/>
                <a:cs typeface="Segoe UI" panose="020B0502040204020203" pitchFamily="34" charset="0"/>
              </a:rPr>
              <a:t>-Burke-</a:t>
            </a:r>
            <a:r>
              <a:rPr lang="en-US" sz="1900" dirty="0" err="1" smtClean="0">
                <a:latin typeface="Segoe UI" panose="020B0502040204020203" pitchFamily="34" charset="0"/>
                <a:cs typeface="Segoe UI" panose="020B0502040204020203" pitchFamily="34" charset="0"/>
              </a:rPr>
              <a:t>Ernzerhof</a:t>
            </a:r>
            <a:r>
              <a:rPr lang="en-US" sz="1900" dirty="0" smtClean="0">
                <a:latin typeface="Segoe UI" panose="020B0502040204020203" pitchFamily="34" charset="0"/>
                <a:cs typeface="Segoe UI" panose="020B0502040204020203" pitchFamily="34" charset="0"/>
              </a:rPr>
              <a:t> </a:t>
            </a:r>
            <a:r>
              <a:rPr lang="en-US" sz="1900" dirty="0">
                <a:latin typeface="Segoe UI" panose="020B0502040204020203" pitchFamily="34" charset="0"/>
                <a:cs typeface="Segoe UI" panose="020B0502040204020203" pitchFamily="34" charset="0"/>
              </a:rPr>
              <a:t>generalized gradient </a:t>
            </a:r>
            <a:r>
              <a:rPr lang="en-US" sz="1900" dirty="0" smtClean="0">
                <a:latin typeface="Segoe UI" panose="020B0502040204020203" pitchFamily="34" charset="0"/>
                <a:cs typeface="Segoe UI" panose="020B0502040204020203" pitchFamily="34" charset="0"/>
              </a:rPr>
              <a:t>approximation</a:t>
            </a:r>
            <a:r>
              <a:rPr lang="en-US" sz="1900" baseline="30000" dirty="0" smtClean="0">
                <a:latin typeface="Segoe UI" panose="020B0502040204020203" pitchFamily="34" charset="0"/>
                <a:cs typeface="Segoe UI" panose="020B0502040204020203" pitchFamily="34" charset="0"/>
              </a:rPr>
              <a:t>1</a:t>
            </a:r>
            <a:r>
              <a:rPr lang="en-US" sz="1900" dirty="0" smtClean="0">
                <a:latin typeface="Segoe UI" panose="020B0502040204020203" pitchFamily="34" charset="0"/>
                <a:cs typeface="Segoe UI" panose="020B0502040204020203" pitchFamily="34" charset="0"/>
              </a:rPr>
              <a:t> </a:t>
            </a:r>
            <a:r>
              <a:rPr lang="en-US" sz="1900" b="1" dirty="0">
                <a:latin typeface="Segoe UI" panose="020B0502040204020203" pitchFamily="34" charset="0"/>
                <a:cs typeface="Segoe UI" panose="020B0502040204020203" pitchFamily="34" charset="0"/>
              </a:rPr>
              <a:t>(</a:t>
            </a:r>
            <a:r>
              <a:rPr lang="en-US" sz="1900" b="1" dirty="0" err="1">
                <a:latin typeface="Segoe UI" panose="020B0502040204020203" pitchFamily="34" charset="0"/>
                <a:cs typeface="Segoe UI" panose="020B0502040204020203" pitchFamily="34" charset="0"/>
              </a:rPr>
              <a:t>PBEsol</a:t>
            </a:r>
            <a:r>
              <a:rPr lang="en-US" sz="1900" b="1" dirty="0">
                <a:latin typeface="Segoe UI" panose="020B0502040204020203" pitchFamily="34" charset="0"/>
                <a:cs typeface="Segoe UI" panose="020B0502040204020203" pitchFamily="34" charset="0"/>
              </a:rPr>
              <a:t> GGA</a:t>
            </a:r>
            <a:r>
              <a:rPr lang="en-US" sz="1900" b="1" dirty="0" smtClean="0">
                <a:latin typeface="Segoe UI" panose="020B0502040204020203" pitchFamily="34" charset="0"/>
                <a:cs typeface="Segoe UI" panose="020B0502040204020203" pitchFamily="34" charset="0"/>
              </a:rPr>
              <a:t>)</a:t>
            </a:r>
            <a:endParaRPr lang="en-US" sz="1900" dirty="0">
              <a:latin typeface="Segoe UI" panose="020B0502040204020203" pitchFamily="34" charset="0"/>
              <a:cs typeface="Segoe UI" panose="020B0502040204020203" pitchFamily="34" charset="0"/>
            </a:endParaRPr>
          </a:p>
          <a:p>
            <a:pPr marL="342900" indent="-342900">
              <a:lnSpc>
                <a:spcPct val="120000"/>
              </a:lnSpc>
              <a:spcBef>
                <a:spcPts val="1200"/>
              </a:spcBef>
              <a:buFont typeface="Wingdings" panose="05000000000000000000" pitchFamily="2" charset="2"/>
              <a:buChar char="q"/>
            </a:pPr>
            <a:r>
              <a:rPr lang="en-US" sz="1900" dirty="0" smtClean="0">
                <a:latin typeface="Segoe UI" panose="020B0502040204020203" pitchFamily="34" charset="0"/>
                <a:cs typeface="Segoe UI" panose="020B0502040204020203" pitchFamily="34" charset="0"/>
              </a:rPr>
              <a:t>The </a:t>
            </a:r>
            <a:r>
              <a:rPr lang="en-US" sz="1900" dirty="0">
                <a:latin typeface="Segoe UI" panose="020B0502040204020203" pitchFamily="34" charset="0"/>
                <a:cs typeface="Segoe UI" panose="020B0502040204020203" pitchFamily="34" charset="0"/>
              </a:rPr>
              <a:t>projector augmented wave (PAW</a:t>
            </a:r>
            <a:r>
              <a:rPr lang="en-US" sz="1900" dirty="0" smtClean="0">
                <a:latin typeface="Segoe UI" panose="020B0502040204020203" pitchFamily="34" charset="0"/>
                <a:cs typeface="Segoe UI" panose="020B0502040204020203" pitchFamily="34" charset="0"/>
              </a:rPr>
              <a:t>) formalism </a:t>
            </a:r>
            <a:r>
              <a:rPr lang="en-US" sz="1900" dirty="0">
                <a:latin typeface="Segoe UI" panose="020B0502040204020203" pitchFamily="34" charset="0"/>
                <a:cs typeface="Segoe UI" panose="020B0502040204020203" pitchFamily="34" charset="0"/>
              </a:rPr>
              <a:t>using </a:t>
            </a:r>
            <a:r>
              <a:rPr lang="en-US" sz="1900" dirty="0" smtClean="0">
                <a:latin typeface="Segoe UI" panose="020B0502040204020203" pitchFamily="34" charset="0"/>
                <a:cs typeface="Segoe UI" panose="020B0502040204020203" pitchFamily="34" charset="0"/>
              </a:rPr>
              <a:t>ABINIT </a:t>
            </a:r>
            <a:r>
              <a:rPr lang="en-US" sz="1900" dirty="0">
                <a:latin typeface="Segoe UI" panose="020B0502040204020203" pitchFamily="34" charset="0"/>
                <a:cs typeface="Segoe UI" panose="020B0502040204020203" pitchFamily="34" charset="0"/>
              </a:rPr>
              <a:t>(</a:t>
            </a:r>
            <a:r>
              <a:rPr lang="en-US" sz="1900" dirty="0">
                <a:latin typeface="Segoe UI" panose="020B0502040204020203" pitchFamily="34" charset="0"/>
                <a:cs typeface="Segoe UI" panose="020B0502040204020203" pitchFamily="34" charset="0"/>
                <a:hlinkClick r:id="rId3"/>
              </a:rPr>
              <a:t>https://www.abinit.org</a:t>
            </a:r>
            <a:r>
              <a:rPr lang="en-US" sz="1900" dirty="0">
                <a:latin typeface="Segoe UI" panose="020B0502040204020203" pitchFamily="34" charset="0"/>
                <a:cs typeface="Segoe UI" panose="020B0502040204020203" pitchFamily="34" charset="0"/>
              </a:rPr>
              <a:t>) </a:t>
            </a:r>
            <a:r>
              <a:rPr lang="en-US" sz="1900" dirty="0" smtClean="0">
                <a:latin typeface="Segoe UI" panose="020B0502040204020203" pitchFamily="34" charset="0"/>
                <a:cs typeface="Segoe UI" panose="020B0502040204020203" pitchFamily="34" charset="0"/>
              </a:rPr>
              <a:t> &amp; QUANTUM ESPRESSO </a:t>
            </a:r>
            <a:r>
              <a:rPr lang="en-US" sz="1900" dirty="0">
                <a:latin typeface="Segoe UI" panose="020B0502040204020203" pitchFamily="34" charset="0"/>
                <a:cs typeface="Segoe UI" panose="020B0502040204020203" pitchFamily="34" charset="0"/>
              </a:rPr>
              <a:t>(</a:t>
            </a:r>
            <a:r>
              <a:rPr lang="en-US" sz="1900" dirty="0">
                <a:latin typeface="Segoe UI" panose="020B0502040204020203" pitchFamily="34" charset="0"/>
                <a:cs typeface="Segoe UI" panose="020B0502040204020203" pitchFamily="34" charset="0"/>
                <a:hlinkClick r:id="rId4"/>
              </a:rPr>
              <a:t>http://www.quantum-espresso.org</a:t>
            </a:r>
            <a:r>
              <a:rPr lang="en-US" sz="1900" dirty="0" smtClean="0">
                <a:latin typeface="Segoe UI" panose="020B0502040204020203" pitchFamily="34" charset="0"/>
                <a:cs typeface="Segoe UI" panose="020B0502040204020203" pitchFamily="34" charset="0"/>
              </a:rPr>
              <a:t>)</a:t>
            </a:r>
            <a:endParaRPr lang="en-US" sz="1900" dirty="0">
              <a:latin typeface="Segoe UI" panose="020B0502040204020203" pitchFamily="34" charset="0"/>
              <a:cs typeface="Segoe UI" panose="020B0502040204020203" pitchFamily="34" charset="0"/>
            </a:endParaRPr>
          </a:p>
          <a:p>
            <a:pPr marL="342900" indent="-342900">
              <a:lnSpc>
                <a:spcPct val="120000"/>
              </a:lnSpc>
              <a:spcBef>
                <a:spcPts val="1200"/>
              </a:spcBef>
              <a:buFont typeface="Wingdings" panose="05000000000000000000" pitchFamily="2" charset="2"/>
              <a:buChar char="q"/>
            </a:pPr>
            <a:r>
              <a:rPr lang="en-US" sz="1900" dirty="0" smtClean="0">
                <a:latin typeface="Segoe UI" panose="020B0502040204020203" pitchFamily="34" charset="0"/>
                <a:cs typeface="Segoe UI" panose="020B0502040204020203" pitchFamily="34" charset="0"/>
              </a:rPr>
              <a:t>Datasets </a:t>
            </a:r>
            <a:r>
              <a:rPr lang="en-US" sz="1900" dirty="0">
                <a:latin typeface="Segoe UI" panose="020B0502040204020203" pitchFamily="34" charset="0"/>
                <a:cs typeface="Segoe UI" panose="020B0502040204020203" pitchFamily="34" charset="0"/>
              </a:rPr>
              <a:t>generated by ATOMPAW code available at </a:t>
            </a:r>
            <a:r>
              <a:rPr lang="en-US" sz="1900" dirty="0">
                <a:latin typeface="Segoe UI" panose="020B0502040204020203" pitchFamily="34" charset="0"/>
                <a:cs typeface="Segoe UI" panose="020B0502040204020203" pitchFamily="34" charset="0"/>
                <a:hlinkClick r:id="rId5"/>
              </a:rPr>
              <a:t>http://</a:t>
            </a:r>
            <a:r>
              <a:rPr lang="en-US" sz="1900" dirty="0" smtClean="0">
                <a:latin typeface="Segoe UI" panose="020B0502040204020203" pitchFamily="34" charset="0"/>
                <a:cs typeface="Segoe UI" panose="020B0502040204020203" pitchFamily="34" charset="0"/>
                <a:hlinkClick r:id="rId5"/>
              </a:rPr>
              <a:t>pwpaw.wfu.edu</a:t>
            </a:r>
            <a:endParaRPr lang="en-US" sz="1900" dirty="0">
              <a:latin typeface="Segoe UI" panose="020B0502040204020203" pitchFamily="34" charset="0"/>
              <a:cs typeface="Segoe UI" panose="020B0502040204020203" pitchFamily="34" charset="0"/>
            </a:endParaRPr>
          </a:p>
          <a:p>
            <a:pPr marL="342900" indent="-342900">
              <a:lnSpc>
                <a:spcPct val="120000"/>
              </a:lnSpc>
              <a:spcBef>
                <a:spcPts val="1200"/>
              </a:spcBef>
              <a:buFont typeface="Wingdings" panose="05000000000000000000" pitchFamily="2" charset="2"/>
              <a:buChar char="q"/>
            </a:pPr>
            <a:r>
              <a:rPr lang="en-US" sz="1900" dirty="0">
                <a:latin typeface="Segoe UI" panose="020B0502040204020203" pitchFamily="34" charset="0"/>
                <a:cs typeface="Segoe UI" panose="020B0502040204020203" pitchFamily="34" charset="0"/>
              </a:rPr>
              <a:t>Visualization software: </a:t>
            </a:r>
            <a:r>
              <a:rPr lang="en-US" sz="1900" dirty="0" err="1" smtClean="0">
                <a:latin typeface="Segoe UI" panose="020B0502040204020203" pitchFamily="34" charset="0"/>
                <a:cs typeface="Segoe UI" panose="020B0502040204020203" pitchFamily="34" charset="0"/>
              </a:rPr>
              <a:t>XCrySDen</a:t>
            </a:r>
            <a:r>
              <a:rPr lang="en-US" sz="1900" dirty="0" smtClean="0">
                <a:latin typeface="Segoe UI" panose="020B0502040204020203" pitchFamily="34" charset="0"/>
                <a:cs typeface="Segoe UI" panose="020B0502040204020203" pitchFamily="34" charset="0"/>
              </a:rPr>
              <a:t>, VESTA</a:t>
            </a:r>
            <a:endParaRPr lang="en-US" sz="1900" dirty="0">
              <a:latin typeface="Segoe UI" panose="020B0502040204020203" pitchFamily="34" charset="0"/>
              <a:cs typeface="Segoe UI" panose="020B0502040204020203" pitchFamily="34" charset="0"/>
            </a:endParaRPr>
          </a:p>
          <a:p>
            <a:pPr marL="342900" indent="-342900">
              <a:lnSpc>
                <a:spcPct val="120000"/>
              </a:lnSpc>
              <a:spcBef>
                <a:spcPts val="1200"/>
              </a:spcBef>
              <a:buFont typeface="Wingdings" panose="05000000000000000000" pitchFamily="2" charset="2"/>
              <a:buChar char="q"/>
            </a:pPr>
            <a:r>
              <a:rPr lang="en-US" sz="1900" dirty="0">
                <a:latin typeface="Segoe UI" panose="020B0502040204020203" pitchFamily="34" charset="0"/>
                <a:cs typeface="Segoe UI" panose="020B0502040204020203" pitchFamily="34" charset="0"/>
              </a:rPr>
              <a:t>Space-group analysis: </a:t>
            </a:r>
            <a:r>
              <a:rPr lang="en-US" sz="1900" dirty="0" smtClean="0">
                <a:latin typeface="Segoe UI" panose="020B0502040204020203" pitchFamily="34" charset="0"/>
                <a:cs typeface="Segoe UI" panose="020B0502040204020203" pitchFamily="34" charset="0"/>
              </a:rPr>
              <a:t>FINDSYM</a:t>
            </a:r>
          </a:p>
          <a:p>
            <a:pPr marL="342900" indent="-342900">
              <a:lnSpc>
                <a:spcPct val="120000"/>
              </a:lnSpc>
              <a:spcBef>
                <a:spcPts val="1200"/>
              </a:spcBef>
              <a:buFont typeface="Wingdings" panose="05000000000000000000" pitchFamily="2" charset="2"/>
              <a:buChar char="q"/>
            </a:pPr>
            <a:r>
              <a:rPr lang="en-US" sz="1900" dirty="0" smtClean="0">
                <a:latin typeface="Segoe UI" panose="020B0502040204020203" pitchFamily="34" charset="0"/>
                <a:cs typeface="Segoe UI" panose="020B0502040204020203" pitchFamily="34" charset="0"/>
              </a:rPr>
              <a:t>X-ray powder diffraction: Mercury</a:t>
            </a:r>
          </a:p>
        </p:txBody>
      </p:sp>
      <p:sp>
        <p:nvSpPr>
          <p:cNvPr id="15" name="Rectangle 14"/>
          <p:cNvSpPr/>
          <p:nvPr/>
        </p:nvSpPr>
        <p:spPr>
          <a:xfrm>
            <a:off x="383973" y="5759927"/>
            <a:ext cx="9176657" cy="279500"/>
          </a:xfrm>
          <a:prstGeom prst="rect">
            <a:avLst/>
          </a:prstGeom>
        </p:spPr>
        <p:txBody>
          <a:bodyPr wrap="square">
            <a:spAutoFit/>
          </a:bodyPr>
          <a:lstStyle/>
          <a:p>
            <a:pPr>
              <a:lnSpc>
                <a:spcPct val="110000"/>
              </a:lnSpc>
            </a:pPr>
            <a:r>
              <a:rPr lang="en-US" sz="1200" baseline="30000" dirty="0" smtClean="0">
                <a:latin typeface="Segoe UI" panose="020B0502040204020203" pitchFamily="34" charset="0"/>
                <a:cs typeface="Segoe UI" panose="020B0502040204020203" pitchFamily="34" charset="0"/>
              </a:rPr>
              <a:t>1</a:t>
            </a:r>
            <a:r>
              <a:rPr lang="en-US" sz="1200" dirty="0" smtClean="0">
                <a:latin typeface="Segoe UI" panose="020B0502040204020203" pitchFamily="34" charset="0"/>
                <a:cs typeface="Segoe UI" panose="020B0502040204020203" pitchFamily="34" charset="0"/>
              </a:rPr>
              <a:t>Perdew </a:t>
            </a:r>
            <a:r>
              <a:rPr lang="en-US" sz="1200" dirty="0">
                <a:latin typeface="Segoe UI" panose="020B0502040204020203" pitchFamily="34" charset="0"/>
                <a:cs typeface="Segoe UI" panose="020B0502040204020203" pitchFamily="34" charset="0"/>
              </a:rPr>
              <a:t>et al., </a:t>
            </a:r>
            <a:r>
              <a:rPr lang="en-US" sz="1200" i="1" dirty="0">
                <a:latin typeface="Segoe UI" panose="020B0502040204020203" pitchFamily="34" charset="0"/>
                <a:cs typeface="Segoe UI" panose="020B0502040204020203" pitchFamily="34" charset="0"/>
              </a:rPr>
              <a:t>Phys. Rev</a:t>
            </a:r>
            <a:r>
              <a:rPr lang="en-US" sz="1200" i="1" dirty="0" smtClean="0">
                <a:latin typeface="Segoe UI" panose="020B0502040204020203" pitchFamily="34" charset="0"/>
                <a:cs typeface="Segoe UI" panose="020B0502040204020203" pitchFamily="34" charset="0"/>
              </a:rPr>
              <a:t>. L. </a:t>
            </a:r>
            <a:r>
              <a:rPr lang="en-US" sz="1200" b="1" dirty="0" smtClean="0">
                <a:latin typeface="Segoe UI" panose="020B0502040204020203" pitchFamily="34" charset="0"/>
                <a:cs typeface="Segoe UI" panose="020B0502040204020203" pitchFamily="34" charset="0"/>
              </a:rPr>
              <a:t>100</a:t>
            </a:r>
            <a:r>
              <a:rPr lang="en-US" sz="1200" dirty="0" smtClean="0">
                <a:latin typeface="Segoe UI" panose="020B0502040204020203" pitchFamily="34" charset="0"/>
                <a:cs typeface="Segoe UI" panose="020B0502040204020203" pitchFamily="34" charset="0"/>
              </a:rPr>
              <a:t>, 136406 </a:t>
            </a:r>
            <a:r>
              <a:rPr lang="en-US" sz="1200" dirty="0">
                <a:latin typeface="Segoe UI" panose="020B0502040204020203" pitchFamily="34" charset="0"/>
                <a:cs typeface="Segoe UI" panose="020B0502040204020203" pitchFamily="34" charset="0"/>
              </a:rPr>
              <a:t>(</a:t>
            </a:r>
            <a:r>
              <a:rPr lang="en-US" sz="1200" dirty="0" smtClean="0">
                <a:latin typeface="Segoe UI" panose="020B0502040204020203" pitchFamily="34" charset="0"/>
                <a:cs typeface="Segoe UI" panose="020B0502040204020203" pitchFamily="34" charset="0"/>
              </a:rPr>
              <a:t>2008) </a:t>
            </a:r>
            <a:endParaRPr lang="en-US" sz="1200" baseline="30000" dirty="0" smtClean="0">
              <a:latin typeface="Segoe UI" panose="020B0502040204020203" pitchFamily="34" charset="0"/>
              <a:cs typeface="Segoe UI" panose="020B0502040204020203" pitchFamily="34" charset="0"/>
            </a:endParaRPr>
          </a:p>
        </p:txBody>
      </p:sp>
      <p:cxnSp>
        <p:nvCxnSpPr>
          <p:cNvPr id="16" name="Straight Connector 15"/>
          <p:cNvCxnSpPr/>
          <p:nvPr/>
        </p:nvCxnSpPr>
        <p:spPr>
          <a:xfrm>
            <a:off x="496660" y="5721827"/>
            <a:ext cx="4299857"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316014" y="346121"/>
            <a:ext cx="5555945" cy="461665"/>
          </a:xfrm>
          <a:prstGeom prst="rect">
            <a:avLst/>
          </a:prstGeom>
        </p:spPr>
        <p:txBody>
          <a:bodyPr wrap="none">
            <a:spAutoFit/>
          </a:bodyPr>
          <a:lstStyle/>
          <a:p>
            <a:pPr algn="r"/>
            <a:r>
              <a:rPr lang="en-US" sz="2400" b="1" dirty="0" smtClean="0">
                <a:solidFill>
                  <a:srgbClr val="C00000"/>
                </a:solidFill>
                <a:latin typeface="Segoe UI" panose="020B0502040204020203" pitchFamily="34" charset="0"/>
                <a:ea typeface="DengXian"/>
              </a:rPr>
              <a:t>S</a:t>
            </a:r>
            <a:r>
              <a:rPr lang="en-US" altLang="zh-CN" sz="2400" b="1" dirty="0" smtClean="0">
                <a:solidFill>
                  <a:srgbClr val="C00000"/>
                </a:solidFill>
                <a:latin typeface="Segoe UI" panose="020B0502040204020203" pitchFamily="34" charset="0"/>
                <a:ea typeface="DengXian"/>
              </a:rPr>
              <a:t>ummary of </a:t>
            </a:r>
            <a:r>
              <a:rPr lang="en-US" sz="2400" b="1" dirty="0" smtClean="0">
                <a:solidFill>
                  <a:srgbClr val="C00000"/>
                </a:solidFill>
                <a:latin typeface="Segoe UI" panose="020B0502040204020203" pitchFamily="34" charset="0"/>
                <a:ea typeface="DengXian"/>
              </a:rPr>
              <a:t>computational </a:t>
            </a:r>
            <a:r>
              <a:rPr lang="en-US" altLang="zh-CN" sz="2400" b="1" dirty="0">
                <a:solidFill>
                  <a:srgbClr val="C00000"/>
                </a:solidFill>
                <a:latin typeface="Segoe UI" panose="020B0502040204020203" pitchFamily="34" charset="0"/>
                <a:ea typeface="DengXian"/>
              </a:rPr>
              <a:t>m</a:t>
            </a:r>
            <a:r>
              <a:rPr lang="en-US" sz="2400" b="1" dirty="0">
                <a:solidFill>
                  <a:srgbClr val="C00000"/>
                </a:solidFill>
                <a:latin typeface="Segoe UI" panose="020B0502040204020203" pitchFamily="34" charset="0"/>
                <a:ea typeface="DengXian"/>
              </a:rPr>
              <a:t>ethods</a:t>
            </a:r>
          </a:p>
        </p:txBody>
      </p:sp>
      <p:cxnSp>
        <p:nvCxnSpPr>
          <p:cNvPr id="19" name="Straight Connector 18"/>
          <p:cNvCxnSpPr/>
          <p:nvPr/>
        </p:nvCxnSpPr>
        <p:spPr>
          <a:xfrm>
            <a:off x="434773" y="823299"/>
            <a:ext cx="11439419" cy="0"/>
          </a:xfrm>
          <a:prstGeom prst="line">
            <a:avLst/>
          </a:prstGeom>
        </p:spPr>
        <p:style>
          <a:lnRef idx="3">
            <a:schemeClr val="dk1"/>
          </a:lnRef>
          <a:fillRef idx="0">
            <a:schemeClr val="dk1"/>
          </a:fillRef>
          <a:effectRef idx="2">
            <a:schemeClr val="dk1"/>
          </a:effectRef>
          <a:fontRef idx="minor">
            <a:schemeClr val="tx1"/>
          </a:fontRef>
        </p:style>
      </p:cxnSp>
      <p:sp>
        <p:nvSpPr>
          <p:cNvPr id="12"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13"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14" name="Slide Number Placeholder 5"/>
          <p:cNvSpPr>
            <a:spLocks noGrp="1"/>
          </p:cNvSpPr>
          <p:nvPr>
            <p:ph type="sldNum" sz="quarter" idx="12"/>
          </p:nvPr>
        </p:nvSpPr>
        <p:spPr>
          <a:xfrm>
            <a:off x="8610600" y="6356350"/>
            <a:ext cx="2743200" cy="365125"/>
          </a:xfrm>
        </p:spPr>
        <p:txBody>
          <a:bodyPr/>
          <a:lstStyle/>
          <a:p>
            <a:r>
              <a:rPr lang="en-US" dirty="0"/>
              <a:t>2</a:t>
            </a:r>
          </a:p>
        </p:txBody>
      </p:sp>
    </p:spTree>
    <p:extLst>
      <p:ext uri="{BB962C8B-B14F-4D97-AF65-F5344CB8AC3E}">
        <p14:creationId xmlns:p14="http://schemas.microsoft.com/office/powerpoint/2010/main" val="1309710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40633" y="346121"/>
            <a:ext cx="3795078" cy="461665"/>
          </a:xfrm>
          <a:prstGeom prst="rect">
            <a:avLst/>
          </a:prstGeom>
        </p:spPr>
        <p:txBody>
          <a:bodyPr wrap="none">
            <a:spAutoFit/>
          </a:bodyPr>
          <a:lstStyle/>
          <a:p>
            <a:r>
              <a:rPr lang="en-US" sz="2400" b="1" dirty="0">
                <a:solidFill>
                  <a:srgbClr val="C00000"/>
                </a:solidFill>
                <a:latin typeface="Segoe UI" panose="020B0502040204020203" pitchFamily="34" charset="0"/>
                <a:ea typeface="DengXian"/>
              </a:rPr>
              <a:t>The </a:t>
            </a:r>
            <a:r>
              <a:rPr lang="en-US" sz="2400" b="1" dirty="0" smtClean="0">
                <a:solidFill>
                  <a:srgbClr val="C00000"/>
                </a:solidFill>
                <a:latin typeface="Segoe UI" panose="020B0502040204020203" pitchFamily="34" charset="0"/>
                <a:ea typeface="DengXian"/>
              </a:rPr>
              <a:t>prototypic structure</a:t>
            </a:r>
            <a:endParaRPr lang="en-US" sz="2400" b="1" baseline="-25000" dirty="0">
              <a:solidFill>
                <a:srgbClr val="C00000"/>
              </a:solidFill>
              <a:latin typeface="Segoe UI" panose="020B0502040204020203" pitchFamily="34" charset="0"/>
              <a:ea typeface="DengXian"/>
              <a:cs typeface="Segoe UI" panose="020B0502040204020203" pitchFamily="34" charset="0"/>
            </a:endParaRPr>
          </a:p>
        </p:txBody>
      </p:sp>
      <p:cxnSp>
        <p:nvCxnSpPr>
          <p:cNvPr id="6" name="Straight Connector 5"/>
          <p:cNvCxnSpPr/>
          <p:nvPr/>
        </p:nvCxnSpPr>
        <p:spPr>
          <a:xfrm>
            <a:off x="434773" y="823299"/>
            <a:ext cx="11439419" cy="0"/>
          </a:xfrm>
          <a:prstGeom prst="line">
            <a:avLst/>
          </a:prstGeom>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987" t="1039" r="749"/>
          <a:stretch/>
        </p:blipFill>
        <p:spPr>
          <a:xfrm>
            <a:off x="6074567" y="1321518"/>
            <a:ext cx="4383161" cy="3769741"/>
          </a:xfrm>
          <a:prstGeom prst="rect">
            <a:avLst/>
          </a:prstGeom>
        </p:spPr>
      </p:pic>
      <p:sp>
        <p:nvSpPr>
          <p:cNvPr id="34" name="Rectangle 33"/>
          <p:cNvSpPr/>
          <p:nvPr/>
        </p:nvSpPr>
        <p:spPr>
          <a:xfrm>
            <a:off x="478902" y="5769095"/>
            <a:ext cx="10266531" cy="523220"/>
          </a:xfrm>
          <a:prstGeom prst="rect">
            <a:avLst/>
          </a:prstGeom>
        </p:spPr>
        <p:txBody>
          <a:bodyPr wrap="square">
            <a:spAutoFit/>
          </a:bodyPr>
          <a:lstStyle/>
          <a:p>
            <a:r>
              <a:rPr lang="da-DK" sz="1400" baseline="30000" dirty="0">
                <a:latin typeface="Segoe UI" panose="020B0502040204020203" pitchFamily="34" charset="0"/>
                <a:cs typeface="Segoe UI" panose="020B0502040204020203" pitchFamily="34" charset="0"/>
              </a:rPr>
              <a:t>1</a:t>
            </a:r>
            <a:r>
              <a:rPr lang="da-DK" sz="1400" dirty="0" smtClean="0">
                <a:latin typeface="Segoe UI" panose="020B0502040204020203" pitchFamily="34" charset="0"/>
                <a:cs typeface="Segoe UI" panose="020B0502040204020203" pitchFamily="34" charset="0"/>
              </a:rPr>
              <a:t>Kuhn et al., </a:t>
            </a:r>
            <a:r>
              <a:rPr lang="da-DK" sz="1400" i="1" dirty="0" smtClean="0">
                <a:latin typeface="Segoe UI" panose="020B0502040204020203" pitchFamily="34" charset="0"/>
                <a:cs typeface="Segoe UI" panose="020B0502040204020203" pitchFamily="34" charset="0"/>
              </a:rPr>
              <a:t>Z. Anorg. Allg. Chem</a:t>
            </a:r>
            <a:r>
              <a:rPr lang="da-DK" sz="1400" dirty="0" smtClean="0">
                <a:latin typeface="Segoe UI" panose="020B0502040204020203" pitchFamily="34" charset="0"/>
                <a:cs typeface="Segoe UI" panose="020B0502040204020203" pitchFamily="34" charset="0"/>
              </a:rPr>
              <a:t>. </a:t>
            </a:r>
            <a:r>
              <a:rPr lang="da-DK" sz="1400" b="1" dirty="0" smtClean="0">
                <a:latin typeface="Segoe UI" panose="020B0502040204020203" pitchFamily="34" charset="0"/>
                <a:cs typeface="Segoe UI" panose="020B0502040204020203" pitchFamily="34" charset="0"/>
              </a:rPr>
              <a:t>640</a:t>
            </a:r>
            <a:r>
              <a:rPr lang="da-DK" sz="1400" dirty="0" smtClean="0">
                <a:latin typeface="Segoe UI" panose="020B0502040204020203" pitchFamily="34" charset="0"/>
                <a:cs typeface="Segoe UI" panose="020B0502040204020203" pitchFamily="34" charset="0"/>
              </a:rPr>
              <a:t>, 689-692 (2014)</a:t>
            </a:r>
          </a:p>
          <a:p>
            <a:r>
              <a:rPr lang="en-US" sz="1400" baseline="30000" dirty="0">
                <a:latin typeface="Segoe UI" panose="020B0502040204020203" pitchFamily="34" charset="0"/>
                <a:cs typeface="Segoe UI" panose="020B0502040204020203" pitchFamily="34" charset="0"/>
              </a:rPr>
              <a:t>2</a:t>
            </a:r>
            <a:r>
              <a:rPr lang="en-US" sz="1400" dirty="0" smtClean="0">
                <a:latin typeface="Segoe UI" panose="020B0502040204020203" pitchFamily="34" charset="0"/>
                <a:cs typeface="Segoe UI" panose="020B0502040204020203" pitchFamily="34" charset="0"/>
              </a:rPr>
              <a:t>Hood et al., Manuscript in preparation.</a:t>
            </a:r>
          </a:p>
        </p:txBody>
      </p:sp>
      <p:cxnSp>
        <p:nvCxnSpPr>
          <p:cNvPr id="38" name="Straight Connector 37"/>
          <p:cNvCxnSpPr/>
          <p:nvPr/>
        </p:nvCxnSpPr>
        <p:spPr>
          <a:xfrm>
            <a:off x="580118" y="5743461"/>
            <a:ext cx="4299857" cy="0"/>
          </a:xfrm>
          <a:prstGeom prst="line">
            <a:avLst/>
          </a:prstGeom>
        </p:spPr>
        <p:style>
          <a:lnRef idx="1">
            <a:schemeClr val="dk1"/>
          </a:lnRef>
          <a:fillRef idx="0">
            <a:schemeClr val="dk1"/>
          </a:fillRef>
          <a:effectRef idx="0">
            <a:schemeClr val="dk1"/>
          </a:effectRef>
          <a:fontRef idx="minor">
            <a:schemeClr val="tx1"/>
          </a:fontRef>
        </p:style>
      </p:cxnSp>
      <p:sp>
        <p:nvSpPr>
          <p:cNvPr id="41"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42"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43" name="Slide Number Placeholder 5"/>
          <p:cNvSpPr>
            <a:spLocks noGrp="1"/>
          </p:cNvSpPr>
          <p:nvPr>
            <p:ph type="sldNum" sz="quarter" idx="12"/>
          </p:nvPr>
        </p:nvSpPr>
        <p:spPr>
          <a:xfrm>
            <a:off x="8610600" y="6356350"/>
            <a:ext cx="2743200" cy="365125"/>
          </a:xfrm>
        </p:spPr>
        <p:txBody>
          <a:bodyPr/>
          <a:lstStyle/>
          <a:p>
            <a:r>
              <a:rPr lang="en-US" dirty="0"/>
              <a:t>3</a:t>
            </a:r>
          </a:p>
        </p:txBody>
      </p:sp>
      <p:pic>
        <p:nvPicPr>
          <p:cNvPr id="53" name="Picture 52"/>
          <p:cNvPicPr>
            <a:picLocks/>
          </p:cNvPicPr>
          <p:nvPr/>
        </p:nvPicPr>
        <p:blipFill rotWithShape="1">
          <a:blip r:embed="rId4">
            <a:extLst>
              <a:ext uri="{28A0092B-C50C-407E-A947-70E740481C1C}">
                <a14:useLocalDpi xmlns:a14="http://schemas.microsoft.com/office/drawing/2010/main" val="0"/>
              </a:ext>
            </a:extLst>
          </a:blip>
          <a:srcRect l="47978" t="40405" r="48977" b="54669"/>
          <a:stretch/>
        </p:blipFill>
        <p:spPr>
          <a:xfrm>
            <a:off x="3550105" y="4375850"/>
            <a:ext cx="201168" cy="201168"/>
          </a:xfrm>
          <a:prstGeom prst="rect">
            <a:avLst/>
          </a:prstGeom>
        </p:spPr>
      </p:pic>
      <p:sp>
        <p:nvSpPr>
          <p:cNvPr id="3" name="Rectangle 2"/>
          <p:cNvSpPr/>
          <p:nvPr/>
        </p:nvSpPr>
        <p:spPr>
          <a:xfrm>
            <a:off x="588165" y="1440954"/>
            <a:ext cx="5410200" cy="1938992"/>
          </a:xfrm>
          <a:prstGeom prst="rect">
            <a:avLst/>
          </a:prstGeom>
        </p:spPr>
        <p:txBody>
          <a:bodyPr wrap="square">
            <a:spAutoFit/>
          </a:bodyPr>
          <a:lstStyle/>
          <a:p>
            <a:pPr>
              <a:lnSpc>
                <a:spcPct val="120000"/>
              </a:lnSpc>
            </a:pPr>
            <a:r>
              <a:rPr lang="en-US" sz="2000" dirty="0" smtClean="0">
                <a:latin typeface="Segoe UI" panose="020B0502040204020203" pitchFamily="34" charset="0"/>
                <a:cs typeface="Segoe UI" panose="020B0502040204020203" pitchFamily="34" charset="0"/>
              </a:rPr>
              <a:t>Na</a:t>
            </a:r>
            <a:r>
              <a:rPr lang="en-US" sz="2000" baseline="-25000" dirty="0" smtClean="0">
                <a:latin typeface="Segoe UI" panose="020B0502040204020203" pitchFamily="34" charset="0"/>
                <a:cs typeface="Segoe UI" panose="020B0502040204020203" pitchFamily="34" charset="0"/>
              </a:rPr>
              <a:t>4</a:t>
            </a:r>
            <a:r>
              <a:rPr lang="en-US" sz="2000" dirty="0" smtClean="0">
                <a:latin typeface="Segoe UI" panose="020B0502040204020203" pitchFamily="34" charset="0"/>
                <a:cs typeface="Segoe UI" panose="020B0502040204020203" pitchFamily="34" charset="0"/>
              </a:rPr>
              <a:t>P</a:t>
            </a:r>
            <a:r>
              <a:rPr lang="en-US" sz="2000" baseline="-25000" dirty="0" smtClean="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S</a:t>
            </a:r>
            <a:r>
              <a:rPr lang="en-US" sz="2000" baseline="-25000" dirty="0" smtClean="0">
                <a:latin typeface="Segoe UI" panose="020B0502040204020203" pitchFamily="34" charset="0"/>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crystallizes </a:t>
            </a:r>
            <a:r>
              <a:rPr lang="en-US" sz="2000" dirty="0" smtClean="0">
                <a:latin typeface="Segoe UI" panose="020B0502040204020203" pitchFamily="34" charset="0"/>
                <a:cs typeface="Segoe UI" panose="020B0502040204020203" pitchFamily="34" charset="0"/>
              </a:rPr>
              <a:t>in a base-centered monoclinic structure with space group C2/m (#12)</a:t>
            </a:r>
            <a:r>
              <a:rPr lang="en-US" sz="2000" baseline="30000" dirty="0" smtClean="0">
                <a:latin typeface="Segoe UI" panose="020B0502040204020203" pitchFamily="34" charset="0"/>
                <a:cs typeface="Segoe UI" panose="020B0502040204020203" pitchFamily="34" charset="0"/>
              </a:rPr>
              <a:t>1,2</a:t>
            </a:r>
            <a:r>
              <a:rPr lang="en-US" sz="2000" dirty="0" smtClean="0">
                <a:latin typeface="Segoe UI" panose="020B0502040204020203" pitchFamily="34" charset="0"/>
                <a:cs typeface="Segoe UI" panose="020B0502040204020203" pitchFamily="34" charset="0"/>
              </a:rPr>
              <a:t> and this material was also found to have appreciable Na ion </a:t>
            </a:r>
            <a:r>
              <a:rPr lang="en-US" sz="2000" dirty="0">
                <a:latin typeface="Segoe UI" panose="020B0502040204020203" pitchFamily="34" charset="0"/>
                <a:cs typeface="Segoe UI" panose="020B0502040204020203" pitchFamily="34" charset="0"/>
              </a:rPr>
              <a:t>conductivity (3x10</a:t>
            </a:r>
            <a:r>
              <a:rPr lang="en-US" sz="2000" baseline="30000" dirty="0">
                <a:latin typeface="Segoe UI" panose="020B0502040204020203" pitchFamily="34" charset="0"/>
                <a:cs typeface="Segoe UI" panose="020B0502040204020203" pitchFamily="34" charset="0"/>
              </a:rPr>
              <a:t>-6</a:t>
            </a:r>
            <a:r>
              <a:rPr lang="en-US" sz="2000" dirty="0">
                <a:latin typeface="Segoe UI" panose="020B0502040204020203" pitchFamily="34" charset="0"/>
                <a:cs typeface="Segoe UI" panose="020B0502040204020203" pitchFamily="34" charset="0"/>
              </a:rPr>
              <a:t> S/cm) at room </a:t>
            </a:r>
            <a:r>
              <a:rPr lang="en-US" sz="2000" dirty="0" smtClean="0">
                <a:latin typeface="Segoe UI" panose="020B0502040204020203" pitchFamily="34" charset="0"/>
                <a:cs typeface="Segoe UI" panose="020B0502040204020203" pitchFamily="34" charset="0"/>
              </a:rPr>
              <a:t>temperature</a:t>
            </a:r>
            <a:r>
              <a:rPr lang="en-US" sz="2000" baseline="30000" dirty="0">
                <a:latin typeface="Segoe UI" panose="020B0502040204020203" pitchFamily="34" charset="0"/>
                <a:cs typeface="Segoe UI" panose="020B0502040204020203" pitchFamily="34" charset="0"/>
              </a:rPr>
              <a:t>2</a:t>
            </a:r>
            <a:r>
              <a:rPr lang="en-US" sz="2000" dirty="0" smtClean="0">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p:txBody>
      </p:sp>
      <p:sp>
        <p:nvSpPr>
          <p:cNvPr id="4" name="Rectangle 3"/>
          <p:cNvSpPr/>
          <p:nvPr/>
        </p:nvSpPr>
        <p:spPr>
          <a:xfrm>
            <a:off x="6640621" y="5176565"/>
            <a:ext cx="4047326" cy="353943"/>
          </a:xfrm>
          <a:prstGeom prst="rect">
            <a:avLst/>
          </a:prstGeom>
        </p:spPr>
        <p:txBody>
          <a:bodyPr wrap="none">
            <a:spAutoFit/>
          </a:bodyPr>
          <a:lstStyle/>
          <a:p>
            <a:r>
              <a:rPr lang="en-US" sz="1700" dirty="0">
                <a:latin typeface="Segoe UI" panose="020B0502040204020203" pitchFamily="34" charset="0"/>
                <a:cs typeface="Segoe UI" panose="020B0502040204020203" pitchFamily="34" charset="0"/>
              </a:rPr>
              <a:t>Primitive </a:t>
            </a:r>
            <a:r>
              <a:rPr lang="en-US" sz="1700" dirty="0" smtClean="0">
                <a:latin typeface="Segoe UI" panose="020B0502040204020203" pitchFamily="34" charset="0"/>
                <a:cs typeface="Segoe UI" panose="020B0502040204020203" pitchFamily="34" charset="0"/>
              </a:rPr>
              <a:t>cell with 12 atoms/formula unit</a:t>
            </a:r>
            <a:endParaRPr lang="en-US" sz="1700" dirty="0">
              <a:latin typeface="Segoe UI" panose="020B0502040204020203" pitchFamily="34" charset="0"/>
              <a:cs typeface="Segoe UI" panose="020B0502040204020203" pitchFamily="34" charset="0"/>
            </a:endParaRPr>
          </a:p>
        </p:txBody>
      </p:sp>
      <p:sp>
        <p:nvSpPr>
          <p:cNvPr id="8" name="Rectangle 7"/>
          <p:cNvSpPr/>
          <p:nvPr/>
        </p:nvSpPr>
        <p:spPr>
          <a:xfrm>
            <a:off x="10084343" y="3057489"/>
            <a:ext cx="1749903" cy="369332"/>
          </a:xfrm>
          <a:prstGeom prst="rect">
            <a:avLst/>
          </a:prstGeom>
        </p:spPr>
        <p:txBody>
          <a:bodyPr wrap="none">
            <a:spAutoFit/>
          </a:bodyPr>
          <a:lstStyle/>
          <a:p>
            <a:r>
              <a:rPr lang="en-US" i="1" dirty="0" smtClean="0">
                <a:latin typeface="Segoe UI" panose="020B0502040204020203" pitchFamily="34" charset="0"/>
                <a:cs typeface="Segoe UI" panose="020B0502040204020203" pitchFamily="34" charset="0"/>
              </a:rPr>
              <a:t>interlayer plane</a:t>
            </a:r>
            <a:endParaRPr lang="en-US" i="1" dirty="0">
              <a:latin typeface="Segoe UI" panose="020B0502040204020203" pitchFamily="34" charset="0"/>
              <a:cs typeface="Segoe UI" panose="020B0502040204020203" pitchFamily="34" charset="0"/>
            </a:endParaRPr>
          </a:p>
        </p:txBody>
      </p:sp>
      <p:sp>
        <p:nvSpPr>
          <p:cNvPr id="22" name="Rectangle 21"/>
          <p:cNvSpPr/>
          <p:nvPr/>
        </p:nvSpPr>
        <p:spPr>
          <a:xfrm>
            <a:off x="9947303" y="2014375"/>
            <a:ext cx="1760867" cy="369332"/>
          </a:xfrm>
          <a:prstGeom prst="rect">
            <a:avLst/>
          </a:prstGeom>
        </p:spPr>
        <p:txBody>
          <a:bodyPr wrap="none">
            <a:spAutoFit/>
          </a:bodyPr>
          <a:lstStyle/>
          <a:p>
            <a:r>
              <a:rPr lang="en-US" i="1" dirty="0" err="1" smtClean="0">
                <a:latin typeface="Segoe UI" panose="020B0502040204020203" pitchFamily="34" charset="0"/>
                <a:cs typeface="Segoe UI" panose="020B0502040204020203" pitchFamily="34" charset="0"/>
              </a:rPr>
              <a:t>intralayer</a:t>
            </a:r>
            <a:r>
              <a:rPr lang="en-US" i="1" dirty="0" smtClean="0">
                <a:latin typeface="Segoe UI" panose="020B0502040204020203" pitchFamily="34" charset="0"/>
                <a:cs typeface="Segoe UI" panose="020B0502040204020203" pitchFamily="34" charset="0"/>
              </a:rPr>
              <a:t> plane</a:t>
            </a:r>
            <a:endParaRPr lang="en-US" i="1" dirty="0">
              <a:latin typeface="Segoe UI" panose="020B0502040204020203" pitchFamily="34" charset="0"/>
              <a:cs typeface="Segoe UI" panose="020B0502040204020203" pitchFamily="34" charset="0"/>
            </a:endParaRPr>
          </a:p>
        </p:txBody>
      </p:sp>
      <p:sp>
        <p:nvSpPr>
          <p:cNvPr id="23" name="TextBox 22"/>
          <p:cNvSpPr txBox="1"/>
          <p:nvPr/>
        </p:nvSpPr>
        <p:spPr>
          <a:xfrm>
            <a:off x="3799566" y="4302578"/>
            <a:ext cx="1149674" cy="353943"/>
          </a:xfrm>
          <a:prstGeom prst="rect">
            <a:avLst/>
          </a:prstGeom>
          <a:noFill/>
        </p:spPr>
        <p:txBody>
          <a:bodyPr wrap="none" rtlCol="0">
            <a:spAutoFit/>
          </a:bodyPr>
          <a:lstStyle/>
          <a:p>
            <a:r>
              <a:rPr lang="en-US" sz="1700" dirty="0" smtClean="0">
                <a:latin typeface="Segoe UI" panose="020B0502040204020203" pitchFamily="34" charset="0"/>
                <a:cs typeface="Segoe UI" panose="020B0502040204020203" pitchFamily="34" charset="0"/>
              </a:rPr>
              <a:t>h</a:t>
            </a:r>
            <a:r>
              <a:rPr lang="en-US" altLang="zh-CN" sz="1700" dirty="0" smtClean="0">
                <a:latin typeface="Segoe UI" panose="020B0502040204020203" pitchFamily="34" charset="0"/>
                <a:cs typeface="Segoe UI" panose="020B0502040204020203" pitchFamily="34" charset="0"/>
              </a:rPr>
              <a:t>-type Na</a:t>
            </a:r>
            <a:endParaRPr lang="en-US" sz="1700" dirty="0">
              <a:latin typeface="Segoe UI" panose="020B0502040204020203" pitchFamily="34" charset="0"/>
              <a:cs typeface="Segoe UI" panose="020B0502040204020203" pitchFamily="34" charset="0"/>
            </a:endParaRPr>
          </a:p>
        </p:txBody>
      </p:sp>
      <p:sp>
        <p:nvSpPr>
          <p:cNvPr id="9" name="Right Arrow 8"/>
          <p:cNvSpPr/>
          <p:nvPr/>
        </p:nvSpPr>
        <p:spPr>
          <a:xfrm rot="10800000">
            <a:off x="9467444" y="2084912"/>
            <a:ext cx="500150" cy="261591"/>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9584193" y="3129346"/>
            <a:ext cx="500150" cy="261591"/>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7083" t="36666" r="65665" b="15873"/>
          <a:stretch/>
        </p:blipFill>
        <p:spPr>
          <a:xfrm>
            <a:off x="1950356" y="3629314"/>
            <a:ext cx="1001594" cy="1018626"/>
          </a:xfrm>
          <a:prstGeom prst="rect">
            <a:avLst/>
          </a:prstGeom>
        </p:spPr>
      </p:pic>
      <p:sp>
        <p:nvSpPr>
          <p:cNvPr id="31" name="Rectangle 30"/>
          <p:cNvSpPr/>
          <p:nvPr/>
        </p:nvSpPr>
        <p:spPr>
          <a:xfrm>
            <a:off x="962986" y="4711436"/>
            <a:ext cx="2205343" cy="691087"/>
          </a:xfrm>
          <a:prstGeom prst="rect">
            <a:avLst/>
          </a:prstGeom>
        </p:spPr>
        <p:txBody>
          <a:bodyPr wrap="square">
            <a:spAutoFit/>
          </a:bodyPr>
          <a:lstStyle/>
          <a:p>
            <a:pPr algn="r">
              <a:lnSpc>
                <a:spcPct val="120000"/>
              </a:lnSpc>
            </a:pPr>
            <a:r>
              <a:rPr lang="en-US" sz="1700" dirty="0">
                <a:solidFill>
                  <a:srgbClr val="000000"/>
                </a:solidFill>
                <a:latin typeface="Segoe UI" panose="020B0502040204020203" pitchFamily="34" charset="0"/>
                <a:ea typeface="DengXian"/>
                <a:cs typeface="Segoe UI" panose="020B0502040204020203" pitchFamily="34" charset="0"/>
              </a:rPr>
              <a:t>(P</a:t>
            </a:r>
            <a:r>
              <a:rPr lang="en-US" sz="1700" baseline="-25000" dirty="0">
                <a:solidFill>
                  <a:srgbClr val="000000"/>
                </a:solidFill>
                <a:latin typeface="Segoe UI" panose="020B0502040204020203" pitchFamily="34" charset="0"/>
                <a:ea typeface="DengXian"/>
                <a:cs typeface="Segoe UI" panose="020B0502040204020203" pitchFamily="34" charset="0"/>
              </a:rPr>
              <a:t>2</a:t>
            </a:r>
            <a:r>
              <a:rPr lang="en-US" sz="1700" dirty="0">
                <a:solidFill>
                  <a:srgbClr val="000000"/>
                </a:solidFill>
                <a:latin typeface="Segoe UI" panose="020B0502040204020203" pitchFamily="34" charset="0"/>
                <a:ea typeface="DengXian"/>
                <a:cs typeface="Segoe UI" panose="020B0502040204020203" pitchFamily="34" charset="0"/>
              </a:rPr>
              <a:t>S</a:t>
            </a:r>
            <a:r>
              <a:rPr lang="en-US" sz="1700" baseline="-25000" dirty="0">
                <a:solidFill>
                  <a:srgbClr val="000000"/>
                </a:solidFill>
                <a:latin typeface="Segoe UI" panose="020B0502040204020203" pitchFamily="34" charset="0"/>
                <a:ea typeface="DengXian"/>
                <a:cs typeface="Segoe UI" panose="020B0502040204020203" pitchFamily="34" charset="0"/>
              </a:rPr>
              <a:t>6</a:t>
            </a:r>
            <a:r>
              <a:rPr lang="en-US" sz="1700" dirty="0">
                <a:solidFill>
                  <a:srgbClr val="000000"/>
                </a:solidFill>
                <a:latin typeface="Segoe UI" panose="020B0502040204020203" pitchFamily="34" charset="0"/>
                <a:ea typeface="DengXian"/>
                <a:cs typeface="Segoe UI" panose="020B0502040204020203" pitchFamily="34" charset="0"/>
              </a:rPr>
              <a:t>)</a:t>
            </a:r>
            <a:r>
              <a:rPr lang="en-US" sz="1700" baseline="30000" dirty="0">
                <a:solidFill>
                  <a:srgbClr val="000000"/>
                </a:solidFill>
                <a:latin typeface="Segoe UI" panose="020B0502040204020203" pitchFamily="34" charset="0"/>
                <a:ea typeface="DengXian"/>
                <a:cs typeface="Segoe UI" panose="020B0502040204020203" pitchFamily="34" charset="0"/>
              </a:rPr>
              <a:t>4-</a:t>
            </a:r>
            <a:r>
              <a:rPr lang="en-US" sz="1700" dirty="0">
                <a:solidFill>
                  <a:srgbClr val="000000"/>
                </a:solidFill>
                <a:latin typeface="Segoe UI" panose="020B0502040204020203" pitchFamily="34" charset="0"/>
                <a:ea typeface="DengXian"/>
                <a:cs typeface="Segoe UI" panose="020B0502040204020203" pitchFamily="34" charset="0"/>
              </a:rPr>
              <a:t> </a:t>
            </a:r>
            <a:r>
              <a:rPr lang="en-US" altLang="zh-CN" sz="1700" dirty="0" smtClean="0">
                <a:solidFill>
                  <a:srgbClr val="000000"/>
                </a:solidFill>
                <a:latin typeface="Segoe UI" panose="020B0502040204020203" pitchFamily="34" charset="0"/>
                <a:ea typeface="DengXian"/>
                <a:cs typeface="Segoe UI" panose="020B0502040204020203" pitchFamily="34" charset="0"/>
              </a:rPr>
              <a:t>u</a:t>
            </a:r>
            <a:r>
              <a:rPr lang="en-US" sz="1700" dirty="0" smtClean="0">
                <a:solidFill>
                  <a:srgbClr val="000000"/>
                </a:solidFill>
                <a:latin typeface="Segoe UI" panose="020B0502040204020203" pitchFamily="34" charset="0"/>
                <a:ea typeface="DengXian"/>
                <a:cs typeface="Segoe UI" panose="020B0502040204020203" pitchFamily="34" charset="0"/>
              </a:rPr>
              <a:t>nits </a:t>
            </a:r>
          </a:p>
          <a:p>
            <a:pPr algn="r">
              <a:lnSpc>
                <a:spcPct val="120000"/>
              </a:lnSpc>
            </a:pPr>
            <a:r>
              <a:rPr lang="en-US" sz="1700" dirty="0" smtClean="0">
                <a:solidFill>
                  <a:srgbClr val="000000"/>
                </a:solidFill>
                <a:latin typeface="Segoe UI" panose="020B0502040204020203" pitchFamily="34" charset="0"/>
                <a:ea typeface="DengXian"/>
                <a:cs typeface="Segoe UI" panose="020B0502040204020203" pitchFamily="34" charset="0"/>
              </a:rPr>
              <a:t>with D</a:t>
            </a:r>
            <a:r>
              <a:rPr lang="en-US" sz="1700" baseline="-25000" dirty="0" smtClean="0">
                <a:solidFill>
                  <a:srgbClr val="000000"/>
                </a:solidFill>
                <a:latin typeface="Segoe UI" panose="020B0502040204020203" pitchFamily="34" charset="0"/>
                <a:ea typeface="DengXian"/>
                <a:cs typeface="Segoe UI" panose="020B0502040204020203" pitchFamily="34" charset="0"/>
              </a:rPr>
              <a:t>3d </a:t>
            </a:r>
            <a:r>
              <a:rPr lang="en-US" sz="1700" dirty="0">
                <a:solidFill>
                  <a:srgbClr val="000000"/>
                </a:solidFill>
                <a:latin typeface="Segoe UI" panose="020B0502040204020203" pitchFamily="34" charset="0"/>
                <a:ea typeface="DengXian"/>
                <a:cs typeface="Segoe UI" panose="020B0502040204020203" pitchFamily="34" charset="0"/>
              </a:rPr>
              <a:t>symmetry</a:t>
            </a:r>
            <a:endParaRPr lang="en-US" sz="1700" dirty="0">
              <a:latin typeface="Segoe UI" panose="020B0502040204020203" pitchFamily="34" charset="0"/>
              <a:cs typeface="Segoe UI" panose="020B0502040204020203" pitchFamily="34" charset="0"/>
            </a:endParaRPr>
          </a:p>
        </p:txBody>
      </p:sp>
      <p:sp>
        <p:nvSpPr>
          <p:cNvPr id="32" name="TextBox 31"/>
          <p:cNvSpPr txBox="1"/>
          <p:nvPr/>
        </p:nvSpPr>
        <p:spPr>
          <a:xfrm>
            <a:off x="3777343" y="3789521"/>
            <a:ext cx="1154483" cy="353943"/>
          </a:xfrm>
          <a:prstGeom prst="rect">
            <a:avLst/>
          </a:prstGeom>
          <a:noFill/>
        </p:spPr>
        <p:txBody>
          <a:bodyPr wrap="none" rtlCol="0">
            <a:spAutoFit/>
          </a:bodyPr>
          <a:lstStyle/>
          <a:p>
            <a:r>
              <a:rPr lang="en-US" sz="1700" dirty="0" smtClean="0">
                <a:latin typeface="Segoe UI" panose="020B0502040204020203" pitchFamily="34" charset="0"/>
                <a:cs typeface="Segoe UI" panose="020B0502040204020203" pitchFamily="34" charset="0"/>
              </a:rPr>
              <a:t>g</a:t>
            </a:r>
            <a:r>
              <a:rPr lang="en-US" altLang="zh-CN" sz="1700" dirty="0" smtClean="0">
                <a:latin typeface="Segoe UI" panose="020B0502040204020203" pitchFamily="34" charset="0"/>
                <a:cs typeface="Segoe UI" panose="020B0502040204020203" pitchFamily="34" charset="0"/>
              </a:rPr>
              <a:t>-type Na</a:t>
            </a:r>
            <a:endParaRPr lang="en-US" sz="1700" dirty="0">
              <a:latin typeface="Segoe UI" panose="020B0502040204020203" pitchFamily="34" charset="0"/>
              <a:cs typeface="Segoe UI" panose="020B0502040204020203" pitchFamily="34" charset="0"/>
            </a:endParaRPr>
          </a:p>
        </p:txBody>
      </p:sp>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l="31052" t="40379" r="65836" b="54667"/>
          <a:stretch/>
        </p:blipFill>
        <p:spPr>
          <a:xfrm>
            <a:off x="3549250" y="3883356"/>
            <a:ext cx="203429" cy="201168"/>
          </a:xfrm>
          <a:prstGeom prst="rect">
            <a:avLst/>
          </a:prstGeom>
        </p:spPr>
      </p:pic>
    </p:spTree>
    <p:extLst>
      <p:ext uri="{BB962C8B-B14F-4D97-AF65-F5344CB8AC3E}">
        <p14:creationId xmlns:p14="http://schemas.microsoft.com/office/powerpoint/2010/main" val="3478744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42447" y="330913"/>
            <a:ext cx="7091300"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Structures of the predicted material: </a:t>
            </a:r>
            <a:r>
              <a:rPr lang="en-US" altLang="zh-CN" sz="2400" b="1" dirty="0" smtClean="0">
                <a:solidFill>
                  <a:srgbClr val="C00000"/>
                </a:solidFill>
                <a:latin typeface="Segoe UI" panose="020B0502040204020203" pitchFamily="34" charset="0"/>
                <a:ea typeface="DengXian"/>
                <a:cs typeface="Segoe UI" panose="020B0502040204020203" pitchFamily="34" charset="0"/>
              </a:rPr>
              <a:t>Li</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2</a:t>
            </a:r>
            <a:r>
              <a:rPr lang="en-US" altLang="zh-CN" sz="2400" b="1" dirty="0" smtClean="0">
                <a:solidFill>
                  <a:srgbClr val="C00000"/>
                </a:solidFill>
                <a:latin typeface="Segoe UI" panose="020B0502040204020203" pitchFamily="34" charset="0"/>
                <a:ea typeface="DengXian"/>
                <a:cs typeface="Segoe UI" panose="020B0502040204020203" pitchFamily="34" charset="0"/>
              </a:rPr>
              <a:t>Na</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2</a:t>
            </a:r>
            <a:r>
              <a:rPr lang="en-US" altLang="zh-CN" sz="2400" b="1" dirty="0" smtClean="0">
                <a:solidFill>
                  <a:srgbClr val="C00000"/>
                </a:solidFill>
                <a:latin typeface="Segoe UI" panose="020B0502040204020203" pitchFamily="34" charset="0"/>
                <a:ea typeface="DengXian"/>
                <a:cs typeface="Segoe UI" panose="020B0502040204020203" pitchFamily="34" charset="0"/>
              </a:rPr>
              <a:t>P</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2</a:t>
            </a:r>
            <a:r>
              <a:rPr lang="en-US" altLang="zh-CN" sz="2400" b="1" dirty="0" smtClean="0">
                <a:solidFill>
                  <a:srgbClr val="C00000"/>
                </a:solidFill>
                <a:latin typeface="Segoe UI" panose="020B0502040204020203" pitchFamily="34" charset="0"/>
                <a:ea typeface="DengXian"/>
                <a:cs typeface="Segoe UI" panose="020B0502040204020203" pitchFamily="34" charset="0"/>
              </a:rPr>
              <a:t>S</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6</a:t>
            </a:r>
            <a:r>
              <a:rPr lang="en-US" sz="2400" b="1" dirty="0" smtClean="0">
                <a:solidFill>
                  <a:srgbClr val="C00000"/>
                </a:solidFill>
                <a:latin typeface="Segoe UI" panose="020B0502040204020203" pitchFamily="34" charset="0"/>
                <a:cs typeface="Segoe UI" panose="020B0502040204020203" pitchFamily="34" charset="0"/>
              </a:rPr>
              <a:t> </a:t>
            </a:r>
            <a:endParaRPr lang="en-US" sz="2400" b="1" i="1" dirty="0">
              <a:solidFill>
                <a:srgbClr val="C00000"/>
              </a:solidFill>
              <a:latin typeface="Segoe UI" panose="020B0502040204020203" pitchFamily="34" charset="0"/>
              <a:cs typeface="Segoe UI" panose="020B0502040204020203" pitchFamily="34" charset="0"/>
            </a:endParaRPr>
          </a:p>
        </p:txBody>
      </p:sp>
      <p:sp>
        <p:nvSpPr>
          <p:cNvPr id="48" name="Rectangle 47"/>
          <p:cNvSpPr/>
          <p:nvPr/>
        </p:nvSpPr>
        <p:spPr>
          <a:xfrm>
            <a:off x="434773" y="1116055"/>
            <a:ext cx="5620339" cy="796757"/>
          </a:xfrm>
          <a:prstGeom prst="rect">
            <a:avLst/>
          </a:prstGeom>
        </p:spPr>
        <p:txBody>
          <a:bodyPr wrap="square">
            <a:spAutoFit/>
          </a:bodyPr>
          <a:lstStyle/>
          <a:p>
            <a:pPr>
              <a:lnSpc>
                <a:spcPct val="120000"/>
              </a:lnSpc>
            </a:pPr>
            <a:r>
              <a:rPr lang="en-US" sz="2000" dirty="0" smtClean="0">
                <a:latin typeface="Segoe UI" panose="020B0502040204020203" pitchFamily="34" charset="0"/>
                <a:cs typeface="Segoe UI" panose="020B0502040204020203" pitchFamily="34" charset="0"/>
              </a:rPr>
              <a:t>Replace the (a) </a:t>
            </a:r>
            <a:r>
              <a:rPr lang="en-US" sz="2000" i="1" dirty="0" smtClean="0">
                <a:latin typeface="Segoe UI" panose="020B0502040204020203" pitchFamily="34" charset="0"/>
                <a:cs typeface="Segoe UI" panose="020B0502040204020203" pitchFamily="34" charset="0"/>
              </a:rPr>
              <a:t>g</a:t>
            </a:r>
            <a:r>
              <a:rPr lang="en-US" sz="2000" dirty="0" smtClean="0">
                <a:latin typeface="Segoe UI" panose="020B0502040204020203" pitchFamily="34" charset="0"/>
                <a:cs typeface="Segoe UI" panose="020B0502040204020203" pitchFamily="34" charset="0"/>
              </a:rPr>
              <a:t>-type or (b) </a:t>
            </a:r>
            <a:r>
              <a:rPr lang="en-US" sz="2000" i="1" dirty="0" smtClean="0">
                <a:latin typeface="Segoe UI" panose="020B0502040204020203" pitchFamily="34" charset="0"/>
                <a:cs typeface="Segoe UI" panose="020B0502040204020203" pitchFamily="34" charset="0"/>
              </a:rPr>
              <a:t>h</a:t>
            </a:r>
            <a:r>
              <a:rPr lang="en-US" sz="2000" dirty="0" smtClean="0">
                <a:latin typeface="Segoe UI" panose="020B0502040204020203" pitchFamily="34" charset="0"/>
                <a:cs typeface="Segoe UI" panose="020B0502040204020203" pitchFamily="34" charset="0"/>
              </a:rPr>
              <a:t>-type Na ions in the monoclinic </a:t>
            </a:r>
            <a:r>
              <a:rPr lang="en-US" altLang="zh-CN" sz="2000" dirty="0" smtClean="0">
                <a:latin typeface="Segoe UI" panose="020B0502040204020203" pitchFamily="34" charset="0"/>
                <a:ea typeface="DengXian"/>
                <a:cs typeface="Segoe UI" panose="020B0502040204020203" pitchFamily="34" charset="0"/>
              </a:rPr>
              <a:t>Na</a:t>
            </a:r>
            <a:r>
              <a:rPr lang="en-US" altLang="zh-CN" sz="2000" baseline="-25000" dirty="0" smtClean="0">
                <a:latin typeface="Segoe UI" panose="020B0502040204020203" pitchFamily="34" charset="0"/>
                <a:ea typeface="DengXian"/>
                <a:cs typeface="Segoe UI" panose="020B0502040204020203" pitchFamily="34" charset="0"/>
              </a:rPr>
              <a:t>4</a:t>
            </a:r>
            <a:r>
              <a:rPr lang="en-US" altLang="zh-CN" sz="2000" dirty="0" smtClean="0">
                <a:latin typeface="Segoe UI" panose="020B0502040204020203" pitchFamily="34" charset="0"/>
                <a:ea typeface="DengXian"/>
                <a:cs typeface="Segoe UI" panose="020B0502040204020203" pitchFamily="34" charset="0"/>
              </a:rPr>
              <a:t>P</a:t>
            </a:r>
            <a:r>
              <a:rPr lang="en-US" altLang="zh-CN" sz="2000" baseline="-25000" dirty="0" smtClean="0">
                <a:latin typeface="Segoe UI" panose="020B0502040204020203" pitchFamily="34" charset="0"/>
                <a:ea typeface="DengXian"/>
                <a:cs typeface="Segoe UI" panose="020B0502040204020203" pitchFamily="34" charset="0"/>
              </a:rPr>
              <a:t>2</a:t>
            </a:r>
            <a:r>
              <a:rPr lang="en-US" altLang="zh-CN" sz="2000" dirty="0" smtClean="0">
                <a:latin typeface="Segoe UI" panose="020B0502040204020203" pitchFamily="34" charset="0"/>
                <a:ea typeface="DengXian"/>
                <a:cs typeface="Segoe UI" panose="020B0502040204020203" pitchFamily="34" charset="0"/>
              </a:rPr>
              <a:t>S</a:t>
            </a:r>
            <a:r>
              <a:rPr lang="en-US" altLang="zh-CN" sz="2000" baseline="-25000" dirty="0" smtClean="0">
                <a:latin typeface="Segoe UI" panose="020B0502040204020203" pitchFamily="34" charset="0"/>
                <a:ea typeface="DengXian"/>
                <a:cs typeface="Segoe UI" panose="020B0502040204020203" pitchFamily="34" charset="0"/>
              </a:rPr>
              <a:t>6</a:t>
            </a:r>
            <a:r>
              <a:rPr lang="en-US" sz="2000" dirty="0" smtClean="0">
                <a:latin typeface="Segoe UI" panose="020B0502040204020203" pitchFamily="34" charset="0"/>
                <a:cs typeface="Segoe UI" panose="020B0502040204020203" pitchFamily="34" charset="0"/>
              </a:rPr>
              <a:t> with Li ions </a:t>
            </a:r>
            <a:endParaRPr lang="en-US" sz="20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918" t="4597" r="19958" b="3479"/>
          <a:stretch/>
        </p:blipFill>
        <p:spPr>
          <a:xfrm>
            <a:off x="1417373" y="2296986"/>
            <a:ext cx="2596241" cy="2286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893" t="14612" r="17329" b="4853"/>
          <a:stretch/>
        </p:blipFill>
        <p:spPr>
          <a:xfrm>
            <a:off x="3898967" y="2311257"/>
            <a:ext cx="2475267" cy="2191954"/>
          </a:xfrm>
          <a:prstGeom prst="rect">
            <a:avLst/>
          </a:prstGeom>
        </p:spPr>
      </p:pic>
      <p:pic>
        <p:nvPicPr>
          <p:cNvPr id="9" name="Picture 8"/>
          <p:cNvPicPr>
            <a:picLocks noChangeAspect="1"/>
          </p:cNvPicPr>
          <p:nvPr/>
        </p:nvPicPr>
        <p:blipFill>
          <a:blip r:embed="rId5"/>
          <a:stretch>
            <a:fillRect/>
          </a:stretch>
        </p:blipFill>
        <p:spPr>
          <a:xfrm>
            <a:off x="2592089" y="4791915"/>
            <a:ext cx="701039" cy="365760"/>
          </a:xfrm>
          <a:prstGeom prst="rect">
            <a:avLst/>
          </a:prstGeom>
        </p:spPr>
      </p:pic>
      <p:pic>
        <p:nvPicPr>
          <p:cNvPr id="10" name="Picture 9"/>
          <p:cNvPicPr>
            <a:picLocks noChangeAspect="1"/>
          </p:cNvPicPr>
          <p:nvPr/>
        </p:nvPicPr>
        <p:blipFill>
          <a:blip r:embed="rId6"/>
          <a:stretch>
            <a:fillRect/>
          </a:stretch>
        </p:blipFill>
        <p:spPr>
          <a:xfrm>
            <a:off x="5120705" y="4791915"/>
            <a:ext cx="715694" cy="338328"/>
          </a:xfrm>
          <a:prstGeom prst="rect">
            <a:avLst/>
          </a:prstGeom>
        </p:spPr>
      </p:pic>
      <p:sp>
        <p:nvSpPr>
          <p:cNvPr id="23" name="TextBox 22"/>
          <p:cNvSpPr txBox="1"/>
          <p:nvPr/>
        </p:nvSpPr>
        <p:spPr>
          <a:xfrm>
            <a:off x="805131" y="5703670"/>
            <a:ext cx="595035" cy="400110"/>
          </a:xfrm>
          <a:prstGeom prst="rect">
            <a:avLst/>
          </a:prstGeom>
          <a:noFill/>
        </p:spPr>
        <p:txBody>
          <a:bodyPr wrap="none" rtlCol="0">
            <a:spAutoFit/>
          </a:bodyPr>
          <a:lstStyle/>
          <a:p>
            <a:r>
              <a:rPr lang="en-US" sz="2000" b="1" dirty="0" smtClean="0">
                <a:latin typeface="Segoe UI" panose="020B0502040204020203" pitchFamily="34" charset="0"/>
                <a:cs typeface="Segoe UI" panose="020B0502040204020203" pitchFamily="34" charset="0"/>
              </a:rPr>
              <a:t> Na</a:t>
            </a:r>
            <a:endParaRPr lang="en-US" sz="2000" b="1" dirty="0">
              <a:latin typeface="Segoe UI" panose="020B0502040204020203" pitchFamily="34" charset="0"/>
              <a:cs typeface="Segoe UI" panose="020B0502040204020203" pitchFamily="34" charset="0"/>
            </a:endParaRPr>
          </a:p>
        </p:txBody>
      </p:sp>
      <p:pic>
        <p:nvPicPr>
          <p:cNvPr id="24" name="Picture 23"/>
          <p:cNvPicPr>
            <a:picLocks/>
          </p:cNvPicPr>
          <p:nvPr/>
        </p:nvPicPr>
        <p:blipFill rotWithShape="1">
          <a:blip r:embed="rId7">
            <a:extLst>
              <a:ext uri="{28A0092B-C50C-407E-A947-70E740481C1C}">
                <a14:useLocalDpi xmlns:a14="http://schemas.microsoft.com/office/drawing/2010/main" val="0"/>
              </a:ext>
            </a:extLst>
          </a:blip>
          <a:srcRect l="47978" t="40405" r="48977" b="54669"/>
          <a:stretch/>
        </p:blipFill>
        <p:spPr>
          <a:xfrm>
            <a:off x="608421" y="5790514"/>
            <a:ext cx="219456" cy="228600"/>
          </a:xfrm>
          <a:prstGeom prst="rect">
            <a:avLst/>
          </a:prstGeom>
        </p:spPr>
      </p:pic>
      <p:pic>
        <p:nvPicPr>
          <p:cNvPr id="11" name="Picture 10"/>
          <p:cNvPicPr>
            <a:picLocks noChangeAspect="1"/>
          </p:cNvPicPr>
          <p:nvPr/>
        </p:nvPicPr>
        <p:blipFill>
          <a:blip r:embed="rId8"/>
          <a:stretch>
            <a:fillRect/>
          </a:stretch>
        </p:blipFill>
        <p:spPr>
          <a:xfrm>
            <a:off x="1439532" y="5735426"/>
            <a:ext cx="429667" cy="381926"/>
          </a:xfrm>
          <a:prstGeom prst="rect">
            <a:avLst/>
          </a:prstGeom>
        </p:spPr>
      </p:pic>
      <p:sp>
        <p:nvSpPr>
          <p:cNvPr id="26" name="TextBox 25"/>
          <p:cNvSpPr txBox="1"/>
          <p:nvPr/>
        </p:nvSpPr>
        <p:spPr>
          <a:xfrm>
            <a:off x="1767403" y="5713295"/>
            <a:ext cx="458780" cy="400110"/>
          </a:xfrm>
          <a:prstGeom prst="rect">
            <a:avLst/>
          </a:prstGeom>
          <a:noFill/>
        </p:spPr>
        <p:txBody>
          <a:bodyPr wrap="square" rtlCol="0">
            <a:spAutoFit/>
          </a:bodyPr>
          <a:lstStyle/>
          <a:p>
            <a:r>
              <a:rPr lang="en-US" sz="2000" b="1" dirty="0" smtClean="0">
                <a:latin typeface="Segoe UI" panose="020B0502040204020203" pitchFamily="34" charset="0"/>
                <a:cs typeface="Segoe UI" panose="020B0502040204020203" pitchFamily="34" charset="0"/>
              </a:rPr>
              <a:t> Li</a:t>
            </a:r>
            <a:endParaRPr lang="en-US" sz="2000" b="1" dirty="0">
              <a:latin typeface="Segoe UI" panose="020B0502040204020203" pitchFamily="34" charset="0"/>
              <a:cs typeface="Segoe UI" panose="020B0502040204020203" pitchFamily="34" charset="0"/>
            </a:endParaRPr>
          </a:p>
        </p:txBody>
      </p:sp>
      <p:cxnSp>
        <p:nvCxnSpPr>
          <p:cNvPr id="27" name="Straight Connector 26"/>
          <p:cNvCxnSpPr/>
          <p:nvPr/>
        </p:nvCxnSpPr>
        <p:spPr>
          <a:xfrm>
            <a:off x="490415" y="5549665"/>
            <a:ext cx="4299857"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329126" y="2534722"/>
            <a:ext cx="733086" cy="338554"/>
          </a:xfrm>
          <a:prstGeom prst="rect">
            <a:avLst/>
          </a:prstGeom>
        </p:spPr>
        <p:txBody>
          <a:bodyPr wrap="none">
            <a:spAutoFit/>
          </a:bodyPr>
          <a:lstStyle/>
          <a:p>
            <a:r>
              <a:rPr lang="en-US" sz="1600" i="1" dirty="0" smtClean="0">
                <a:latin typeface="Segoe UI" panose="020B0502040204020203" pitchFamily="34" charset="0"/>
                <a:cs typeface="Segoe UI" panose="020B0502040204020203" pitchFamily="34" charset="0"/>
              </a:rPr>
              <a:t>g sites</a:t>
            </a:r>
            <a:endParaRPr lang="en-US" sz="1600" i="1" dirty="0"/>
          </a:p>
        </p:txBody>
      </p:sp>
      <p:sp>
        <p:nvSpPr>
          <p:cNvPr id="29" name="Rectangle 28"/>
          <p:cNvSpPr/>
          <p:nvPr/>
        </p:nvSpPr>
        <p:spPr>
          <a:xfrm>
            <a:off x="329126" y="3242177"/>
            <a:ext cx="736292" cy="338554"/>
          </a:xfrm>
          <a:prstGeom prst="rect">
            <a:avLst/>
          </a:prstGeom>
        </p:spPr>
        <p:txBody>
          <a:bodyPr wrap="none">
            <a:spAutoFit/>
          </a:bodyPr>
          <a:lstStyle/>
          <a:p>
            <a:r>
              <a:rPr lang="en-US" sz="1600" i="1" dirty="0" smtClean="0">
                <a:latin typeface="Segoe UI" panose="020B0502040204020203" pitchFamily="34" charset="0"/>
                <a:cs typeface="Segoe UI" panose="020B0502040204020203" pitchFamily="34" charset="0"/>
              </a:rPr>
              <a:t>h sites</a:t>
            </a:r>
            <a:endParaRPr lang="en-US" sz="1600" i="1" dirty="0"/>
          </a:p>
        </p:txBody>
      </p:sp>
      <p:cxnSp>
        <p:nvCxnSpPr>
          <p:cNvPr id="14" name="Straight Arrow Connector 13"/>
          <p:cNvCxnSpPr/>
          <p:nvPr/>
        </p:nvCxnSpPr>
        <p:spPr>
          <a:xfrm>
            <a:off x="1288414" y="2719388"/>
            <a:ext cx="2211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288413" y="3410713"/>
            <a:ext cx="2211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6716486" y="996987"/>
                <a:ext cx="4887684" cy="1621085"/>
              </a:xfrm>
              <a:prstGeom prst="rect">
                <a:avLst/>
              </a:prstGeom>
            </p:spPr>
            <p:txBody>
              <a:bodyPr wrap="square">
                <a:spAutoFit/>
              </a:bodyPr>
              <a:lstStyle/>
              <a:p>
                <a:pPr algn="just">
                  <a:lnSpc>
                    <a:spcPct val="111000"/>
                  </a:lnSpc>
                </a:pPr>
                <a:r>
                  <a:rPr lang="en-US" sz="1700" dirty="0" smtClean="0">
                    <a:latin typeface="Segoe UI" panose="020B0502040204020203" pitchFamily="34" charset="0"/>
                    <a:cs typeface="Segoe UI" panose="020B0502040204020203" pitchFamily="34" charset="0"/>
                  </a:rPr>
                  <a:t>TABLE: Comparison of the optimized lattice parameters </a:t>
                </a:r>
                <a:r>
                  <a:rPr lang="en-US" sz="1700" dirty="0">
                    <a:latin typeface="Segoe UI" panose="020B0502040204020203" pitchFamily="34" charset="0"/>
                    <a:cs typeface="Segoe UI" panose="020B0502040204020203" pitchFamily="34" charset="0"/>
                  </a:rPr>
                  <a:t>for Li</a:t>
                </a:r>
                <a:r>
                  <a:rPr lang="en-US" sz="1700" baseline="-25000" dirty="0">
                    <a:latin typeface="Segoe UI" panose="020B0502040204020203" pitchFamily="34" charset="0"/>
                    <a:cs typeface="Segoe UI" panose="020B0502040204020203" pitchFamily="34" charset="0"/>
                  </a:rPr>
                  <a:t>2</a:t>
                </a:r>
                <a:r>
                  <a:rPr lang="en-US" sz="1700" dirty="0">
                    <a:latin typeface="Segoe UI" panose="020B0502040204020203" pitchFamily="34" charset="0"/>
                    <a:cs typeface="Segoe UI" panose="020B0502040204020203" pitchFamily="34" charset="0"/>
                  </a:rPr>
                  <a:t>Na</a:t>
                </a:r>
                <a:r>
                  <a:rPr lang="en-US" sz="1700" baseline="-25000" dirty="0">
                    <a:latin typeface="Segoe UI" panose="020B0502040204020203" pitchFamily="34" charset="0"/>
                    <a:cs typeface="Segoe UI" panose="020B0502040204020203" pitchFamily="34" charset="0"/>
                  </a:rPr>
                  <a:t>2</a:t>
                </a:r>
                <a:r>
                  <a:rPr lang="en-US" sz="1700" dirty="0">
                    <a:latin typeface="Segoe UI" panose="020B0502040204020203" pitchFamily="34" charset="0"/>
                    <a:cs typeface="Segoe UI" panose="020B0502040204020203" pitchFamily="34" charset="0"/>
                  </a:rPr>
                  <a:t>P</a:t>
                </a:r>
                <a:r>
                  <a:rPr lang="en-US" sz="1700" baseline="-25000" dirty="0">
                    <a:latin typeface="Segoe UI" panose="020B0502040204020203" pitchFamily="34" charset="0"/>
                    <a:cs typeface="Segoe UI" panose="020B0502040204020203" pitchFamily="34" charset="0"/>
                  </a:rPr>
                  <a:t>2</a:t>
                </a:r>
                <a:r>
                  <a:rPr lang="en-US" sz="1700" dirty="0">
                    <a:latin typeface="Segoe UI" panose="020B0502040204020203" pitchFamily="34" charset="0"/>
                    <a:cs typeface="Segoe UI" panose="020B0502040204020203" pitchFamily="34" charset="0"/>
                  </a:rPr>
                  <a:t>S</a:t>
                </a:r>
                <a:r>
                  <a:rPr lang="en-US" sz="1700" baseline="-25000" dirty="0">
                    <a:latin typeface="Segoe UI" panose="020B0502040204020203" pitchFamily="34" charset="0"/>
                    <a:cs typeface="Segoe UI" panose="020B0502040204020203" pitchFamily="34" charset="0"/>
                  </a:rPr>
                  <a:t>6</a:t>
                </a:r>
                <a:r>
                  <a:rPr lang="en-US" sz="1700" dirty="0">
                    <a:latin typeface="Segoe UI" panose="020B0502040204020203" pitchFamily="34" charset="0"/>
                    <a:cs typeface="Segoe UI" panose="020B0502040204020203" pitchFamily="34" charset="0"/>
                  </a:rPr>
                  <a:t> in the </a:t>
                </a:r>
                <a14:m>
                  <m:oMath xmlns:m="http://schemas.openxmlformats.org/officeDocument/2006/math">
                    <m:sSubSup>
                      <m:sSubSupPr>
                        <m:ctrlPr>
                          <a:rPr lang="en-US" sz="1700" i="1" smtClean="0">
                            <a:latin typeface="Cambria Math" panose="02040503050406030204" pitchFamily="18" charset="0"/>
                            <a:cs typeface="Segoe UI" panose="020B0502040204020203" pitchFamily="34" charset="0"/>
                          </a:rPr>
                        </m:ctrlPr>
                      </m:sSubSupPr>
                      <m:e>
                        <m:r>
                          <a:rPr lang="en-US" sz="1700" b="0" i="1" smtClean="0">
                            <a:latin typeface="Cambria Math" panose="02040503050406030204" pitchFamily="18" charset="0"/>
                            <a:cs typeface="Segoe UI" panose="020B0502040204020203" pitchFamily="34" charset="0"/>
                          </a:rPr>
                          <m:t>𝑅</m:t>
                        </m:r>
                      </m:e>
                      <m:sub>
                        <m:r>
                          <a:rPr lang="en-US" sz="1700" b="0" i="1" smtClean="0">
                            <a:latin typeface="Cambria Math" panose="02040503050406030204" pitchFamily="18" charset="0"/>
                            <a:cs typeface="Segoe UI" panose="020B0502040204020203" pitchFamily="34" charset="0"/>
                          </a:rPr>
                          <m:t>𝑔</m:t>
                        </m:r>
                      </m:sub>
                      <m:sup>
                        <m:r>
                          <a:rPr lang="en-US" sz="1700" b="0" i="1" smtClean="0">
                            <a:latin typeface="Cambria Math" panose="02040503050406030204" pitchFamily="18" charset="0"/>
                            <a:cs typeface="Segoe UI" panose="020B0502040204020203" pitchFamily="34" charset="0"/>
                          </a:rPr>
                          <m:t>𝐿𝑖</m:t>
                        </m:r>
                      </m:sup>
                    </m:sSubSup>
                  </m:oMath>
                </a14:m>
                <a:r>
                  <a:rPr lang="en-US" sz="1700" dirty="0" smtClean="0">
                    <a:latin typeface="Segoe UI" panose="020B0502040204020203" pitchFamily="34" charset="0"/>
                    <a:cs typeface="Segoe UI" panose="020B0502040204020203" pitchFamily="34" charset="0"/>
                  </a:rPr>
                  <a:t> and </a:t>
                </a:r>
                <a14:m>
                  <m:oMath xmlns:m="http://schemas.openxmlformats.org/officeDocument/2006/math">
                    <m:sSubSup>
                      <m:sSubSupPr>
                        <m:ctrlPr>
                          <a:rPr lang="en-US" sz="1700" i="1">
                            <a:latin typeface="Cambria Math" panose="02040503050406030204" pitchFamily="18" charset="0"/>
                            <a:cs typeface="Segoe UI" panose="020B0502040204020203" pitchFamily="34" charset="0"/>
                          </a:rPr>
                        </m:ctrlPr>
                      </m:sSubSupPr>
                      <m:e>
                        <m:r>
                          <a:rPr lang="en-US" sz="1700" i="1">
                            <a:latin typeface="Cambria Math" panose="02040503050406030204" pitchFamily="18" charset="0"/>
                            <a:cs typeface="Segoe UI" panose="020B0502040204020203" pitchFamily="34" charset="0"/>
                          </a:rPr>
                          <m:t>𝑅</m:t>
                        </m:r>
                      </m:e>
                      <m:sub>
                        <m:r>
                          <a:rPr lang="en-US" sz="1700" b="0" i="1" smtClean="0">
                            <a:latin typeface="Cambria Math" panose="02040503050406030204" pitchFamily="18" charset="0"/>
                            <a:cs typeface="Segoe UI" panose="020B0502040204020203" pitchFamily="34" charset="0"/>
                          </a:rPr>
                          <m:t>h</m:t>
                        </m:r>
                      </m:sub>
                      <m:sup>
                        <m:r>
                          <a:rPr lang="en-US" sz="1700" i="1">
                            <a:latin typeface="Cambria Math" panose="02040503050406030204" pitchFamily="18" charset="0"/>
                            <a:cs typeface="Segoe UI" panose="020B0502040204020203" pitchFamily="34" charset="0"/>
                          </a:rPr>
                          <m:t>𝐿𝑖</m:t>
                        </m:r>
                      </m:sup>
                    </m:sSubSup>
                  </m:oMath>
                </a14:m>
                <a:r>
                  <a:rPr lang="en-US" sz="1700" dirty="0" smtClean="0">
                    <a:latin typeface="Segoe UI" panose="020B0502040204020203" pitchFamily="34" charset="0"/>
                    <a:cs typeface="Segoe UI" panose="020B0502040204020203" pitchFamily="34" charset="0"/>
                  </a:rPr>
                  <a:t> structures</a:t>
                </a:r>
                <a:r>
                  <a:rPr lang="en-US" sz="1700" dirty="0">
                    <a:latin typeface="Segoe UI" panose="020B0502040204020203" pitchFamily="34" charset="0"/>
                    <a:cs typeface="Segoe UI" panose="020B0502040204020203" pitchFamily="34" charset="0"/>
                  </a:rPr>
                  <a:t>. Also listed is the static lattice </a:t>
                </a:r>
                <a:r>
                  <a:rPr lang="en-US" sz="1700" dirty="0" smtClean="0">
                    <a:latin typeface="Segoe UI" panose="020B0502040204020203" pitchFamily="34" charset="0"/>
                    <a:cs typeface="Segoe UI" panose="020B0502040204020203" pitchFamily="34" charset="0"/>
                  </a:rPr>
                  <a:t>energy di</a:t>
                </a:r>
                <a:r>
                  <a:rPr lang="en-US" altLang="zh-CN" sz="1700" dirty="0" smtClean="0">
                    <a:latin typeface="Segoe UI" panose="020B0502040204020203" pitchFamily="34" charset="0"/>
                    <a:cs typeface="Segoe UI" panose="020B0502040204020203" pitchFamily="34" charset="0"/>
                  </a:rPr>
                  <a:t>ff</a:t>
                </a:r>
                <a:r>
                  <a:rPr lang="en-US" sz="1700" dirty="0" smtClean="0">
                    <a:latin typeface="Segoe UI" panose="020B0502040204020203" pitchFamily="34" charset="0"/>
                    <a:cs typeface="Segoe UI" panose="020B0502040204020203" pitchFamily="34" charset="0"/>
                  </a:rPr>
                  <a:t>erences </a:t>
                </a:r>
                <a:r>
                  <a:rPr lang="en-US" sz="1700" i="1" dirty="0" smtClean="0">
                    <a:latin typeface="Segoe UI" panose="020B0502040204020203" pitchFamily="34" charset="0"/>
                    <a:cs typeface="Segoe UI" panose="020B0502040204020203" pitchFamily="34" charset="0"/>
                  </a:rPr>
                  <a:t>U</a:t>
                </a:r>
                <a:r>
                  <a:rPr lang="en-US" sz="1700" i="1" baseline="-25000" dirty="0" smtClean="0">
                    <a:latin typeface="Segoe UI" panose="020B0502040204020203" pitchFamily="34" charset="0"/>
                    <a:cs typeface="Segoe UI" panose="020B0502040204020203" pitchFamily="34" charset="0"/>
                  </a:rPr>
                  <a:t>SL</a:t>
                </a:r>
                <a:r>
                  <a:rPr lang="en-US" sz="1700" dirty="0" smtClean="0">
                    <a:latin typeface="Segoe UI" panose="020B0502040204020203" pitchFamily="34" charset="0"/>
                    <a:cs typeface="Segoe UI" panose="020B0502040204020203" pitchFamily="34" charset="0"/>
                  </a:rPr>
                  <a:t> referenced to the energy of the </a:t>
                </a:r>
                <a14:m>
                  <m:oMath xmlns:m="http://schemas.openxmlformats.org/officeDocument/2006/math">
                    <m:sSubSup>
                      <m:sSubSupPr>
                        <m:ctrlPr>
                          <a:rPr lang="en-US" sz="1700" i="1">
                            <a:latin typeface="Cambria Math" panose="02040503050406030204" pitchFamily="18" charset="0"/>
                            <a:cs typeface="Segoe UI" panose="020B0502040204020203" pitchFamily="34" charset="0"/>
                          </a:rPr>
                        </m:ctrlPr>
                      </m:sSubSupPr>
                      <m:e>
                        <m:r>
                          <a:rPr lang="en-US" sz="1700" i="1">
                            <a:latin typeface="Cambria Math" panose="02040503050406030204" pitchFamily="18" charset="0"/>
                            <a:cs typeface="Segoe UI" panose="020B0502040204020203" pitchFamily="34" charset="0"/>
                          </a:rPr>
                          <m:t>𝑅</m:t>
                        </m:r>
                      </m:e>
                      <m:sub>
                        <m:r>
                          <a:rPr lang="en-US" sz="1700" i="1">
                            <a:latin typeface="Cambria Math" panose="02040503050406030204" pitchFamily="18" charset="0"/>
                            <a:cs typeface="Segoe UI" panose="020B0502040204020203" pitchFamily="34" charset="0"/>
                          </a:rPr>
                          <m:t>h</m:t>
                        </m:r>
                      </m:sub>
                      <m:sup>
                        <m:r>
                          <a:rPr lang="en-US" sz="1700" i="1">
                            <a:latin typeface="Cambria Math" panose="02040503050406030204" pitchFamily="18" charset="0"/>
                            <a:cs typeface="Segoe UI" panose="020B0502040204020203" pitchFamily="34" charset="0"/>
                          </a:rPr>
                          <m:t>𝐿𝑖</m:t>
                        </m:r>
                      </m:sup>
                    </m:sSubSup>
                    <m:r>
                      <a:rPr lang="en-US" sz="1700" b="0" i="0" smtClean="0">
                        <a:latin typeface="Cambria Math" panose="02040503050406030204" pitchFamily="18" charset="0"/>
                        <a:cs typeface="Segoe UI" panose="020B0502040204020203" pitchFamily="34" charset="0"/>
                      </a:rPr>
                      <m:t> </m:t>
                    </m:r>
                  </m:oMath>
                </a14:m>
                <a:r>
                  <a:rPr lang="en-US" sz="1700" dirty="0" smtClean="0">
                    <a:latin typeface="Segoe UI" panose="020B0502040204020203" pitchFamily="34" charset="0"/>
                    <a:cs typeface="Segoe UI" panose="020B0502040204020203" pitchFamily="34" charset="0"/>
                  </a:rPr>
                  <a:t>structure </a:t>
                </a:r>
                <a:r>
                  <a:rPr lang="en-US" sz="1700" dirty="0">
                    <a:latin typeface="Segoe UI" panose="020B0502040204020203" pitchFamily="34" charset="0"/>
                    <a:cs typeface="Segoe UI" panose="020B0502040204020203" pitchFamily="34" charset="0"/>
                  </a:rPr>
                  <a:t>in units of eV/formula unit.</a:t>
                </a:r>
              </a:p>
            </p:txBody>
          </p:sp>
        </mc:Choice>
        <mc:Fallback xmlns="">
          <p:sp>
            <p:nvSpPr>
              <p:cNvPr id="17" name="Rectangle 16"/>
              <p:cNvSpPr>
                <a:spLocks noRot="1" noChangeAspect="1" noMove="1" noResize="1" noEditPoints="1" noAdjustHandles="1" noChangeArrowheads="1" noChangeShapeType="1" noTextEdit="1"/>
              </p:cNvSpPr>
              <p:nvPr/>
            </p:nvSpPr>
            <p:spPr>
              <a:xfrm>
                <a:off x="6716486" y="996987"/>
                <a:ext cx="4887684" cy="1621085"/>
              </a:xfrm>
              <a:prstGeom prst="rect">
                <a:avLst/>
              </a:prstGeom>
              <a:blipFill>
                <a:blip r:embed="rId9"/>
                <a:stretch>
                  <a:fillRect l="-873" t="-1132" r="-748"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6781799" y="2748141"/>
              <a:ext cx="4757057" cy="3210906"/>
            </p:xfrm>
            <a:graphic>
              <a:graphicData uri="http://schemas.openxmlformats.org/drawingml/2006/table">
                <a:tbl>
                  <a:tblPr firstRow="1" bandRow="1">
                    <a:tableStyleId>{5940675A-B579-460E-94D1-54222C63F5DA}</a:tableStyleId>
                  </a:tblPr>
                  <a:tblGrid>
                    <a:gridCol w="1356223">
                      <a:extLst>
                        <a:ext uri="{9D8B030D-6E8A-4147-A177-3AD203B41FA5}">
                          <a16:colId xmlns:a16="http://schemas.microsoft.com/office/drawing/2014/main" val="3518801666"/>
                        </a:ext>
                      </a:extLst>
                    </a:gridCol>
                    <a:gridCol w="1294576">
                      <a:extLst>
                        <a:ext uri="{9D8B030D-6E8A-4147-A177-3AD203B41FA5}">
                          <a16:colId xmlns:a16="http://schemas.microsoft.com/office/drawing/2014/main" val="2880487376"/>
                        </a:ext>
                      </a:extLst>
                    </a:gridCol>
                    <a:gridCol w="1053129">
                      <a:extLst>
                        <a:ext uri="{9D8B030D-6E8A-4147-A177-3AD203B41FA5}">
                          <a16:colId xmlns:a16="http://schemas.microsoft.com/office/drawing/2014/main" val="3196680552"/>
                        </a:ext>
                      </a:extLst>
                    </a:gridCol>
                    <a:gridCol w="1053129">
                      <a:extLst>
                        <a:ext uri="{9D8B030D-6E8A-4147-A177-3AD203B41FA5}">
                          <a16:colId xmlns:a16="http://schemas.microsoft.com/office/drawing/2014/main" val="3814882798"/>
                        </a:ext>
                      </a:extLst>
                    </a:gridCol>
                  </a:tblGrid>
                  <a:tr h="339772">
                    <a:tc>
                      <a:txBody>
                        <a:bodyPr/>
                        <a:lstStyle/>
                        <a:p>
                          <a:pPr algn="ctr">
                            <a:lnSpc>
                              <a:spcPct val="90000"/>
                            </a:lnSpc>
                          </a:pP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𝑅</m:t>
                                    </m:r>
                                  </m:e>
                                  <m:sub>
                                    <m:r>
                                      <a:rPr lang="en-US" sz="1600" b="0" i="1" smtClean="0">
                                        <a:latin typeface="Cambria Math" panose="02040503050406030204" pitchFamily="18" charset="0"/>
                                      </a:rPr>
                                      <m:t>𝑔</m:t>
                                    </m:r>
                                  </m:sub>
                                  <m:sup>
                                    <m:r>
                                      <a:rPr lang="en-US" sz="1600" b="0" i="1" smtClean="0">
                                        <a:latin typeface="Cambria Math" panose="02040503050406030204" pitchFamily="18" charset="0"/>
                                      </a:rPr>
                                      <m:t>𝐿𝑖</m:t>
                                    </m:r>
                                  </m:sup>
                                </m:sSub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𝑅</m:t>
                                    </m:r>
                                  </m:e>
                                  <m:sub>
                                    <m:r>
                                      <a:rPr lang="en-US" sz="1600" b="0" i="1" smtClean="0">
                                        <a:latin typeface="Cambria Math" panose="02040503050406030204" pitchFamily="18" charset="0"/>
                                      </a:rPr>
                                      <m:t>h</m:t>
                                    </m:r>
                                  </m:sub>
                                  <m:sup>
                                    <m:r>
                                      <a:rPr lang="en-US" sz="1600" b="0" i="1" smtClean="0">
                                        <a:latin typeface="Cambria Math" panose="02040503050406030204" pitchFamily="18" charset="0"/>
                                      </a:rPr>
                                      <m:t>𝐿𝑖</m:t>
                                    </m:r>
                                  </m:sup>
                                </m:sSubSup>
                              </m:oMath>
                            </m:oMathPara>
                          </a14:m>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9592399"/>
                      </a:ext>
                    </a:extLst>
                  </a:tr>
                  <a:tr h="318886">
                    <a:tc>
                      <a:txBody>
                        <a:bodyPr/>
                        <a:lstStyle/>
                        <a:p>
                          <a:pPr algn="l">
                            <a:lnSpc>
                              <a:spcPct val="90000"/>
                            </a:lnSpc>
                          </a:pPr>
                          <a:r>
                            <a:rPr lang="en-US" sz="1600" dirty="0" smtClean="0"/>
                            <a:t>Primitive</a:t>
                          </a:r>
                          <a:r>
                            <a:rPr lang="en-US" sz="1600" baseline="0" dirty="0" smtClean="0"/>
                            <a:t> cell:</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i="1" dirty="0" smtClean="0"/>
                            <a:t>a</a:t>
                          </a:r>
                          <a:r>
                            <a:rPr lang="en-US" sz="1600" baseline="0" dirty="0" smtClean="0"/>
                            <a:t> = </a:t>
                          </a:r>
                          <a:r>
                            <a:rPr lang="en-US" sz="1600" i="1" baseline="0" dirty="0" smtClean="0"/>
                            <a:t>b</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6.46</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7400897"/>
                      </a:ext>
                    </a:extLst>
                  </a:tr>
                  <a:tr h="318886">
                    <a:tc>
                      <a:txBody>
                        <a:bodyPr/>
                        <a:lstStyle/>
                        <a:p>
                          <a:pPr algn="l">
                            <a:lnSpc>
                              <a:spcPct val="90000"/>
                            </a:lnSpc>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i="1" baseline="0" dirty="0" smtClean="0"/>
                            <a:t>c</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7.01</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368161"/>
                      </a:ext>
                    </a:extLst>
                  </a:tr>
                  <a:tr h="318886">
                    <a:tc>
                      <a:txBody>
                        <a:bodyPr/>
                        <a:lstStyle/>
                        <a:p>
                          <a:pPr algn="l">
                            <a:lnSpc>
                              <a:spcPct val="90000"/>
                            </a:lnSpc>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l-GR" sz="1600" i="1" dirty="0" smtClean="0"/>
                            <a:t>α</a:t>
                          </a:r>
                          <a:r>
                            <a:rPr lang="en-US" sz="1600" dirty="0" smtClean="0"/>
                            <a:t> = </a:t>
                          </a:r>
                          <a:r>
                            <a:rPr lang="el-GR" sz="1600" i="1" dirty="0" smtClean="0"/>
                            <a:t>β</a:t>
                          </a:r>
                          <a:r>
                            <a:rPr lang="en-US" sz="1600" dirty="0" smtClean="0"/>
                            <a:t> (</a:t>
                          </a:r>
                          <a:r>
                            <a:rPr lang="en-US" sz="1600" dirty="0" err="1" smtClean="0"/>
                            <a:t>deg</a:t>
                          </a:r>
                          <a:r>
                            <a:rPr lang="en-US" sz="1600" dirty="0" smtClean="0"/>
                            <a:t>)</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97.77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97.88</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4537194"/>
                      </a:ext>
                    </a:extLst>
                  </a:tr>
                  <a:tr h="318886">
                    <a:tc>
                      <a:txBody>
                        <a:bodyPr/>
                        <a:lstStyle/>
                        <a:p>
                          <a:pPr algn="l">
                            <a:lnSpc>
                              <a:spcPct val="90000"/>
                            </a:lnSpc>
                          </a:pPr>
                          <a:endParaRPr lang="en-US" sz="16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l-GR" sz="1600" i="0" dirty="0" smtClean="0">
                              <a:latin typeface="Segoe UI" panose="020B0502040204020203" pitchFamily="34" charset="0"/>
                              <a:cs typeface="Segoe UI" panose="020B0502040204020203" pitchFamily="34" charset="0"/>
                            </a:rPr>
                            <a:t>γ</a:t>
                          </a:r>
                          <a:r>
                            <a:rPr lang="en-US" sz="1600" i="0" baseline="0" dirty="0" smtClean="0">
                              <a:latin typeface="+mn-lt"/>
                              <a:cs typeface="+mn-cs"/>
                            </a:rPr>
                            <a:t> (</a:t>
                          </a:r>
                          <a:r>
                            <a:rPr lang="en-US" sz="1600" i="0" baseline="0" dirty="0" err="1" smtClean="0">
                              <a:latin typeface="+mn-lt"/>
                              <a:cs typeface="+mn-cs"/>
                            </a:rPr>
                            <a:t>deg</a:t>
                          </a:r>
                          <a:r>
                            <a:rPr lang="en-US" sz="1600" i="0" baseline="0" dirty="0" smtClean="0">
                              <a:latin typeface="+mn-lt"/>
                              <a:cs typeface="+mn-cs"/>
                            </a:rPr>
                            <a:t>)</a:t>
                          </a:r>
                          <a:endParaRPr lang="en-US" sz="1600" i="1" dirty="0" smtClean="0">
                            <a:latin typeface="Segoe UI" panose="020B0502040204020203" pitchFamily="34" charset="0"/>
                            <a:cs typeface="Segoe UI" panose="020B05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119.21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118.43</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047445"/>
                      </a:ext>
                    </a:extLst>
                  </a:tr>
                  <a:tr h="3188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dirty="0" smtClean="0"/>
                            <a:t>Conventional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i="1" dirty="0" smtClean="0"/>
                            <a:t>a</a:t>
                          </a:r>
                          <a:r>
                            <a:rPr lang="en-US" sz="1600" i="1" baseline="-25000" dirty="0" smtClean="0"/>
                            <a:t>c</a:t>
                          </a:r>
                          <a:r>
                            <a:rPr lang="en-US" sz="1600" i="1" baseline="0" dirty="0" smtClean="0"/>
                            <a:t> </a:t>
                          </a:r>
                          <a:r>
                            <a:rPr lang="en-US" sz="1600" baseline="0" dirty="0" smtClean="0"/>
                            <a:t>(</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6.26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6.61</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823444"/>
                      </a:ext>
                    </a:extLst>
                  </a:tr>
                  <a:tr h="3188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baseline="0" dirty="0" smtClean="0"/>
                            <a:t>cell:</a:t>
                          </a:r>
                          <a:endParaRPr lang="en-US" sz="1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i="1" baseline="0" dirty="0" err="1" smtClean="0"/>
                            <a:t>b</a:t>
                          </a:r>
                          <a:r>
                            <a:rPr lang="en-US" sz="1600" i="1" baseline="-25000" dirty="0" err="1" smtClean="0"/>
                            <a:t>c</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10.67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11.10</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0581979"/>
                      </a:ext>
                    </a:extLst>
                  </a:tr>
                  <a:tr h="318886">
                    <a:tc>
                      <a:txBody>
                        <a:bodyPr/>
                        <a:lstStyle/>
                        <a:p>
                          <a:pPr algn="l">
                            <a:lnSpc>
                              <a:spcPct val="90000"/>
                            </a:lnSpc>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i="1" baseline="0" dirty="0" smtClean="0"/>
                            <a:t>c</a:t>
                          </a:r>
                          <a:r>
                            <a:rPr lang="en-US" sz="1600" i="1" baseline="-25000" dirty="0" smtClean="0"/>
                            <a:t>c</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7.01</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608519"/>
                      </a:ext>
                    </a:extLst>
                  </a:tr>
                  <a:tr h="318886">
                    <a:tc>
                      <a:txBody>
                        <a:bodyPr/>
                        <a:lstStyle/>
                        <a:p>
                          <a:pPr algn="l">
                            <a:lnSpc>
                              <a:spcPct val="90000"/>
                            </a:lnSpc>
                          </a:pPr>
                          <a:endParaRPr lang="en-US" sz="16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l-GR" sz="1600" i="1" dirty="0" smtClean="0"/>
                            <a:t>β</a:t>
                          </a:r>
                          <a:r>
                            <a:rPr lang="en-US" sz="1600" i="1" baseline="-25000" dirty="0" smtClean="0"/>
                            <a:t>c</a:t>
                          </a:r>
                          <a:r>
                            <a:rPr lang="en-US" sz="1600" i="1" baseline="0" dirty="0" smtClean="0">
                              <a:latin typeface="+mn-lt"/>
                              <a:cs typeface="+mn-cs"/>
                            </a:rPr>
                            <a:t> </a:t>
                          </a:r>
                          <a:r>
                            <a:rPr lang="en-US" sz="1600" i="0" baseline="0" dirty="0" smtClean="0">
                              <a:latin typeface="+mn-lt"/>
                              <a:cs typeface="+mn-cs"/>
                            </a:rPr>
                            <a:t>(</a:t>
                          </a:r>
                          <a:r>
                            <a:rPr lang="en-US" sz="1600" i="0" baseline="0" dirty="0" err="1" smtClean="0">
                              <a:latin typeface="+mn-lt"/>
                              <a:cs typeface="+mn-cs"/>
                            </a:rPr>
                            <a:t>deg</a:t>
                          </a:r>
                          <a:r>
                            <a:rPr lang="en-US" sz="1600" i="0" baseline="0" dirty="0" smtClean="0">
                              <a:latin typeface="+mn-lt"/>
                              <a:cs typeface="+mn-cs"/>
                            </a:rPr>
                            <a:t>)</a:t>
                          </a:r>
                          <a:endParaRPr lang="en-US" sz="1600" i="1" dirty="0" smtClean="0">
                            <a:latin typeface="Segoe UI" panose="020B0502040204020203" pitchFamily="34" charset="0"/>
                            <a:cs typeface="Segoe UI" panose="020B05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105.50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105.54</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565551"/>
                      </a:ext>
                    </a:extLst>
                  </a:tr>
                  <a:tr h="318886">
                    <a:tc>
                      <a:txBody>
                        <a:bodyPr/>
                        <a:lstStyle/>
                        <a:p>
                          <a:pPr algn="l">
                            <a:lnSpc>
                              <a:spcPct val="90000"/>
                            </a:lnSpc>
                          </a:pPr>
                          <a:endParaRPr lang="en-US" sz="16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i="0" dirty="0" smtClean="0"/>
                            <a:t>∆</a:t>
                          </a:r>
                          <a:r>
                            <a:rPr lang="en-US" sz="1600" i="1" dirty="0" smtClean="0"/>
                            <a:t>U</a:t>
                          </a:r>
                          <a:r>
                            <a:rPr lang="en-US" sz="1600" i="1" baseline="-25000" dirty="0" smtClean="0"/>
                            <a:t>SL </a:t>
                          </a:r>
                          <a:r>
                            <a:rPr lang="en-US" sz="1600" dirty="0" smtClean="0"/>
                            <a:t>(eV/FU)</a:t>
                          </a: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-0.16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0.00</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33316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10638606"/>
                  </p:ext>
                </p:extLst>
              </p:nvPr>
            </p:nvGraphicFramePr>
            <p:xfrm>
              <a:off x="6781799" y="2748141"/>
              <a:ext cx="4757057" cy="3210906"/>
            </p:xfrm>
            <a:graphic>
              <a:graphicData uri="http://schemas.openxmlformats.org/drawingml/2006/table">
                <a:tbl>
                  <a:tblPr firstRow="1" bandRow="1">
                    <a:tableStyleId>{5940675A-B579-460E-94D1-54222C63F5DA}</a:tableStyleId>
                  </a:tblPr>
                  <a:tblGrid>
                    <a:gridCol w="1356223">
                      <a:extLst>
                        <a:ext uri="{9D8B030D-6E8A-4147-A177-3AD203B41FA5}">
                          <a16:colId xmlns:a16="http://schemas.microsoft.com/office/drawing/2014/main" val="3518801666"/>
                        </a:ext>
                      </a:extLst>
                    </a:gridCol>
                    <a:gridCol w="1294576">
                      <a:extLst>
                        <a:ext uri="{9D8B030D-6E8A-4147-A177-3AD203B41FA5}">
                          <a16:colId xmlns:a16="http://schemas.microsoft.com/office/drawing/2014/main" val="2880487376"/>
                        </a:ext>
                      </a:extLst>
                    </a:gridCol>
                    <a:gridCol w="1053129">
                      <a:extLst>
                        <a:ext uri="{9D8B030D-6E8A-4147-A177-3AD203B41FA5}">
                          <a16:colId xmlns:a16="http://schemas.microsoft.com/office/drawing/2014/main" val="3196680552"/>
                        </a:ext>
                      </a:extLst>
                    </a:gridCol>
                    <a:gridCol w="1053129">
                      <a:extLst>
                        <a:ext uri="{9D8B030D-6E8A-4147-A177-3AD203B41FA5}">
                          <a16:colId xmlns:a16="http://schemas.microsoft.com/office/drawing/2014/main" val="3814882798"/>
                        </a:ext>
                      </a:extLst>
                    </a:gridCol>
                  </a:tblGrid>
                  <a:tr h="340932">
                    <a:tc>
                      <a:txBody>
                        <a:bodyPr/>
                        <a:lstStyle/>
                        <a:p>
                          <a:pPr algn="ctr">
                            <a:lnSpc>
                              <a:spcPct val="90000"/>
                            </a:lnSpc>
                          </a:pP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251445" t="-1786" r="-100578" b="-86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351445" t="-1786" r="-578" b="-862500"/>
                          </a:stretch>
                        </a:blipFill>
                      </a:tcPr>
                    </a:tc>
                    <a:extLst>
                      <a:ext uri="{0D108BD9-81ED-4DB2-BD59-A6C34878D82A}">
                        <a16:rowId xmlns:a16="http://schemas.microsoft.com/office/drawing/2014/main" val="889592399"/>
                      </a:ext>
                    </a:extLst>
                  </a:tr>
                  <a:tr h="318886">
                    <a:tc>
                      <a:txBody>
                        <a:bodyPr/>
                        <a:lstStyle/>
                        <a:p>
                          <a:pPr algn="l">
                            <a:lnSpc>
                              <a:spcPct val="90000"/>
                            </a:lnSpc>
                          </a:pPr>
                          <a:r>
                            <a:rPr lang="en-US" sz="1600" dirty="0" smtClean="0"/>
                            <a:t>Primitive</a:t>
                          </a:r>
                          <a:r>
                            <a:rPr lang="en-US" sz="1600" baseline="0" dirty="0" smtClean="0"/>
                            <a:t> cell:</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i="1" dirty="0" smtClean="0"/>
                            <a:t>a</a:t>
                          </a:r>
                          <a:r>
                            <a:rPr lang="en-US" sz="1600" baseline="0" dirty="0" smtClean="0"/>
                            <a:t> = </a:t>
                          </a:r>
                          <a:r>
                            <a:rPr lang="en-US" sz="1600" i="1" baseline="0" dirty="0" smtClean="0"/>
                            <a:t>b</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6.18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6.46</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7400897"/>
                      </a:ext>
                    </a:extLst>
                  </a:tr>
                  <a:tr h="318886">
                    <a:tc>
                      <a:txBody>
                        <a:bodyPr/>
                        <a:lstStyle/>
                        <a:p>
                          <a:pPr algn="l">
                            <a:lnSpc>
                              <a:spcPct val="90000"/>
                            </a:lnSpc>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i="1" baseline="0" dirty="0" smtClean="0"/>
                            <a:t>c</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7.01</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368161"/>
                      </a:ext>
                    </a:extLst>
                  </a:tr>
                  <a:tr h="318886">
                    <a:tc>
                      <a:txBody>
                        <a:bodyPr/>
                        <a:lstStyle/>
                        <a:p>
                          <a:pPr algn="l">
                            <a:lnSpc>
                              <a:spcPct val="90000"/>
                            </a:lnSpc>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l-GR" sz="1600" i="1" dirty="0" smtClean="0"/>
                            <a:t>α</a:t>
                          </a:r>
                          <a:r>
                            <a:rPr lang="en-US" sz="1600" dirty="0" smtClean="0"/>
                            <a:t> </a:t>
                          </a:r>
                          <a:r>
                            <a:rPr lang="en-US" sz="1600" dirty="0" smtClean="0"/>
                            <a:t>= </a:t>
                          </a:r>
                          <a:r>
                            <a:rPr lang="el-GR" sz="1600" i="1" dirty="0" smtClean="0"/>
                            <a:t>β</a:t>
                          </a:r>
                          <a:r>
                            <a:rPr lang="en-US" sz="1600" dirty="0" smtClean="0"/>
                            <a:t> (</a:t>
                          </a:r>
                          <a:r>
                            <a:rPr lang="en-US" sz="1600" dirty="0" err="1" smtClean="0"/>
                            <a:t>deg</a:t>
                          </a:r>
                          <a:r>
                            <a:rPr lang="en-US" sz="1600" dirty="0" smtClean="0"/>
                            <a:t>)</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97.77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97.88</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4537194"/>
                      </a:ext>
                    </a:extLst>
                  </a:tr>
                  <a:tr h="318886">
                    <a:tc>
                      <a:txBody>
                        <a:bodyPr/>
                        <a:lstStyle/>
                        <a:p>
                          <a:pPr algn="l">
                            <a:lnSpc>
                              <a:spcPct val="90000"/>
                            </a:lnSpc>
                          </a:pPr>
                          <a:endParaRPr lang="en-US" sz="16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l-GR" sz="1600" i="0" dirty="0" smtClean="0">
                              <a:latin typeface="Segoe UI" panose="020B0502040204020203" pitchFamily="34" charset="0"/>
                              <a:cs typeface="Segoe UI" panose="020B0502040204020203" pitchFamily="34" charset="0"/>
                            </a:rPr>
                            <a:t>γ</a:t>
                          </a:r>
                          <a:r>
                            <a:rPr lang="en-US" sz="1600" i="0" baseline="0" dirty="0" smtClean="0">
                              <a:latin typeface="+mn-lt"/>
                              <a:cs typeface="+mn-cs"/>
                            </a:rPr>
                            <a:t> (</a:t>
                          </a:r>
                          <a:r>
                            <a:rPr lang="en-US" sz="1600" i="0" baseline="0" dirty="0" err="1" smtClean="0">
                              <a:latin typeface="+mn-lt"/>
                              <a:cs typeface="+mn-cs"/>
                            </a:rPr>
                            <a:t>deg</a:t>
                          </a:r>
                          <a:r>
                            <a:rPr lang="en-US" sz="1600" i="0" baseline="0" dirty="0" smtClean="0">
                              <a:latin typeface="+mn-lt"/>
                              <a:cs typeface="+mn-cs"/>
                            </a:rPr>
                            <a:t>)</a:t>
                          </a:r>
                          <a:endParaRPr lang="en-US" sz="1600" i="1" dirty="0" smtClean="0">
                            <a:latin typeface="Segoe UI" panose="020B0502040204020203" pitchFamily="34" charset="0"/>
                            <a:cs typeface="Segoe UI" panose="020B05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119.21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118.43</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047445"/>
                      </a:ext>
                    </a:extLst>
                  </a:tr>
                  <a:tr h="3188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dirty="0" smtClean="0"/>
                            <a:t>Conventional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i="1" dirty="0" smtClean="0"/>
                            <a:t>a</a:t>
                          </a:r>
                          <a:r>
                            <a:rPr lang="en-US" sz="1600" i="1" baseline="-25000" dirty="0" smtClean="0"/>
                            <a:t>c</a:t>
                          </a:r>
                          <a:r>
                            <a:rPr lang="en-US" sz="1600" i="1" baseline="0" dirty="0" smtClean="0"/>
                            <a:t> </a:t>
                          </a:r>
                          <a:r>
                            <a:rPr lang="en-US" sz="1600" baseline="0" dirty="0" smtClean="0"/>
                            <a:t>(</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6.26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6.61</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0823444"/>
                      </a:ext>
                    </a:extLst>
                  </a:tr>
                  <a:tr h="3188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baseline="0" dirty="0" smtClean="0"/>
                            <a:t>cell:</a:t>
                          </a:r>
                          <a:endParaRPr lang="en-US" sz="1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i="1" baseline="0" dirty="0" err="1" smtClean="0"/>
                            <a:t>b</a:t>
                          </a:r>
                          <a:r>
                            <a:rPr lang="en-US" sz="1600" i="1" baseline="-25000" dirty="0" err="1" smtClean="0"/>
                            <a:t>c</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10.67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11.10</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0581979"/>
                      </a:ext>
                    </a:extLst>
                  </a:tr>
                  <a:tr h="318886">
                    <a:tc>
                      <a:txBody>
                        <a:bodyPr/>
                        <a:lstStyle/>
                        <a:p>
                          <a:pPr algn="l">
                            <a:lnSpc>
                              <a:spcPct val="90000"/>
                            </a:lnSpc>
                          </a:pPr>
                          <a:endParaRPr lang="en-US"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i="1" baseline="0" dirty="0" smtClean="0"/>
                            <a:t>c</a:t>
                          </a:r>
                          <a:r>
                            <a:rPr lang="en-US" sz="1600" i="1" baseline="-25000" dirty="0" smtClean="0"/>
                            <a:t>c</a:t>
                          </a:r>
                          <a:r>
                            <a:rPr lang="en-US" sz="1600" baseline="0" dirty="0" smtClean="0"/>
                            <a:t> (</a:t>
                          </a:r>
                          <a:r>
                            <a:rPr lang="en-US" sz="1600" b="0" dirty="0" smtClean="0">
                              <a:latin typeface="Segoe UI" panose="020B0502040204020203" pitchFamily="34" charset="0"/>
                              <a:cs typeface="Segoe UI" panose="020B0502040204020203" pitchFamily="34" charset="0"/>
                            </a:rPr>
                            <a:t>Å</a:t>
                          </a:r>
                          <a:r>
                            <a:rPr lang="en-US" sz="1600" baseline="0" dirty="0" smtClean="0"/>
                            <a:t>)</a:t>
                          </a:r>
                          <a:endParaRPr lang="en-US" sz="160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90000"/>
                            </a:lnSpc>
                          </a:pPr>
                          <a:r>
                            <a:rPr lang="en-US" sz="1600" dirty="0" smtClean="0"/>
                            <a:t>7.01</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608519"/>
                      </a:ext>
                    </a:extLst>
                  </a:tr>
                  <a:tr h="318886">
                    <a:tc>
                      <a:txBody>
                        <a:bodyPr/>
                        <a:lstStyle/>
                        <a:p>
                          <a:pPr algn="l">
                            <a:lnSpc>
                              <a:spcPct val="90000"/>
                            </a:lnSpc>
                          </a:pPr>
                          <a:endParaRPr lang="en-US" sz="16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l-GR" sz="1600" i="1" dirty="0" smtClean="0"/>
                            <a:t>β</a:t>
                          </a:r>
                          <a:r>
                            <a:rPr lang="en-US" sz="1600" i="1" baseline="-25000" dirty="0" smtClean="0"/>
                            <a:t>c</a:t>
                          </a:r>
                          <a:r>
                            <a:rPr lang="en-US" sz="1600" i="1" baseline="0" dirty="0" smtClean="0">
                              <a:latin typeface="+mn-lt"/>
                              <a:cs typeface="+mn-cs"/>
                            </a:rPr>
                            <a:t> </a:t>
                          </a:r>
                          <a:r>
                            <a:rPr lang="en-US" sz="1600" i="0" baseline="0" dirty="0" smtClean="0">
                              <a:latin typeface="+mn-lt"/>
                              <a:cs typeface="+mn-cs"/>
                            </a:rPr>
                            <a:t>(</a:t>
                          </a:r>
                          <a:r>
                            <a:rPr lang="en-US" sz="1600" i="0" baseline="0" dirty="0" err="1" smtClean="0">
                              <a:latin typeface="+mn-lt"/>
                              <a:cs typeface="+mn-cs"/>
                            </a:rPr>
                            <a:t>deg</a:t>
                          </a:r>
                          <a:r>
                            <a:rPr lang="en-US" sz="1600" i="0" baseline="0" dirty="0" smtClean="0">
                              <a:latin typeface="+mn-lt"/>
                              <a:cs typeface="+mn-cs"/>
                            </a:rPr>
                            <a:t>)</a:t>
                          </a:r>
                          <a:endParaRPr lang="en-US" sz="1600" i="1" dirty="0" smtClean="0">
                            <a:latin typeface="Segoe UI" panose="020B0502040204020203" pitchFamily="34" charset="0"/>
                            <a:cs typeface="Segoe UI" panose="020B05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105.50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105.54</a:t>
                          </a:r>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4565551"/>
                      </a:ext>
                    </a:extLst>
                  </a:tr>
                  <a:tr h="318886">
                    <a:tc>
                      <a:txBody>
                        <a:bodyPr/>
                        <a:lstStyle/>
                        <a:p>
                          <a:pPr algn="l">
                            <a:lnSpc>
                              <a:spcPct val="90000"/>
                            </a:lnSpc>
                          </a:pPr>
                          <a:endParaRPr lang="en-US" sz="16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i="0" dirty="0" smtClean="0"/>
                            <a:t>∆</a:t>
                          </a:r>
                          <a:r>
                            <a:rPr lang="en-US" sz="1600" i="1" dirty="0" smtClean="0"/>
                            <a:t>U</a:t>
                          </a:r>
                          <a:r>
                            <a:rPr lang="en-US" sz="1600" i="1" baseline="-25000" dirty="0" smtClean="0"/>
                            <a:t>SL </a:t>
                          </a:r>
                          <a:r>
                            <a:rPr lang="en-US" sz="1600" dirty="0" smtClean="0"/>
                            <a:t>(eV/FU)</a:t>
                          </a:r>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-0.16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sz="1600" dirty="0" smtClean="0"/>
                            <a:t>0.00</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333167"/>
                      </a:ext>
                    </a:extLst>
                  </a:tr>
                </a:tbl>
              </a:graphicData>
            </a:graphic>
          </p:graphicFrame>
        </mc:Fallback>
      </mc:AlternateContent>
      <p:graphicFrame>
        <p:nvGraphicFramePr>
          <p:cNvPr id="6" name="Table 5"/>
          <p:cNvGraphicFramePr>
            <a:graphicFrameLocks noGrp="1"/>
          </p:cNvGraphicFramePr>
          <p:nvPr>
            <p:extLst/>
          </p:nvPr>
        </p:nvGraphicFramePr>
        <p:xfrm>
          <a:off x="6781793" y="2699658"/>
          <a:ext cx="4754880" cy="3319456"/>
        </p:xfrm>
        <a:graphic>
          <a:graphicData uri="http://schemas.openxmlformats.org/drawingml/2006/table">
            <a:tbl>
              <a:tblPr/>
              <a:tblGrid>
                <a:gridCol w="4754880">
                  <a:extLst>
                    <a:ext uri="{9D8B030D-6E8A-4147-A177-3AD203B41FA5}">
                      <a16:colId xmlns:a16="http://schemas.microsoft.com/office/drawing/2014/main" val="1386838114"/>
                    </a:ext>
                  </a:extLst>
                </a:gridCol>
              </a:tblGrid>
              <a:tr h="3319456">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424681"/>
                  </a:ext>
                </a:extLst>
              </a:tr>
            </a:tbl>
          </a:graphicData>
        </a:graphic>
      </p:graphicFrame>
      <p:sp>
        <p:nvSpPr>
          <p:cNvPr id="25"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32"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4" name="Slide Number Placeholder 5"/>
          <p:cNvSpPr>
            <a:spLocks noGrp="1"/>
          </p:cNvSpPr>
          <p:nvPr>
            <p:ph type="sldNum" sz="quarter" idx="12"/>
          </p:nvPr>
        </p:nvSpPr>
        <p:spPr>
          <a:xfrm>
            <a:off x="8610600" y="6356350"/>
            <a:ext cx="2743200" cy="365125"/>
          </a:xfrm>
        </p:spPr>
        <p:txBody>
          <a:bodyPr/>
          <a:lstStyle/>
          <a:p>
            <a:r>
              <a:rPr lang="en-US" dirty="0" smtClean="0"/>
              <a:t>4</a:t>
            </a:r>
            <a:endParaRPr lang="en-US" dirty="0"/>
          </a:p>
        </p:txBody>
      </p:sp>
      <p:pic>
        <p:nvPicPr>
          <p:cNvPr id="1028" name="Picture 4" descr="Image result for correct m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63486" y="4647167"/>
            <a:ext cx="550128" cy="57249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14705" y="3524719"/>
            <a:ext cx="1249637" cy="338554"/>
          </a:xfrm>
          <a:prstGeom prst="rect">
            <a:avLst/>
          </a:prstGeom>
        </p:spPr>
        <p:txBody>
          <a:bodyPr wrap="none">
            <a:spAutoFit/>
          </a:bodyPr>
          <a:lstStyle/>
          <a:p>
            <a:r>
              <a:rPr lang="en-US" sz="1600" i="1" dirty="0">
                <a:latin typeface="Segoe UI" panose="020B0502040204020203" pitchFamily="34" charset="0"/>
                <a:cs typeface="Segoe UI" panose="020B0502040204020203" pitchFamily="34" charset="0"/>
              </a:rPr>
              <a:t>i</a:t>
            </a:r>
            <a:r>
              <a:rPr lang="en-US" sz="1600" i="1" dirty="0" smtClean="0">
                <a:latin typeface="Segoe UI" panose="020B0502040204020203" pitchFamily="34" charset="0"/>
                <a:cs typeface="Segoe UI" panose="020B0502040204020203" pitchFamily="34" charset="0"/>
              </a:rPr>
              <a:t>n interlayer</a:t>
            </a:r>
            <a:endParaRPr lang="en-US" sz="1600" i="1" dirty="0"/>
          </a:p>
        </p:txBody>
      </p:sp>
      <p:sp>
        <p:nvSpPr>
          <p:cNvPr id="30" name="Rectangle 29"/>
          <p:cNvSpPr/>
          <p:nvPr/>
        </p:nvSpPr>
        <p:spPr>
          <a:xfrm>
            <a:off x="314705" y="2817264"/>
            <a:ext cx="1259255" cy="338554"/>
          </a:xfrm>
          <a:prstGeom prst="rect">
            <a:avLst/>
          </a:prstGeom>
        </p:spPr>
        <p:txBody>
          <a:bodyPr wrap="none">
            <a:spAutoFit/>
          </a:bodyPr>
          <a:lstStyle/>
          <a:p>
            <a:r>
              <a:rPr lang="en-US" sz="1600" i="1" dirty="0">
                <a:latin typeface="Segoe UI" panose="020B0502040204020203" pitchFamily="34" charset="0"/>
                <a:cs typeface="Segoe UI" panose="020B0502040204020203" pitchFamily="34" charset="0"/>
              </a:rPr>
              <a:t>i</a:t>
            </a:r>
            <a:r>
              <a:rPr lang="en-US" sz="1600" i="1" dirty="0" smtClean="0">
                <a:latin typeface="Segoe UI" panose="020B0502040204020203" pitchFamily="34" charset="0"/>
                <a:cs typeface="Segoe UI" panose="020B0502040204020203" pitchFamily="34" charset="0"/>
              </a:rPr>
              <a:t>n </a:t>
            </a:r>
            <a:r>
              <a:rPr lang="en-US" sz="1600" i="1" dirty="0" err="1" smtClean="0">
                <a:latin typeface="Segoe UI" panose="020B0502040204020203" pitchFamily="34" charset="0"/>
                <a:cs typeface="Segoe UI" panose="020B0502040204020203" pitchFamily="34" charset="0"/>
              </a:rPr>
              <a:t>intralayer</a:t>
            </a:r>
            <a:endParaRPr lang="en-US" sz="1600" i="1" dirty="0"/>
          </a:p>
        </p:txBody>
      </p:sp>
      <p:sp>
        <p:nvSpPr>
          <p:cNvPr id="4" name="Rectangle 3"/>
          <p:cNvSpPr/>
          <p:nvPr/>
        </p:nvSpPr>
        <p:spPr>
          <a:xfrm>
            <a:off x="9470569" y="2741160"/>
            <a:ext cx="979715" cy="3239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7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42447" y="330913"/>
            <a:ext cx="4730719"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Comparison of phonon spectra </a:t>
            </a:r>
            <a:endParaRPr lang="en-US" sz="2400" b="1" i="1" dirty="0">
              <a:solidFill>
                <a:srgbClr val="C00000"/>
              </a:solidFill>
              <a:latin typeface="Segoe UI" panose="020B0502040204020203" pitchFamily="34" charset="0"/>
              <a:cs typeface="Segoe UI" panose="020B0502040204020203" pitchFamily="34" charset="0"/>
            </a:endParaRPr>
          </a:p>
        </p:txBody>
      </p:sp>
      <p:sp>
        <p:nvSpPr>
          <p:cNvPr id="25"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32"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4" name="Slide Number Placeholder 5"/>
          <p:cNvSpPr>
            <a:spLocks noGrp="1"/>
          </p:cNvSpPr>
          <p:nvPr>
            <p:ph type="sldNum" sz="quarter" idx="12"/>
          </p:nvPr>
        </p:nvSpPr>
        <p:spPr>
          <a:xfrm>
            <a:off x="8610600" y="6356350"/>
            <a:ext cx="2743200" cy="365125"/>
          </a:xfrm>
        </p:spPr>
        <p:txBody>
          <a:bodyPr/>
          <a:lstStyle/>
          <a:p>
            <a:r>
              <a:rPr lang="en-US" dirty="0"/>
              <a:t>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45" y="1482848"/>
            <a:ext cx="5056075" cy="329184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46" t="14037" r="13992" b="14013"/>
          <a:stretch/>
        </p:blipFill>
        <p:spPr>
          <a:xfrm>
            <a:off x="5748089" y="1495548"/>
            <a:ext cx="5039222" cy="3291840"/>
          </a:xfrm>
          <a:prstGeom prst="rect">
            <a:avLst/>
          </a:prstGeom>
        </p:spPr>
      </p:pic>
      <p:sp>
        <p:nvSpPr>
          <p:cNvPr id="15" name="Rectangle 14"/>
          <p:cNvSpPr/>
          <p:nvPr/>
        </p:nvSpPr>
        <p:spPr>
          <a:xfrm>
            <a:off x="1169518" y="1010049"/>
            <a:ext cx="4417363" cy="369332"/>
          </a:xfrm>
          <a:prstGeom prst="rect">
            <a:avLst/>
          </a:prstGeom>
        </p:spPr>
        <p:txBody>
          <a:bodyPr wrap="none">
            <a:spAutoFit/>
          </a:bodyPr>
          <a:lstStyle/>
          <a:p>
            <a:r>
              <a:rPr lang="en-US" altLang="zh-CN"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Na</a:t>
            </a:r>
            <a:r>
              <a:rPr lang="en-US" altLang="zh-CN" baseline="-25000"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4</a:t>
            </a:r>
            <a:r>
              <a:rPr lang="en-US" altLang="zh-CN"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P</a:t>
            </a:r>
            <a:r>
              <a:rPr lang="en-US" altLang="zh-CN" baseline="-25000"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2</a:t>
            </a:r>
            <a:r>
              <a:rPr lang="en-US" altLang="zh-CN"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S</a:t>
            </a:r>
            <a:r>
              <a:rPr lang="en-US" altLang="zh-CN" baseline="-25000"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6</a:t>
            </a:r>
            <a:r>
              <a:rPr lang="en-US" altLang="zh-CN"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 in the</a:t>
            </a:r>
            <a:r>
              <a:rPr lang="en-US"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 C2/m Structure (36 modes)</a:t>
            </a:r>
            <a:endParaRPr lang="en-US" baseline="-25000"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endParaRPr>
          </a:p>
        </p:txBody>
      </p:sp>
      <p:sp>
        <p:nvSpPr>
          <p:cNvPr id="35" name="Rectangle 34"/>
          <p:cNvSpPr/>
          <p:nvPr/>
        </p:nvSpPr>
        <p:spPr>
          <a:xfrm>
            <a:off x="6308404" y="1023061"/>
            <a:ext cx="4830938" cy="369332"/>
          </a:xfrm>
          <a:prstGeom prst="rect">
            <a:avLst/>
          </a:prstGeom>
        </p:spPr>
        <p:txBody>
          <a:bodyPr wrap="none">
            <a:spAutoFit/>
          </a:bodyPr>
          <a:lstStyle/>
          <a:p>
            <a:r>
              <a:rPr lang="en-US" altLang="zh-CN"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Li</a:t>
            </a:r>
            <a:r>
              <a:rPr lang="en-US" altLang="zh-CN" baseline="-25000"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2</a:t>
            </a:r>
            <a:r>
              <a:rPr lang="en-US" altLang="zh-CN"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Na</a:t>
            </a:r>
            <a:r>
              <a:rPr lang="en-US" altLang="zh-CN" baseline="-25000"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2</a:t>
            </a:r>
            <a:r>
              <a:rPr lang="en-US" altLang="zh-CN"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P</a:t>
            </a:r>
            <a:r>
              <a:rPr lang="en-US" altLang="zh-CN" baseline="-25000"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2</a:t>
            </a:r>
            <a:r>
              <a:rPr lang="en-US" altLang="zh-CN"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S</a:t>
            </a:r>
            <a:r>
              <a:rPr lang="en-US" altLang="zh-CN" baseline="-25000"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6</a:t>
            </a:r>
            <a:r>
              <a:rPr lang="en-US" altLang="zh-CN" dirty="0" smtClean="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 </a:t>
            </a:r>
            <a:r>
              <a:rPr lang="en-US" altLang="zh-CN"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in the</a:t>
            </a:r>
            <a:r>
              <a:rPr lang="en-US"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rPr>
              <a:t> C2/m Structure (36 modes)</a:t>
            </a:r>
            <a:endParaRPr lang="en-US" baseline="-25000" dirty="0">
              <a:effectLst>
                <a:outerShdw blurRad="38100" dist="38100" dir="2700000" algn="tl">
                  <a:srgbClr val="000000">
                    <a:alpha val="43137"/>
                  </a:srgbClr>
                </a:outerShdw>
              </a:effectLst>
              <a:latin typeface="Segoe UI" panose="020B0502040204020203" pitchFamily="34" charset="0"/>
              <a:ea typeface="DengXian"/>
              <a:cs typeface="Segoe UI" panose="020B0502040204020203" pitchFamily="34" charset="0"/>
            </a:endParaRPr>
          </a:p>
        </p:txBody>
      </p:sp>
      <p:pic>
        <p:nvPicPr>
          <p:cNvPr id="36" name="Picture 35"/>
          <p:cNvPicPr>
            <a:picLocks noChangeAspect="1"/>
          </p:cNvPicPr>
          <p:nvPr/>
        </p:nvPicPr>
        <p:blipFill rotWithShape="1">
          <a:blip r:embed="rId5"/>
          <a:srcRect b="12103"/>
          <a:stretch/>
        </p:blipFill>
        <p:spPr>
          <a:xfrm>
            <a:off x="10386132" y="1319883"/>
            <a:ext cx="1665476" cy="1832471"/>
          </a:xfrm>
          <a:prstGeom prst="rect">
            <a:avLst/>
          </a:prstGeom>
        </p:spPr>
      </p:pic>
      <p:sp>
        <p:nvSpPr>
          <p:cNvPr id="37" name="Rectangle 36"/>
          <p:cNvSpPr/>
          <p:nvPr/>
        </p:nvSpPr>
        <p:spPr>
          <a:xfrm>
            <a:off x="398586" y="5766493"/>
            <a:ext cx="5098700" cy="495585"/>
          </a:xfrm>
          <a:prstGeom prst="rect">
            <a:avLst/>
          </a:prstGeom>
        </p:spPr>
        <p:txBody>
          <a:bodyPr wrap="square">
            <a:spAutoFit/>
          </a:bodyPr>
          <a:lstStyle/>
          <a:p>
            <a:pPr>
              <a:lnSpc>
                <a:spcPct val="110000"/>
              </a:lnSpc>
            </a:pPr>
            <a:r>
              <a:rPr lang="en-US" sz="1200" baseline="30000" dirty="0" smtClean="0">
                <a:latin typeface="Segoe UI" panose="020B0502040204020203" pitchFamily="34" charset="0"/>
                <a:cs typeface="Segoe UI" panose="020B0502040204020203" pitchFamily="34" charset="0"/>
              </a:rPr>
              <a:t>1</a:t>
            </a:r>
            <a:r>
              <a:rPr lang="en-US" sz="1200" dirty="0" smtClean="0">
                <a:latin typeface="Segoe UI" panose="020B0502040204020203" pitchFamily="34" charset="0"/>
                <a:cs typeface="Segoe UI" panose="020B0502040204020203" pitchFamily="34" charset="0"/>
              </a:rPr>
              <a:t>Suggested path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Hinuma</a:t>
            </a:r>
            <a:r>
              <a:rPr lang="en-US" sz="1200" dirty="0">
                <a:latin typeface="Segoe UI" panose="020B0502040204020203" pitchFamily="34" charset="0"/>
                <a:cs typeface="Segoe UI" panose="020B0502040204020203" pitchFamily="34" charset="0"/>
              </a:rPr>
              <a:t> et al</a:t>
            </a:r>
            <a:r>
              <a:rPr lang="en-US" sz="1200" dirty="0" smtClean="0">
                <a:latin typeface="Segoe UI" panose="020B0502040204020203" pitchFamily="34" charset="0"/>
                <a:cs typeface="Segoe UI" panose="020B0502040204020203" pitchFamily="34" charset="0"/>
              </a:rPr>
              <a:t>., </a:t>
            </a:r>
            <a:r>
              <a:rPr lang="en-US" sz="1200" i="1" dirty="0">
                <a:latin typeface="Segoe UI" panose="020B0502040204020203" pitchFamily="34" charset="0"/>
                <a:cs typeface="Segoe UI" panose="020B0502040204020203" pitchFamily="34" charset="0"/>
              </a:rPr>
              <a:t>Comp. Mat. Sci. </a:t>
            </a:r>
            <a:r>
              <a:rPr lang="en-US" sz="1200" b="1" dirty="0">
                <a:latin typeface="Segoe UI" panose="020B0502040204020203" pitchFamily="34" charset="0"/>
                <a:cs typeface="Segoe UI" panose="020B0502040204020203" pitchFamily="34" charset="0"/>
              </a:rPr>
              <a:t>128</a:t>
            </a:r>
            <a:r>
              <a:rPr lang="en-US" sz="1200" dirty="0">
                <a:latin typeface="Segoe UI" panose="020B0502040204020203" pitchFamily="34" charset="0"/>
                <a:cs typeface="Segoe UI" panose="020B0502040204020203" pitchFamily="34" charset="0"/>
              </a:rPr>
              <a:t>, </a:t>
            </a:r>
            <a:r>
              <a:rPr lang="en-US" sz="1200" dirty="0" smtClean="0">
                <a:latin typeface="Segoe UI" panose="020B0502040204020203" pitchFamily="34" charset="0"/>
                <a:cs typeface="Segoe UI" panose="020B0502040204020203" pitchFamily="34" charset="0"/>
              </a:rPr>
              <a:t>140</a:t>
            </a:r>
            <a:r>
              <a:rPr lang="en-US" altLang="zh-CN" sz="1200" dirty="0" smtClean="0">
                <a:latin typeface="Segoe UI" panose="020B0502040204020203" pitchFamily="34" charset="0"/>
                <a:cs typeface="Segoe UI" panose="020B0502040204020203" pitchFamily="34" charset="0"/>
              </a:rPr>
              <a:t>-184</a:t>
            </a:r>
            <a:r>
              <a:rPr lang="en-US" sz="1200" dirty="0" smtClean="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(2017</a:t>
            </a:r>
            <a:r>
              <a:rPr lang="en-US" sz="1200" dirty="0" smtClean="0">
                <a:latin typeface="Segoe UI" panose="020B0502040204020203" pitchFamily="34" charset="0"/>
                <a:cs typeface="Segoe UI" panose="020B0502040204020203" pitchFamily="34" charset="0"/>
              </a:rPr>
              <a:t>)</a:t>
            </a:r>
          </a:p>
          <a:p>
            <a:pPr>
              <a:lnSpc>
                <a:spcPct val="110000"/>
              </a:lnSpc>
            </a:pPr>
            <a:r>
              <a:rPr lang="en-US" sz="1200" baseline="30000" dirty="0" smtClean="0">
                <a:latin typeface="Segoe UI" panose="020B0502040204020203" pitchFamily="34" charset="0"/>
                <a:cs typeface="Segoe UI" panose="020B0502040204020203" pitchFamily="34" charset="0"/>
              </a:rPr>
              <a:t>2</a:t>
            </a:r>
            <a:r>
              <a:rPr lang="en-US" sz="1200" dirty="0" smtClean="0">
                <a:latin typeface="Segoe UI" panose="020B0502040204020203" pitchFamily="34" charset="0"/>
                <a:cs typeface="Segoe UI" panose="020B0502040204020203" pitchFamily="34" charset="0"/>
              </a:rPr>
              <a:t>Li </a:t>
            </a:r>
            <a:r>
              <a:rPr lang="en-US" sz="1200" dirty="0">
                <a:latin typeface="Segoe UI" panose="020B0502040204020203" pitchFamily="34" charset="0"/>
                <a:cs typeface="Segoe UI" panose="020B0502040204020203" pitchFamily="34" charset="0"/>
              </a:rPr>
              <a:t>et al., </a:t>
            </a:r>
            <a:r>
              <a:rPr lang="en-US" sz="1200" dirty="0" smtClean="0">
                <a:latin typeface="Segoe UI" panose="020B0502040204020203" pitchFamily="34" charset="0"/>
                <a:cs typeface="Segoe UI" panose="020B0502040204020203" pitchFamily="34" charset="0"/>
              </a:rPr>
              <a:t> </a:t>
            </a:r>
            <a:r>
              <a:rPr lang="en-US" sz="1200" i="1" dirty="0">
                <a:latin typeface="Segoe UI" panose="020B0502040204020203" pitchFamily="34" charset="0"/>
                <a:cs typeface="Segoe UI" panose="020B0502040204020203" pitchFamily="34" charset="0"/>
              </a:rPr>
              <a:t>J. Phys. </a:t>
            </a:r>
            <a:r>
              <a:rPr lang="en-US" sz="1200" i="1" dirty="0" err="1">
                <a:latin typeface="Segoe UI" panose="020B0502040204020203" pitchFamily="34" charset="0"/>
                <a:cs typeface="Segoe UI" panose="020B0502040204020203" pitchFamily="34" charset="0"/>
              </a:rPr>
              <a:t>Condens</a:t>
            </a:r>
            <a:r>
              <a:rPr lang="en-US" sz="1200" i="1" dirty="0">
                <a:latin typeface="Segoe UI" panose="020B0502040204020203" pitchFamily="34" charset="0"/>
                <a:cs typeface="Segoe UI" panose="020B0502040204020203" pitchFamily="34" charset="0"/>
              </a:rPr>
              <a:t>. </a:t>
            </a:r>
            <a:r>
              <a:rPr lang="en-US" sz="1200" i="1" dirty="0" smtClean="0">
                <a:latin typeface="Segoe UI" panose="020B0502040204020203" pitchFamily="34" charset="0"/>
                <a:cs typeface="Segoe UI" panose="020B0502040204020203" pitchFamily="34" charset="0"/>
              </a:rPr>
              <a:t>Matter, </a:t>
            </a:r>
            <a:r>
              <a:rPr lang="en-US" sz="1200" b="1" dirty="0" smtClean="0">
                <a:latin typeface="Segoe UI" panose="020B0502040204020203" pitchFamily="34" charset="0"/>
                <a:cs typeface="Segoe UI" panose="020B0502040204020203" pitchFamily="34" charset="0"/>
              </a:rPr>
              <a:t>32</a:t>
            </a:r>
            <a:r>
              <a:rPr lang="en-US" sz="1200" dirty="0" smtClean="0">
                <a:latin typeface="Segoe UI" panose="020B0502040204020203" pitchFamily="34" charset="0"/>
                <a:cs typeface="Segoe UI" panose="020B0502040204020203" pitchFamily="34" charset="0"/>
              </a:rPr>
              <a:t>, 055402 (2019)</a:t>
            </a:r>
            <a:endParaRPr lang="en-US" sz="1200" dirty="0">
              <a:latin typeface="Segoe UI" panose="020B0502040204020203" pitchFamily="34" charset="0"/>
              <a:cs typeface="Segoe UI" panose="020B0502040204020203" pitchFamily="34" charset="0"/>
            </a:endParaRPr>
          </a:p>
        </p:txBody>
      </p:sp>
      <p:pic>
        <p:nvPicPr>
          <p:cNvPr id="38" name="Picture 37"/>
          <p:cNvPicPr>
            <a:picLocks noChangeAspect="1"/>
          </p:cNvPicPr>
          <p:nvPr/>
        </p:nvPicPr>
        <p:blipFill>
          <a:blip r:embed="rId6"/>
          <a:stretch>
            <a:fillRect/>
          </a:stretch>
        </p:blipFill>
        <p:spPr>
          <a:xfrm>
            <a:off x="6563568" y="5513686"/>
            <a:ext cx="3398438" cy="530352"/>
          </a:xfrm>
          <a:prstGeom prst="rect">
            <a:avLst/>
          </a:prstGeom>
        </p:spPr>
      </p:pic>
      <p:sp>
        <p:nvSpPr>
          <p:cNvPr id="39" name="TextBox 38"/>
          <p:cNvSpPr txBox="1"/>
          <p:nvPr/>
        </p:nvSpPr>
        <p:spPr>
          <a:xfrm>
            <a:off x="5741386" y="5639743"/>
            <a:ext cx="790922" cy="330860"/>
          </a:xfrm>
          <a:prstGeom prst="rect">
            <a:avLst/>
          </a:prstGeom>
          <a:noFill/>
        </p:spPr>
        <p:txBody>
          <a:bodyPr wrap="none" rtlCol="0">
            <a:spAutoFit/>
          </a:bodyPr>
          <a:lstStyle/>
          <a:p>
            <a:r>
              <a:rPr lang="en-US" altLang="zh-CN" sz="1550" dirty="0" smtClean="0">
                <a:latin typeface="Segoe UI" panose="020B0502040204020203" pitchFamily="34" charset="0"/>
                <a:ea typeface="DengXian"/>
                <a:cs typeface="Segoe UI" panose="020B0502040204020203" pitchFamily="34" charset="0"/>
              </a:rPr>
              <a:t>PJDOS:</a:t>
            </a:r>
            <a:endParaRPr lang="en-US" sz="1550" baseline="-25000" dirty="0">
              <a:latin typeface="Segoe UI" panose="020B0502040204020203" pitchFamily="34" charset="0"/>
              <a:ea typeface="DengXian"/>
              <a:cs typeface="Segoe UI" panose="020B0502040204020203" pitchFamily="34" charset="0"/>
            </a:endParaRPr>
          </a:p>
        </p:txBody>
      </p:sp>
      <p:sp>
        <p:nvSpPr>
          <p:cNvPr id="40" name="TextBox 39"/>
          <p:cNvSpPr txBox="1"/>
          <p:nvPr/>
        </p:nvSpPr>
        <p:spPr>
          <a:xfrm>
            <a:off x="5731673" y="5995529"/>
            <a:ext cx="6319935" cy="338554"/>
          </a:xfrm>
          <a:prstGeom prst="rect">
            <a:avLst/>
          </a:prstGeom>
          <a:noFill/>
        </p:spPr>
        <p:txBody>
          <a:bodyPr wrap="none" rtlCol="0">
            <a:spAutoFit/>
          </a:bodyPr>
          <a:lstStyle/>
          <a:p>
            <a:r>
              <a:rPr lang="en-US" altLang="zh-CN" sz="1550" dirty="0" smtClean="0">
                <a:latin typeface="Segoe UI" panose="020B0502040204020203" pitchFamily="34" charset="0"/>
                <a:ea typeface="DengXian"/>
                <a:cs typeface="Segoe UI" panose="020B0502040204020203" pitchFamily="34" charset="0"/>
              </a:rPr>
              <a:t>Discontinuous branches at </a:t>
            </a:r>
            <a:r>
              <a:rPr lang="az-Cyrl-AZ" altLang="zh-CN" sz="1550" dirty="0" smtClean="0">
                <a:latin typeface="Segoe UI" panose="020B0502040204020203" pitchFamily="34" charset="0"/>
                <a:ea typeface="DengXian"/>
                <a:cs typeface="Segoe UI" panose="020B0502040204020203" pitchFamily="34" charset="0"/>
              </a:rPr>
              <a:t>Г</a:t>
            </a:r>
            <a:r>
              <a:rPr lang="en-US" altLang="zh-CN" sz="1550" dirty="0" smtClean="0">
                <a:latin typeface="Segoe UI" panose="020B0502040204020203" pitchFamily="34" charset="0"/>
                <a:ea typeface="DengXian"/>
                <a:cs typeface="Segoe UI" panose="020B0502040204020203" pitchFamily="34" charset="0"/>
              </a:rPr>
              <a:t>:  coupling between photon and photon</a:t>
            </a:r>
            <a:r>
              <a:rPr lang="en-US" altLang="zh-CN" sz="1550" baseline="30000" dirty="0" smtClean="0">
                <a:latin typeface="Segoe UI" panose="020B0502040204020203" pitchFamily="34" charset="0"/>
                <a:ea typeface="DengXian"/>
                <a:cs typeface="Segoe UI" panose="020B0502040204020203" pitchFamily="34" charset="0"/>
              </a:rPr>
              <a:t>2</a:t>
            </a:r>
            <a:endParaRPr lang="en-US" sz="1550" baseline="30000" dirty="0">
              <a:latin typeface="Segoe UI" panose="020B0502040204020203" pitchFamily="34" charset="0"/>
              <a:ea typeface="DengXian"/>
              <a:cs typeface="Segoe UI" panose="020B0502040204020203" pitchFamily="34" charset="0"/>
            </a:endParaRPr>
          </a:p>
        </p:txBody>
      </p:sp>
      <p:cxnSp>
        <p:nvCxnSpPr>
          <p:cNvPr id="41" name="Straight Connector 40"/>
          <p:cNvCxnSpPr/>
          <p:nvPr/>
        </p:nvCxnSpPr>
        <p:spPr>
          <a:xfrm>
            <a:off x="5836352" y="5448370"/>
            <a:ext cx="5303520"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493938" y="5749842"/>
            <a:ext cx="4299857"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1207966" y="5258433"/>
            <a:ext cx="2430474" cy="346249"/>
          </a:xfrm>
          <a:prstGeom prst="rect">
            <a:avLst/>
          </a:prstGeom>
          <a:noFill/>
        </p:spPr>
        <p:txBody>
          <a:bodyPr wrap="none" rtlCol="0">
            <a:spAutoFit/>
          </a:bodyPr>
          <a:lstStyle/>
          <a:p>
            <a:r>
              <a:rPr lang="en-US" altLang="zh-CN" sz="1650" dirty="0" smtClean="0">
                <a:latin typeface="Segoe UI" panose="020B0502040204020203" pitchFamily="34" charset="0"/>
                <a:ea typeface="DengXian"/>
                <a:cs typeface="Segoe UI" panose="020B0502040204020203" pitchFamily="34" charset="0"/>
              </a:rPr>
              <a:t>(P</a:t>
            </a:r>
            <a:r>
              <a:rPr lang="en-US" altLang="zh-CN" sz="1650" baseline="-25000" dirty="0" smtClean="0">
                <a:latin typeface="Segoe UI" panose="020B0502040204020203" pitchFamily="34" charset="0"/>
                <a:ea typeface="DengXian"/>
                <a:cs typeface="Segoe UI" panose="020B0502040204020203" pitchFamily="34" charset="0"/>
              </a:rPr>
              <a:t>2</a:t>
            </a:r>
            <a:r>
              <a:rPr lang="en-US" altLang="zh-CN" sz="1650" dirty="0" smtClean="0">
                <a:latin typeface="Segoe UI" panose="020B0502040204020203" pitchFamily="34" charset="0"/>
                <a:ea typeface="DengXian"/>
                <a:cs typeface="Segoe UI" panose="020B0502040204020203" pitchFamily="34" charset="0"/>
              </a:rPr>
              <a:t>S</a:t>
            </a:r>
            <a:r>
              <a:rPr lang="en-US" altLang="zh-CN" sz="1650" baseline="-25000" dirty="0" smtClean="0">
                <a:latin typeface="Segoe UI" panose="020B0502040204020203" pitchFamily="34" charset="0"/>
                <a:ea typeface="DengXian"/>
                <a:cs typeface="Segoe UI" panose="020B0502040204020203" pitchFamily="34" charset="0"/>
              </a:rPr>
              <a:t>6</a:t>
            </a:r>
            <a:r>
              <a:rPr lang="en-US" altLang="zh-CN" sz="1650" dirty="0" smtClean="0">
                <a:latin typeface="Segoe UI" panose="020B0502040204020203" pitchFamily="34" charset="0"/>
                <a:ea typeface="DengXian"/>
                <a:cs typeface="Segoe UI" panose="020B0502040204020203" pitchFamily="34" charset="0"/>
              </a:rPr>
              <a:t>)</a:t>
            </a:r>
            <a:r>
              <a:rPr lang="en-US" altLang="zh-CN" sz="1650" baseline="30000" dirty="0" smtClean="0">
                <a:latin typeface="Segoe UI" panose="020B0502040204020203" pitchFamily="34" charset="0"/>
                <a:ea typeface="DengXian"/>
                <a:cs typeface="Segoe UI" panose="020B0502040204020203" pitchFamily="34" charset="0"/>
              </a:rPr>
              <a:t>4-        </a:t>
            </a:r>
            <a:r>
              <a:rPr lang="en-US" altLang="zh-CN" sz="1650" dirty="0" smtClean="0">
                <a:latin typeface="Segoe UI" panose="020B0502040204020203" pitchFamily="34" charset="0"/>
                <a:ea typeface="DengXian"/>
                <a:cs typeface="Segoe UI" panose="020B0502040204020203" pitchFamily="34" charset="0"/>
              </a:rPr>
              <a:t>300~600 cm</a:t>
            </a:r>
            <a:r>
              <a:rPr lang="en-US" altLang="zh-CN" sz="1650" baseline="30000" dirty="0" smtClean="0">
                <a:latin typeface="Segoe UI" panose="020B0502040204020203" pitchFamily="34" charset="0"/>
                <a:ea typeface="DengXian"/>
                <a:cs typeface="Segoe UI" panose="020B0502040204020203" pitchFamily="34" charset="0"/>
              </a:rPr>
              <a:t>-1</a:t>
            </a:r>
            <a:endParaRPr lang="en-US" sz="1650" baseline="-25000" dirty="0">
              <a:latin typeface="Segoe UI" panose="020B0502040204020203" pitchFamily="34" charset="0"/>
              <a:ea typeface="DengXian"/>
              <a:cs typeface="Segoe UI" panose="020B0502040204020203" pitchFamily="34" charset="0"/>
            </a:endParaRPr>
          </a:p>
        </p:txBody>
      </p:sp>
      <p:sp>
        <p:nvSpPr>
          <p:cNvPr id="45" name="TextBox 44"/>
          <p:cNvSpPr txBox="1"/>
          <p:nvPr/>
        </p:nvSpPr>
        <p:spPr>
          <a:xfrm>
            <a:off x="1680586" y="4934908"/>
            <a:ext cx="2521087" cy="346249"/>
          </a:xfrm>
          <a:prstGeom prst="rect">
            <a:avLst/>
          </a:prstGeom>
          <a:noFill/>
        </p:spPr>
        <p:txBody>
          <a:bodyPr wrap="square" rtlCol="0">
            <a:spAutoFit/>
          </a:bodyPr>
          <a:lstStyle/>
          <a:p>
            <a:r>
              <a:rPr lang="en-US" altLang="zh-CN" sz="1650" dirty="0" smtClean="0">
                <a:latin typeface="Segoe UI" panose="020B0502040204020203" pitchFamily="34" charset="0"/>
                <a:ea typeface="DengXian"/>
                <a:cs typeface="Segoe UI" panose="020B0502040204020203" pitchFamily="34" charset="0"/>
              </a:rPr>
              <a:t>Na</a:t>
            </a:r>
            <a:r>
              <a:rPr lang="en-US" altLang="zh-CN" sz="1650" baseline="30000" dirty="0" smtClean="0">
                <a:latin typeface="Segoe UI" panose="020B0502040204020203" pitchFamily="34" charset="0"/>
                <a:ea typeface="DengXian"/>
                <a:cs typeface="Segoe UI" panose="020B0502040204020203" pitchFamily="34" charset="0"/>
              </a:rPr>
              <a:t>+</a:t>
            </a:r>
            <a:r>
              <a:rPr lang="en-US" altLang="zh-CN" sz="1650" baseline="-25000" dirty="0" smtClean="0">
                <a:latin typeface="Segoe UI" panose="020B0502040204020203" pitchFamily="34" charset="0"/>
                <a:ea typeface="DengXian"/>
                <a:cs typeface="Segoe UI" panose="020B0502040204020203" pitchFamily="34" charset="0"/>
              </a:rPr>
              <a:t> </a:t>
            </a:r>
            <a:r>
              <a:rPr lang="en-US" altLang="zh-CN" sz="1650" dirty="0" smtClean="0">
                <a:latin typeface="Segoe UI" panose="020B0502040204020203" pitchFamily="34" charset="0"/>
                <a:ea typeface="DengXian"/>
                <a:cs typeface="Segoe UI" panose="020B0502040204020203" pitchFamily="34" charset="0"/>
              </a:rPr>
              <a:t>     0~300 cm</a:t>
            </a:r>
            <a:r>
              <a:rPr lang="en-US" altLang="zh-CN" sz="1650" baseline="30000" dirty="0" smtClean="0">
                <a:latin typeface="Segoe UI" panose="020B0502040204020203" pitchFamily="34" charset="0"/>
                <a:ea typeface="DengXian"/>
                <a:cs typeface="Segoe UI" panose="020B0502040204020203" pitchFamily="34" charset="0"/>
              </a:rPr>
              <a:t>-1</a:t>
            </a:r>
            <a:endParaRPr lang="en-US" sz="1650" baseline="-25000" dirty="0">
              <a:latin typeface="Segoe UI" panose="020B0502040204020203" pitchFamily="34" charset="0"/>
              <a:ea typeface="DengXian"/>
              <a:cs typeface="Segoe UI" panose="020B0502040204020203" pitchFamily="34" charset="0"/>
            </a:endParaRPr>
          </a:p>
        </p:txBody>
      </p:sp>
      <p:sp>
        <p:nvSpPr>
          <p:cNvPr id="23" name="TextBox 22"/>
          <p:cNvSpPr txBox="1"/>
          <p:nvPr/>
        </p:nvSpPr>
        <p:spPr>
          <a:xfrm>
            <a:off x="6275747" y="4890544"/>
            <a:ext cx="2334854" cy="346249"/>
          </a:xfrm>
          <a:prstGeom prst="rect">
            <a:avLst/>
          </a:prstGeom>
          <a:noFill/>
        </p:spPr>
        <p:txBody>
          <a:bodyPr wrap="square" rtlCol="0">
            <a:spAutoFit/>
          </a:bodyPr>
          <a:lstStyle/>
          <a:p>
            <a:r>
              <a:rPr lang="en-US" altLang="zh-CN" sz="1650" dirty="0" smtClean="0">
                <a:latin typeface="Segoe UI" panose="020B0502040204020203" pitchFamily="34" charset="0"/>
                <a:ea typeface="DengXian"/>
                <a:cs typeface="Segoe UI" panose="020B0502040204020203" pitchFamily="34" charset="0"/>
              </a:rPr>
              <a:t>Li</a:t>
            </a:r>
            <a:r>
              <a:rPr lang="en-US" altLang="zh-CN" sz="1650" baseline="30000" dirty="0" smtClean="0">
                <a:latin typeface="Segoe UI" panose="020B0502040204020203" pitchFamily="34" charset="0"/>
                <a:ea typeface="DengXian"/>
                <a:cs typeface="Segoe UI" panose="020B0502040204020203" pitchFamily="34" charset="0"/>
              </a:rPr>
              <a:t>+</a:t>
            </a:r>
            <a:r>
              <a:rPr lang="en-US" altLang="zh-CN" sz="1650" baseline="-25000" dirty="0" smtClean="0">
                <a:latin typeface="Segoe UI" panose="020B0502040204020203" pitchFamily="34" charset="0"/>
                <a:ea typeface="DengXian"/>
                <a:cs typeface="Segoe UI" panose="020B0502040204020203" pitchFamily="34" charset="0"/>
              </a:rPr>
              <a:t> </a:t>
            </a:r>
            <a:r>
              <a:rPr lang="en-US" altLang="zh-CN" sz="1650" dirty="0" smtClean="0">
                <a:latin typeface="Segoe UI" panose="020B0502040204020203" pitchFamily="34" charset="0"/>
                <a:ea typeface="DengXian"/>
                <a:cs typeface="Segoe UI" panose="020B0502040204020203" pitchFamily="34" charset="0"/>
              </a:rPr>
              <a:t>     0~320 cm</a:t>
            </a:r>
            <a:r>
              <a:rPr lang="en-US" altLang="zh-CN" sz="1650" baseline="30000" dirty="0" smtClean="0">
                <a:latin typeface="Segoe UI" panose="020B0502040204020203" pitchFamily="34" charset="0"/>
                <a:ea typeface="DengXian"/>
                <a:cs typeface="Segoe UI" panose="020B0502040204020203" pitchFamily="34" charset="0"/>
              </a:rPr>
              <a:t>-1</a:t>
            </a:r>
            <a:endParaRPr lang="en-US" sz="1650" baseline="-25000" dirty="0">
              <a:latin typeface="Segoe UI" panose="020B0502040204020203" pitchFamily="34" charset="0"/>
              <a:ea typeface="DengXian"/>
              <a:cs typeface="Segoe UI" panose="020B0502040204020203" pitchFamily="34" charset="0"/>
            </a:endParaRPr>
          </a:p>
        </p:txBody>
      </p:sp>
      <p:sp>
        <p:nvSpPr>
          <p:cNvPr id="3" name="Rectangle 2"/>
          <p:cNvSpPr/>
          <p:nvPr/>
        </p:nvSpPr>
        <p:spPr>
          <a:xfrm>
            <a:off x="8860542" y="4956280"/>
            <a:ext cx="3291927" cy="369332"/>
          </a:xfrm>
          <a:prstGeom prst="rect">
            <a:avLst/>
          </a:prstGeom>
        </p:spPr>
        <p:txBody>
          <a:bodyPr wrap="none">
            <a:spAutoFit/>
          </a:bodyPr>
          <a:lstStyle/>
          <a:p>
            <a:r>
              <a:rPr lang="en-US" dirty="0">
                <a:solidFill>
                  <a:srgbClr val="FF0000"/>
                </a:solidFill>
                <a:latin typeface="Segoe UI" panose="020B0502040204020203" pitchFamily="34" charset="0"/>
                <a:ea typeface="DengXian"/>
                <a:cs typeface="Segoe UI" panose="020B0502040204020203" pitchFamily="34" charset="0"/>
              </a:rPr>
              <a:t>e</a:t>
            </a:r>
            <a:r>
              <a:rPr lang="en-US" dirty="0" smtClean="0">
                <a:solidFill>
                  <a:srgbClr val="FF0000"/>
                </a:solidFill>
                <a:latin typeface="Segoe UI" panose="020B0502040204020203" pitchFamily="34" charset="0"/>
                <a:ea typeface="DengXian"/>
                <a:cs typeface="Segoe UI" panose="020B0502040204020203" pitchFamily="34" charset="0"/>
              </a:rPr>
              <a:t>vidence of dynamical stability</a:t>
            </a:r>
            <a:endParaRPr lang="en-US" dirty="0">
              <a:solidFill>
                <a:srgbClr val="FF0000"/>
              </a:solidFill>
              <a:latin typeface="Segoe UI" panose="020B0502040204020203" pitchFamily="34" charset="0"/>
              <a:cs typeface="Segoe UI" panose="020B0502040204020203" pitchFamily="34" charset="0"/>
            </a:endParaRPr>
          </a:p>
        </p:txBody>
      </p:sp>
      <p:sp>
        <p:nvSpPr>
          <p:cNvPr id="5" name="Curved Right Arrow 4"/>
          <p:cNvSpPr/>
          <p:nvPr/>
        </p:nvSpPr>
        <p:spPr>
          <a:xfrm rot="7020000" flipH="1">
            <a:off x="8394208" y="4764880"/>
            <a:ext cx="229647" cy="616692"/>
          </a:xfrm>
          <a:prstGeom prst="curved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Arrow Connector 25"/>
          <p:cNvCxnSpPr/>
          <p:nvPr/>
        </p:nvCxnSpPr>
        <p:spPr>
          <a:xfrm>
            <a:off x="3772925" y="1564418"/>
            <a:ext cx="18288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794699" y="2892475"/>
            <a:ext cx="18288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72927" y="2239334"/>
            <a:ext cx="18288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932753" y="1597076"/>
            <a:ext cx="18288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921869" y="2740071"/>
            <a:ext cx="18288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921869" y="2239334"/>
            <a:ext cx="18288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26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9747" y="330913"/>
            <a:ext cx="6812699"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Stability of the predicted material: </a:t>
            </a:r>
            <a:r>
              <a:rPr lang="en-US" altLang="zh-CN" sz="2400" b="1" dirty="0" smtClean="0">
                <a:solidFill>
                  <a:srgbClr val="C00000"/>
                </a:solidFill>
                <a:latin typeface="Segoe UI" panose="020B0502040204020203" pitchFamily="34" charset="0"/>
                <a:ea typeface="DengXian"/>
                <a:cs typeface="Segoe UI" panose="020B0502040204020203" pitchFamily="34" charset="0"/>
              </a:rPr>
              <a:t>Li</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2</a:t>
            </a:r>
            <a:r>
              <a:rPr lang="en-US" altLang="zh-CN" sz="2400" b="1" dirty="0" smtClean="0">
                <a:solidFill>
                  <a:srgbClr val="C00000"/>
                </a:solidFill>
                <a:latin typeface="Segoe UI" panose="020B0502040204020203" pitchFamily="34" charset="0"/>
                <a:ea typeface="DengXian"/>
                <a:cs typeface="Segoe UI" panose="020B0502040204020203" pitchFamily="34" charset="0"/>
              </a:rPr>
              <a:t>Na</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2</a:t>
            </a:r>
            <a:r>
              <a:rPr lang="en-US" altLang="zh-CN" sz="2400" b="1" dirty="0" smtClean="0">
                <a:solidFill>
                  <a:srgbClr val="C00000"/>
                </a:solidFill>
                <a:latin typeface="Segoe UI" panose="020B0502040204020203" pitchFamily="34" charset="0"/>
                <a:ea typeface="DengXian"/>
                <a:cs typeface="Segoe UI" panose="020B0502040204020203" pitchFamily="34" charset="0"/>
              </a:rPr>
              <a:t>P</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2</a:t>
            </a:r>
            <a:r>
              <a:rPr lang="en-US" altLang="zh-CN" sz="2400" b="1" dirty="0" smtClean="0">
                <a:solidFill>
                  <a:srgbClr val="C00000"/>
                </a:solidFill>
                <a:latin typeface="Segoe UI" panose="020B0502040204020203" pitchFamily="34" charset="0"/>
                <a:ea typeface="DengXian"/>
                <a:cs typeface="Segoe UI" panose="020B0502040204020203" pitchFamily="34" charset="0"/>
              </a:rPr>
              <a:t>S</a:t>
            </a:r>
            <a:r>
              <a:rPr lang="en-US" altLang="zh-CN" sz="2400" b="1" baseline="-25000" dirty="0" smtClean="0">
                <a:solidFill>
                  <a:srgbClr val="C00000"/>
                </a:solidFill>
                <a:latin typeface="Segoe UI" panose="020B0502040204020203" pitchFamily="34" charset="0"/>
                <a:ea typeface="DengXian"/>
                <a:cs typeface="Segoe UI" panose="020B0502040204020203" pitchFamily="34" charset="0"/>
              </a:rPr>
              <a:t>6</a:t>
            </a:r>
            <a:r>
              <a:rPr lang="en-US" sz="2400" b="1" dirty="0" smtClean="0">
                <a:solidFill>
                  <a:srgbClr val="C00000"/>
                </a:solidFill>
                <a:latin typeface="Segoe UI" panose="020B0502040204020203" pitchFamily="34" charset="0"/>
                <a:cs typeface="Segoe UI" panose="020B0502040204020203" pitchFamily="34" charset="0"/>
              </a:rPr>
              <a:t> </a:t>
            </a:r>
            <a:endParaRPr lang="en-US" sz="2400" b="1" i="1" dirty="0">
              <a:solidFill>
                <a:srgbClr val="C00000"/>
              </a:solidFill>
              <a:latin typeface="Segoe UI" panose="020B0502040204020203" pitchFamily="34" charset="0"/>
              <a:cs typeface="Segoe UI" panose="020B0502040204020203" pitchFamily="34" charset="0"/>
            </a:endParaRPr>
          </a:p>
        </p:txBody>
      </p:sp>
      <p:sp>
        <p:nvSpPr>
          <p:cNvPr id="48" name="Rectangle 47"/>
          <p:cNvSpPr/>
          <p:nvPr/>
        </p:nvSpPr>
        <p:spPr>
          <a:xfrm>
            <a:off x="385052" y="1298612"/>
            <a:ext cx="5620339" cy="435760"/>
          </a:xfrm>
          <a:prstGeom prst="rect">
            <a:avLst/>
          </a:prstGeom>
        </p:spPr>
        <p:txBody>
          <a:bodyPr wrap="square">
            <a:spAutoFit/>
          </a:bodyPr>
          <a:lstStyle/>
          <a:p>
            <a:pPr>
              <a:lnSpc>
                <a:spcPct val="120000"/>
              </a:lnSpc>
            </a:pPr>
            <a:r>
              <a:rPr lang="en-US" sz="205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 possible </a:t>
            </a:r>
            <a:r>
              <a:rPr lang="en-US" sz="205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reaction </a:t>
            </a:r>
            <a:r>
              <a:rPr lang="en-US" sz="205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pathway:</a:t>
            </a:r>
            <a:endParaRPr lang="en-US" sz="205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3"/>
          <a:stretch>
            <a:fillRect/>
          </a:stretch>
        </p:blipFill>
        <p:spPr>
          <a:xfrm>
            <a:off x="913725" y="2531207"/>
            <a:ext cx="3982566" cy="347472"/>
          </a:xfrm>
          <a:prstGeom prst="rect">
            <a:avLst/>
          </a:prstGeom>
        </p:spPr>
      </p:pic>
      <p:pic>
        <p:nvPicPr>
          <p:cNvPr id="25" name="Picture 24"/>
          <p:cNvPicPr>
            <a:picLocks noChangeAspect="1"/>
          </p:cNvPicPr>
          <p:nvPr/>
        </p:nvPicPr>
        <p:blipFill>
          <a:blip r:embed="rId4"/>
          <a:stretch>
            <a:fillRect/>
          </a:stretch>
        </p:blipFill>
        <p:spPr>
          <a:xfrm>
            <a:off x="1397394" y="3217527"/>
            <a:ext cx="2795351" cy="320040"/>
          </a:xfrm>
          <a:prstGeom prst="rect">
            <a:avLst/>
          </a:prstGeom>
        </p:spPr>
      </p:pic>
      <p:sp>
        <p:nvSpPr>
          <p:cNvPr id="31" name="Rectangle 30"/>
          <p:cNvSpPr/>
          <p:nvPr/>
        </p:nvSpPr>
        <p:spPr>
          <a:xfrm>
            <a:off x="434773" y="3939958"/>
            <a:ext cx="5620339" cy="444161"/>
          </a:xfrm>
          <a:prstGeom prst="rect">
            <a:avLst/>
          </a:prstGeom>
        </p:spPr>
        <p:txBody>
          <a:bodyPr wrap="square">
            <a:spAutoFit/>
          </a:bodyPr>
          <a:lstStyle/>
          <a:p>
            <a:pPr>
              <a:lnSpc>
                <a:spcPct val="120000"/>
              </a:lnSpc>
            </a:pPr>
            <a:r>
              <a:rPr lang="en-US" sz="205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Energy changes at T = 300 K in </a:t>
            </a:r>
            <a:r>
              <a:rPr lang="en-US" sz="205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eV:</a:t>
            </a:r>
            <a:endParaRPr lang="en-US" sz="205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30" name="Picture 29"/>
          <p:cNvPicPr>
            <a:picLocks noChangeAspect="1"/>
          </p:cNvPicPr>
          <p:nvPr/>
        </p:nvPicPr>
        <p:blipFill>
          <a:blip r:embed="rId5"/>
          <a:stretch>
            <a:fillRect/>
          </a:stretch>
        </p:blipFill>
        <p:spPr>
          <a:xfrm>
            <a:off x="855054" y="4651466"/>
            <a:ext cx="1499618" cy="292608"/>
          </a:xfrm>
          <a:prstGeom prst="rect">
            <a:avLst/>
          </a:prstGeom>
        </p:spPr>
      </p:pic>
      <p:pic>
        <p:nvPicPr>
          <p:cNvPr id="34" name="Picture 33"/>
          <p:cNvPicPr>
            <a:picLocks noChangeAspect="1"/>
          </p:cNvPicPr>
          <p:nvPr/>
        </p:nvPicPr>
        <p:blipFill>
          <a:blip r:embed="rId6"/>
          <a:stretch>
            <a:fillRect/>
          </a:stretch>
        </p:blipFill>
        <p:spPr>
          <a:xfrm>
            <a:off x="855054" y="5111924"/>
            <a:ext cx="1524392" cy="292608"/>
          </a:xfrm>
          <a:prstGeom prst="rect">
            <a:avLst/>
          </a:prstGeom>
        </p:spPr>
      </p:pic>
      <p:pic>
        <p:nvPicPr>
          <p:cNvPr id="37" name="Picture 36"/>
          <p:cNvPicPr>
            <a:picLocks noChangeAspect="1"/>
          </p:cNvPicPr>
          <p:nvPr/>
        </p:nvPicPr>
        <p:blipFill>
          <a:blip r:embed="rId7"/>
          <a:stretch>
            <a:fillRect/>
          </a:stretch>
        </p:blipFill>
        <p:spPr>
          <a:xfrm>
            <a:off x="3340235" y="4812977"/>
            <a:ext cx="1556056" cy="320040"/>
          </a:xfrm>
          <a:prstGeom prst="rect">
            <a:avLst/>
          </a:prstGeom>
        </p:spPr>
      </p:pic>
      <p:sp>
        <p:nvSpPr>
          <p:cNvPr id="38" name="Right Arrow 37"/>
          <p:cNvSpPr/>
          <p:nvPr/>
        </p:nvSpPr>
        <p:spPr>
          <a:xfrm>
            <a:off x="2664144" y="4835837"/>
            <a:ext cx="38404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70998" y="2866206"/>
            <a:ext cx="1371336" cy="461665"/>
          </a:xfrm>
          <a:prstGeom prst="rect">
            <a:avLst/>
          </a:prstGeom>
        </p:spPr>
        <p:txBody>
          <a:bodyPr wrap="none">
            <a:spAutoFit/>
          </a:bodyPr>
          <a:lstStyle/>
          <a:p>
            <a:pPr algn="ctr"/>
            <a:r>
              <a:rPr lang="en-US" sz="1200" i="1" dirty="0">
                <a:solidFill>
                  <a:schemeClr val="accent1">
                    <a:lumMod val="75000"/>
                  </a:schemeClr>
                </a:solidFill>
              </a:rPr>
              <a:t>trivial contribution </a:t>
            </a:r>
            <a:endParaRPr lang="en-US" sz="1200" i="1" dirty="0" smtClean="0">
              <a:solidFill>
                <a:schemeClr val="accent1">
                  <a:lumMod val="75000"/>
                </a:schemeClr>
              </a:solidFill>
            </a:endParaRPr>
          </a:p>
          <a:p>
            <a:pPr algn="ctr"/>
            <a:r>
              <a:rPr lang="en-US" sz="1200" i="1" dirty="0" smtClean="0">
                <a:solidFill>
                  <a:schemeClr val="accent1">
                    <a:lumMod val="75000"/>
                  </a:schemeClr>
                </a:solidFill>
              </a:rPr>
              <a:t>(10</a:t>
            </a:r>
            <a:r>
              <a:rPr lang="en-US" sz="1200" i="1" baseline="30000" dirty="0" smtClean="0">
                <a:solidFill>
                  <a:schemeClr val="accent1">
                    <a:lumMod val="75000"/>
                  </a:schemeClr>
                </a:solidFill>
              </a:rPr>
              <a:t>-3</a:t>
            </a:r>
            <a:r>
              <a:rPr lang="en-US" sz="1200" i="1" dirty="0" smtClean="0">
                <a:solidFill>
                  <a:schemeClr val="accent1">
                    <a:lumMod val="75000"/>
                  </a:schemeClr>
                </a:solidFill>
              </a:rPr>
              <a:t> </a:t>
            </a:r>
            <a:r>
              <a:rPr lang="en-US" sz="1200" i="1" dirty="0">
                <a:solidFill>
                  <a:schemeClr val="accent1">
                    <a:lumMod val="75000"/>
                  </a:schemeClr>
                </a:solidFill>
              </a:rPr>
              <a:t>eV) </a:t>
            </a:r>
          </a:p>
        </p:txBody>
      </p:sp>
      <p:sp>
        <p:nvSpPr>
          <p:cNvPr id="43" name="Curved Up Arrow 42"/>
          <p:cNvSpPr/>
          <p:nvPr/>
        </p:nvSpPr>
        <p:spPr>
          <a:xfrm rot="2100000" flipH="1">
            <a:off x="3857924" y="2948920"/>
            <a:ext cx="428638" cy="1937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6100052" y="5171140"/>
            <a:ext cx="5464628" cy="987001"/>
          </a:xfrm>
          <a:prstGeom prst="rect">
            <a:avLst/>
          </a:prstGeom>
        </p:spPr>
        <p:txBody>
          <a:bodyPr wrap="square">
            <a:spAutoFit/>
          </a:bodyPr>
          <a:lstStyle/>
          <a:p>
            <a:pPr algn="just">
              <a:lnSpc>
                <a:spcPct val="114000"/>
              </a:lnSpc>
            </a:pPr>
            <a:r>
              <a:rPr lang="en-US" sz="1700" dirty="0">
                <a:latin typeface="Segoe UI" panose="020B0502040204020203" pitchFamily="34" charset="0"/>
                <a:cs typeface="Segoe UI" panose="020B0502040204020203" pitchFamily="34" charset="0"/>
              </a:rPr>
              <a:t>Negative </a:t>
            </a:r>
            <a:r>
              <a:rPr lang="en-US" sz="1700" dirty="0" smtClean="0">
                <a:latin typeface="Segoe UI" panose="020B0502040204020203" pitchFamily="34" charset="0"/>
                <a:cs typeface="Segoe UI" panose="020B0502040204020203" pitchFamily="34" charset="0"/>
              </a:rPr>
              <a:t>energies (net </a:t>
            </a:r>
            <a:r>
              <a:rPr lang="en-US" sz="1700" dirty="0">
                <a:latin typeface="Segoe UI" panose="020B0502040204020203" pitchFamily="34" charset="0"/>
                <a:cs typeface="Segoe UI" panose="020B0502040204020203" pitchFamily="34" charset="0"/>
              </a:rPr>
              <a:t>released energies) </a:t>
            </a:r>
            <a:r>
              <a:rPr lang="en-US" sz="1700" dirty="0" smtClean="0">
                <a:latin typeface="Segoe UI" panose="020B0502040204020203" pitchFamily="34" charset="0"/>
                <a:cs typeface="Segoe UI" panose="020B0502040204020203" pitchFamily="34" charset="0"/>
              </a:rPr>
              <a:t>implies </a:t>
            </a:r>
            <a:r>
              <a:rPr lang="en-US" sz="1700" dirty="0">
                <a:latin typeface="Segoe UI" panose="020B0502040204020203" pitchFamily="34" charset="0"/>
                <a:cs typeface="Segoe UI" panose="020B0502040204020203" pitchFamily="34" charset="0"/>
              </a:rPr>
              <a:t>that the </a:t>
            </a:r>
            <a:r>
              <a:rPr lang="en-US" sz="1700" dirty="0" smtClean="0">
                <a:latin typeface="Segoe UI" panose="020B0502040204020203" pitchFamily="34" charset="0"/>
                <a:cs typeface="Segoe UI" panose="020B0502040204020203" pitchFamily="34" charset="0"/>
              </a:rPr>
              <a:t>products Li</a:t>
            </a:r>
            <a:r>
              <a:rPr lang="en-US" sz="1700" baseline="-25000" dirty="0" smtClean="0">
                <a:latin typeface="Segoe UI" panose="020B0502040204020203" pitchFamily="34" charset="0"/>
                <a:cs typeface="Segoe UI" panose="020B0502040204020203" pitchFamily="34" charset="0"/>
              </a:rPr>
              <a:t>2</a:t>
            </a:r>
            <a:r>
              <a:rPr lang="en-US" sz="1700" dirty="0" smtClean="0">
                <a:latin typeface="Segoe UI" panose="020B0502040204020203" pitchFamily="34" charset="0"/>
                <a:cs typeface="Segoe UI" panose="020B0502040204020203" pitchFamily="34" charset="0"/>
              </a:rPr>
              <a:t>Na</a:t>
            </a:r>
            <a:r>
              <a:rPr lang="en-US" sz="1700" baseline="-25000" dirty="0" smtClean="0">
                <a:latin typeface="Segoe UI" panose="020B0502040204020203" pitchFamily="34" charset="0"/>
                <a:cs typeface="Segoe UI" panose="020B0502040204020203" pitchFamily="34" charset="0"/>
              </a:rPr>
              <a:t>2</a:t>
            </a:r>
            <a:r>
              <a:rPr lang="en-US" sz="1700" dirty="0" smtClean="0">
                <a:latin typeface="Segoe UI" panose="020B0502040204020203" pitchFamily="34" charset="0"/>
                <a:cs typeface="Segoe UI" panose="020B0502040204020203" pitchFamily="34" charset="0"/>
              </a:rPr>
              <a:t>P</a:t>
            </a:r>
            <a:r>
              <a:rPr lang="en-US" sz="1700" baseline="-25000" dirty="0" smtClean="0">
                <a:latin typeface="Segoe UI" panose="020B0502040204020203" pitchFamily="34" charset="0"/>
                <a:cs typeface="Segoe UI" panose="020B0502040204020203" pitchFamily="34" charset="0"/>
              </a:rPr>
              <a:t>2</a:t>
            </a:r>
            <a:r>
              <a:rPr lang="en-US" sz="1700" dirty="0" smtClean="0">
                <a:latin typeface="Segoe UI" panose="020B0502040204020203" pitchFamily="34" charset="0"/>
                <a:cs typeface="Segoe UI" panose="020B0502040204020203" pitchFamily="34" charset="0"/>
              </a:rPr>
              <a:t>S</a:t>
            </a:r>
            <a:r>
              <a:rPr lang="en-US" sz="1700" baseline="-25000" dirty="0" smtClean="0">
                <a:latin typeface="Segoe UI" panose="020B0502040204020203" pitchFamily="34" charset="0"/>
                <a:cs typeface="Segoe UI" panose="020B0502040204020203" pitchFamily="34" charset="0"/>
              </a:rPr>
              <a:t>6</a:t>
            </a:r>
            <a:r>
              <a:rPr lang="en-US" sz="1700" dirty="0" smtClean="0">
                <a:latin typeface="Segoe UI" panose="020B0502040204020203" pitchFamily="34" charset="0"/>
                <a:cs typeface="Segoe UI" panose="020B0502040204020203" pitchFamily="34" charset="0"/>
              </a:rPr>
              <a:t> + 2 Na </a:t>
            </a:r>
            <a:r>
              <a:rPr lang="en-US" sz="1700" dirty="0">
                <a:latin typeface="Segoe UI" panose="020B0502040204020203" pitchFamily="34" charset="0"/>
                <a:cs typeface="Segoe UI" panose="020B0502040204020203" pitchFamily="34" charset="0"/>
              </a:rPr>
              <a:t>is stable with respect to the reactants </a:t>
            </a:r>
            <a:r>
              <a:rPr lang="en-US" sz="1700" dirty="0" smtClean="0">
                <a:latin typeface="Segoe UI" panose="020B0502040204020203" pitchFamily="34" charset="0"/>
                <a:cs typeface="Segoe UI" panose="020B0502040204020203" pitchFamily="34" charset="0"/>
              </a:rPr>
              <a:t>Na</a:t>
            </a:r>
            <a:r>
              <a:rPr lang="en-US" sz="1700" baseline="-25000" dirty="0" smtClean="0">
                <a:latin typeface="Segoe UI" panose="020B0502040204020203" pitchFamily="34" charset="0"/>
                <a:cs typeface="Segoe UI" panose="020B0502040204020203" pitchFamily="34" charset="0"/>
              </a:rPr>
              <a:t>4</a:t>
            </a:r>
            <a:r>
              <a:rPr lang="en-US" sz="1700" dirty="0" smtClean="0">
                <a:latin typeface="Segoe UI" panose="020B0502040204020203" pitchFamily="34" charset="0"/>
                <a:cs typeface="Segoe UI" panose="020B0502040204020203" pitchFamily="34" charset="0"/>
              </a:rPr>
              <a:t>P</a:t>
            </a:r>
            <a:r>
              <a:rPr lang="en-US" sz="1700" baseline="-25000" dirty="0" smtClean="0">
                <a:latin typeface="Segoe UI" panose="020B0502040204020203" pitchFamily="34" charset="0"/>
                <a:cs typeface="Segoe UI" panose="020B0502040204020203" pitchFamily="34" charset="0"/>
              </a:rPr>
              <a:t>2</a:t>
            </a:r>
            <a:r>
              <a:rPr lang="en-US" sz="1700" dirty="0" smtClean="0">
                <a:latin typeface="Segoe UI" panose="020B0502040204020203" pitchFamily="34" charset="0"/>
                <a:cs typeface="Segoe UI" panose="020B0502040204020203" pitchFamily="34" charset="0"/>
              </a:rPr>
              <a:t>S</a:t>
            </a:r>
            <a:r>
              <a:rPr lang="en-US" sz="1700" baseline="-25000" dirty="0" smtClean="0">
                <a:latin typeface="Segoe UI" panose="020B0502040204020203" pitchFamily="34" charset="0"/>
                <a:cs typeface="Segoe UI" panose="020B0502040204020203" pitchFamily="34" charset="0"/>
              </a:rPr>
              <a:t>6 </a:t>
            </a:r>
            <a:r>
              <a:rPr lang="en-US" sz="1700" dirty="0" smtClean="0">
                <a:latin typeface="Segoe UI" panose="020B0502040204020203" pitchFamily="34" charset="0"/>
                <a:cs typeface="Segoe UI" panose="020B0502040204020203" pitchFamily="34" charset="0"/>
              </a:rPr>
              <a:t>+ 2 Li</a:t>
            </a:r>
            <a:r>
              <a:rPr lang="en-US" sz="1700" dirty="0">
                <a:latin typeface="Segoe UI" panose="020B0502040204020203" pitchFamily="34" charset="0"/>
                <a:cs typeface="Segoe UI" panose="020B0502040204020203" pitchFamily="34" charset="0"/>
              </a:rPr>
              <a:t>.</a:t>
            </a:r>
          </a:p>
        </p:txBody>
      </p:sp>
      <p:sp>
        <p:nvSpPr>
          <p:cNvPr id="23"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24"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26" name="Slide Number Placeholder 5"/>
          <p:cNvSpPr>
            <a:spLocks noGrp="1"/>
          </p:cNvSpPr>
          <p:nvPr>
            <p:ph type="sldNum" sz="quarter" idx="12"/>
          </p:nvPr>
        </p:nvSpPr>
        <p:spPr>
          <a:xfrm>
            <a:off x="8610600" y="6356350"/>
            <a:ext cx="2743200" cy="365125"/>
          </a:xfrm>
        </p:spPr>
        <p:txBody>
          <a:bodyPr/>
          <a:lstStyle/>
          <a:p>
            <a:r>
              <a:rPr lang="en-US" dirty="0" smtClean="0"/>
              <a:t>6</a:t>
            </a:r>
            <a:endParaRPr lang="en-US"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1586" y="1334434"/>
            <a:ext cx="5637385" cy="3749040"/>
          </a:xfrm>
          <a:prstGeom prst="rect">
            <a:avLst/>
          </a:prstGeom>
        </p:spPr>
      </p:pic>
      <p:pic>
        <p:nvPicPr>
          <p:cNvPr id="5" name="Picture 4"/>
          <p:cNvPicPr>
            <a:picLocks noChangeAspect="1"/>
          </p:cNvPicPr>
          <p:nvPr/>
        </p:nvPicPr>
        <p:blipFill>
          <a:blip r:embed="rId9"/>
          <a:stretch>
            <a:fillRect/>
          </a:stretch>
        </p:blipFill>
        <p:spPr>
          <a:xfrm>
            <a:off x="771380" y="2012605"/>
            <a:ext cx="4335239" cy="274320"/>
          </a:xfrm>
          <a:prstGeom prst="rect">
            <a:avLst/>
          </a:prstGeom>
        </p:spPr>
      </p:pic>
    </p:spTree>
    <p:extLst>
      <p:ext uri="{BB962C8B-B14F-4D97-AF65-F5344CB8AC3E}">
        <p14:creationId xmlns:p14="http://schemas.microsoft.com/office/powerpoint/2010/main" val="89780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9747" y="330913"/>
            <a:ext cx="4941737" cy="461665"/>
          </a:xfrm>
          <a:prstGeom prst="rect">
            <a:avLst/>
          </a:prstGeom>
          <a:noFill/>
        </p:spPr>
        <p:txBody>
          <a:bodyPr wrap="none" rtlCol="0">
            <a:spAutoFit/>
          </a:bodyPr>
          <a:lstStyle/>
          <a:p>
            <a:r>
              <a:rPr lang="en-US" sz="2400" b="1" dirty="0" smtClean="0">
                <a:solidFill>
                  <a:srgbClr val="C00000"/>
                </a:solidFill>
                <a:latin typeface="Segoe UI" panose="020B0502040204020203" pitchFamily="34" charset="0"/>
                <a:cs typeface="Segoe UI" panose="020B0502040204020203" pitchFamily="34" charset="0"/>
              </a:rPr>
              <a:t>More possible reaction pathways</a:t>
            </a:r>
            <a:endParaRPr lang="en-US" sz="2400" b="1" i="1" dirty="0">
              <a:solidFill>
                <a:srgbClr val="C00000"/>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938723" y="2071873"/>
            <a:ext cx="10309217" cy="230418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38200" y="4764919"/>
                <a:ext cx="10776857" cy="1523815"/>
              </a:xfrm>
              <a:prstGeom prst="rect">
                <a:avLst/>
              </a:prstGeom>
            </p:spPr>
            <p:txBody>
              <a:bodyPr wrap="square">
                <a:spAutoFit/>
              </a:bodyPr>
              <a:lstStyle/>
              <a:p>
                <a:r>
                  <a:rPr lang="en-US" sz="1400" baseline="30000" dirty="0" smtClean="0">
                    <a:latin typeface="Segoe UI" panose="020B0502040204020203" pitchFamily="34" charset="0"/>
                    <a:cs typeface="Segoe UI" panose="020B0502040204020203" pitchFamily="34" charset="0"/>
                  </a:rPr>
                  <a:t>a</a:t>
                </a:r>
                <a:r>
                  <a:rPr lang="en-US" sz="1400" dirty="0" smtClean="0">
                    <a:latin typeface="Segoe UI" panose="020B0502040204020203" pitchFamily="34" charset="0"/>
                    <a:cs typeface="Segoe UI" panose="020B0502040204020203" pitchFamily="34" charset="0"/>
                  </a:rPr>
                  <a:t> Black phosphorous with Space Group </a:t>
                </a:r>
                <a:r>
                  <a:rPr lang="en-US" sz="1400" i="1" dirty="0" err="1" smtClean="0">
                    <a:latin typeface="Segoe UI" panose="020B0502040204020203" pitchFamily="34" charset="0"/>
                    <a:cs typeface="Segoe UI" panose="020B0502040204020203" pitchFamily="34" charset="0"/>
                  </a:rPr>
                  <a:t>Cmce</a:t>
                </a:r>
                <a:r>
                  <a:rPr lang="en-US" sz="1400" dirty="0" smtClean="0">
                    <a:latin typeface="Segoe UI" panose="020B0502040204020203" pitchFamily="34" charset="0"/>
                    <a:cs typeface="Segoe UI" panose="020B0502040204020203" pitchFamily="34" charset="0"/>
                  </a:rPr>
                  <a:t> (#64); from </a:t>
                </a:r>
                <a:r>
                  <a:rPr lang="en-US" sz="1400" dirty="0">
                    <a:latin typeface="Segoe UI" panose="020B0502040204020203" pitchFamily="34" charset="0"/>
                    <a:cs typeface="Segoe UI" panose="020B0502040204020203" pitchFamily="34" charset="0"/>
                  </a:rPr>
                  <a:t>Brown </a:t>
                </a:r>
                <a:r>
                  <a:rPr lang="en-US" sz="1400" dirty="0" smtClean="0">
                    <a:latin typeface="Segoe UI" panose="020B0502040204020203" pitchFamily="34" charset="0"/>
                    <a:cs typeface="Segoe UI" panose="020B0502040204020203" pitchFamily="34" charset="0"/>
                  </a:rPr>
                  <a:t>et </a:t>
                </a:r>
                <a:r>
                  <a:rPr lang="en-US" sz="1400" dirty="0">
                    <a:latin typeface="Segoe UI" panose="020B0502040204020203" pitchFamily="34" charset="0"/>
                    <a:cs typeface="Segoe UI" panose="020B0502040204020203" pitchFamily="34" charset="0"/>
                  </a:rPr>
                  <a:t>al. </a:t>
                </a:r>
                <a:r>
                  <a:rPr lang="da-DK" sz="1400" i="1" dirty="0">
                    <a:latin typeface="Segoe UI" panose="020B0502040204020203" pitchFamily="34" charset="0"/>
                    <a:cs typeface="Segoe UI" panose="020B0502040204020203" pitchFamily="34" charset="0"/>
                  </a:rPr>
                  <a:t>Acta Cryst. </a:t>
                </a:r>
                <a:r>
                  <a:rPr lang="en-US" sz="1400" b="1" dirty="0">
                    <a:latin typeface="Segoe UI" panose="020B0502040204020203" pitchFamily="34" charset="0"/>
                    <a:cs typeface="Segoe UI" panose="020B0502040204020203" pitchFamily="34" charset="0"/>
                  </a:rPr>
                  <a:t>19</a:t>
                </a:r>
                <a:r>
                  <a:rPr lang="en-US" sz="1400" dirty="0">
                    <a:latin typeface="Segoe UI" panose="020B0502040204020203" pitchFamily="34" charset="0"/>
                    <a:cs typeface="Segoe UI" panose="020B0502040204020203" pitchFamily="34" charset="0"/>
                  </a:rPr>
                  <a:t>, 684 (1965).</a:t>
                </a:r>
              </a:p>
              <a:p>
                <a:pPr>
                  <a:lnSpc>
                    <a:spcPct val="110000"/>
                  </a:lnSpc>
                </a:pPr>
                <a:r>
                  <a:rPr lang="en-US" sz="1400" baseline="30000" dirty="0" smtClean="0">
                    <a:latin typeface="Segoe UI" panose="020B0502040204020203" pitchFamily="34" charset="0"/>
                    <a:cs typeface="Segoe UI" panose="020B0502040204020203" pitchFamily="34" charset="0"/>
                  </a:rPr>
                  <a:t>b</a:t>
                </a:r>
                <a:r>
                  <a:rPr lang="en-US" sz="1400" dirty="0" smtClean="0">
                    <a:latin typeface="Segoe UI" panose="020B0502040204020203" pitchFamily="34" charset="0"/>
                    <a:cs typeface="Segoe UI" panose="020B0502040204020203" pitchFamily="34" charset="0"/>
                  </a:rPr>
                  <a:t> Orthorhombic (</a:t>
                </a:r>
                <a:r>
                  <a:rPr lang="el-GR" sz="1400" dirty="0" smtClean="0">
                    <a:latin typeface="Segoe UI" panose="020B0502040204020203" pitchFamily="34" charset="0"/>
                    <a:cs typeface="Segoe UI" panose="020B0502040204020203" pitchFamily="34" charset="0"/>
                  </a:rPr>
                  <a:t>α</a:t>
                </a:r>
                <a:r>
                  <a:rPr lang="en-US" sz="1400" dirty="0" smtClean="0">
                    <a:latin typeface="Segoe UI" panose="020B0502040204020203" pitchFamily="34" charset="0"/>
                    <a:cs typeface="Segoe UI" panose="020B0502040204020203" pitchFamily="34" charset="0"/>
                  </a:rPr>
                  <a:t>-S8) with Space Group </a:t>
                </a:r>
                <a:r>
                  <a:rPr lang="en-US" sz="1400" i="1" dirty="0" err="1" smtClean="0">
                    <a:latin typeface="Segoe UI" panose="020B0502040204020203" pitchFamily="34" charset="0"/>
                    <a:cs typeface="Segoe UI" panose="020B0502040204020203" pitchFamily="34" charset="0"/>
                  </a:rPr>
                  <a:t>Fddd</a:t>
                </a:r>
                <a:r>
                  <a:rPr lang="en-US" sz="1400" dirty="0" smtClean="0">
                    <a:latin typeface="Segoe UI" panose="020B0502040204020203" pitchFamily="34" charset="0"/>
                    <a:cs typeface="Segoe UI" panose="020B0502040204020203" pitchFamily="34" charset="0"/>
                  </a:rPr>
                  <a:t> (#70); from S. J. </a:t>
                </a:r>
                <a:r>
                  <a:rPr lang="en-US" sz="1400" dirty="0" err="1" smtClean="0">
                    <a:latin typeface="Segoe UI" panose="020B0502040204020203" pitchFamily="34" charset="0"/>
                    <a:cs typeface="Segoe UI" panose="020B0502040204020203" pitchFamily="34" charset="0"/>
                  </a:rPr>
                  <a:t>Rettig</a:t>
                </a:r>
                <a:r>
                  <a:rPr lang="en-US" sz="1400" dirty="0" smtClean="0">
                    <a:latin typeface="Segoe UI" panose="020B0502040204020203" pitchFamily="34" charset="0"/>
                    <a:cs typeface="Segoe UI" panose="020B0502040204020203" pitchFamily="34" charset="0"/>
                  </a:rPr>
                  <a:t> and J. Trotter, </a:t>
                </a:r>
                <a:r>
                  <a:rPr lang="da-DK" sz="1400" i="1" dirty="0" smtClean="0">
                    <a:latin typeface="Segoe UI" panose="020B0502040204020203" pitchFamily="34" charset="0"/>
                    <a:cs typeface="Segoe UI" panose="020B0502040204020203" pitchFamily="34" charset="0"/>
                  </a:rPr>
                  <a:t>Acta Cryst. </a:t>
                </a:r>
                <a:r>
                  <a:rPr lang="en-US" sz="1400" i="1" dirty="0" smtClean="0">
                    <a:latin typeface="Segoe UI" panose="020B0502040204020203" pitchFamily="34" charset="0"/>
                    <a:cs typeface="Segoe UI" panose="020B0502040204020203" pitchFamily="34" charset="0"/>
                  </a:rPr>
                  <a:t>C </a:t>
                </a:r>
                <a:r>
                  <a:rPr lang="en-US" sz="1400" b="1" dirty="0" smtClean="0">
                    <a:latin typeface="Segoe UI" panose="020B0502040204020203" pitchFamily="34" charset="0"/>
                    <a:cs typeface="Segoe UI" panose="020B0502040204020203" pitchFamily="34" charset="0"/>
                  </a:rPr>
                  <a:t>43</a:t>
                </a:r>
                <a:r>
                  <a:rPr lang="en-US" sz="1400" dirty="0" smtClean="0">
                    <a:latin typeface="Segoe UI" panose="020B0502040204020203" pitchFamily="34" charset="0"/>
                    <a:cs typeface="Segoe UI" panose="020B0502040204020203" pitchFamily="34" charset="0"/>
                  </a:rPr>
                  <a:t>, 2260 (1987). </a:t>
                </a:r>
              </a:p>
              <a:p>
                <a:pPr>
                  <a:lnSpc>
                    <a:spcPct val="110000"/>
                  </a:lnSpc>
                </a:pPr>
                <a:r>
                  <a:rPr lang="en-US" sz="1400" baseline="30000" dirty="0" smtClean="0">
                    <a:latin typeface="Segoe UI" panose="020B0502040204020203" pitchFamily="34" charset="0"/>
                    <a:cs typeface="Segoe UI" panose="020B0502040204020203" pitchFamily="34" charset="0"/>
                  </a:rPr>
                  <a:t>c</a:t>
                </a:r>
                <a:r>
                  <a:rPr lang="en-US" sz="1400" dirty="0" smtClean="0">
                    <a:latin typeface="Segoe UI" panose="020B0502040204020203" pitchFamily="34" charset="0"/>
                    <a:cs typeface="Segoe UI" panose="020B0502040204020203" pitchFamily="34" charset="0"/>
                  </a:rPr>
                  <a:t>  </a:t>
                </a:r>
                <a:r>
                  <a:rPr lang="el-GR" sz="1400" dirty="0" smtClean="0">
                    <a:latin typeface="Segoe UI" panose="020B0502040204020203" pitchFamily="34" charset="0"/>
                    <a:cs typeface="Segoe UI" panose="020B0502040204020203" pitchFamily="34" charset="0"/>
                  </a:rPr>
                  <a:t>γ</a:t>
                </a:r>
                <a:r>
                  <a:rPr lang="en-US" sz="1400" dirty="0" smtClean="0">
                    <a:latin typeface="Segoe UI" panose="020B0502040204020203" pitchFamily="34" charset="0"/>
                    <a:cs typeface="Segoe UI" panose="020B0502040204020203" pitchFamily="34" charset="0"/>
                  </a:rPr>
                  <a:t>-Li3PS4 with Space Group </a:t>
                </a:r>
                <a:r>
                  <a:rPr lang="en-US" sz="1400" i="1" dirty="0" smtClean="0">
                    <a:latin typeface="Segoe UI" panose="020B0502040204020203" pitchFamily="34" charset="0"/>
                    <a:cs typeface="Segoe UI" panose="020B0502040204020203" pitchFamily="34" charset="0"/>
                  </a:rPr>
                  <a:t>Pmn2</a:t>
                </a:r>
                <a:r>
                  <a:rPr lang="en-US" sz="1400" i="1" baseline="-25000" dirty="0" smtClean="0">
                    <a:latin typeface="Segoe UI" panose="020B0502040204020203" pitchFamily="34" charset="0"/>
                    <a:cs typeface="Segoe UI" panose="020B0502040204020203" pitchFamily="34" charset="0"/>
                  </a:rPr>
                  <a:t>1</a:t>
                </a:r>
                <a:r>
                  <a:rPr lang="en-US" sz="1400" dirty="0" smtClean="0">
                    <a:latin typeface="Segoe UI" panose="020B0502040204020203" pitchFamily="34" charset="0"/>
                    <a:cs typeface="Segoe UI" panose="020B0502040204020203" pitchFamily="34" charset="0"/>
                  </a:rPr>
                  <a:t> (#31); from Homma et al., </a:t>
                </a:r>
                <a:r>
                  <a:rPr lang="en-US" sz="1400" i="1" dirty="0" smtClean="0">
                    <a:latin typeface="Segoe UI" panose="020B0502040204020203" pitchFamily="34" charset="0"/>
                    <a:cs typeface="Segoe UI" panose="020B0502040204020203" pitchFamily="34" charset="0"/>
                  </a:rPr>
                  <a:t>Solid State Ionics </a:t>
                </a:r>
                <a:r>
                  <a:rPr lang="en-US" sz="1400" b="1" dirty="0" smtClean="0">
                    <a:latin typeface="Segoe UI" panose="020B0502040204020203" pitchFamily="34" charset="0"/>
                    <a:cs typeface="Segoe UI" panose="020B0502040204020203" pitchFamily="34" charset="0"/>
                  </a:rPr>
                  <a:t>182</a:t>
                </a:r>
                <a:r>
                  <a:rPr lang="en-US" sz="1400" dirty="0" smtClean="0">
                    <a:latin typeface="Segoe UI" panose="020B0502040204020203" pitchFamily="34" charset="0"/>
                    <a:cs typeface="Segoe UI" panose="020B0502040204020203" pitchFamily="34" charset="0"/>
                  </a:rPr>
                  <a:t>, 53 (2011). </a:t>
                </a:r>
              </a:p>
              <a:p>
                <a:pPr>
                  <a:lnSpc>
                    <a:spcPct val="110000"/>
                  </a:lnSpc>
                </a:pPr>
                <a:r>
                  <a:rPr lang="en-US" sz="1400" baseline="30000" dirty="0" smtClean="0">
                    <a:latin typeface="Segoe UI" panose="020B0502040204020203" pitchFamily="34" charset="0"/>
                    <a:cs typeface="Segoe UI" panose="020B0502040204020203" pitchFamily="34" charset="0"/>
                  </a:rPr>
                  <a:t>d</a:t>
                </a:r>
                <a:r>
                  <a:rPr lang="en-US" sz="1400" dirty="0" smtClean="0">
                    <a:latin typeface="Segoe UI" panose="020B0502040204020203" pitchFamily="34" charset="0"/>
                    <a:cs typeface="Segoe UI" panose="020B0502040204020203" pitchFamily="34" charset="0"/>
                  </a:rPr>
                  <a:t> </a:t>
                </a:r>
                <a:r>
                  <a:rPr lang="el-GR" sz="1400" dirty="0" smtClean="0">
                    <a:latin typeface="Segoe UI" panose="020B0502040204020203" pitchFamily="34" charset="0"/>
                    <a:cs typeface="Segoe UI" panose="020B0502040204020203" pitchFamily="34" charset="0"/>
                  </a:rPr>
                  <a:t>α</a:t>
                </a:r>
                <a:r>
                  <a:rPr lang="en-US" sz="1400" dirty="0" smtClean="0">
                    <a:latin typeface="Segoe UI" panose="020B0502040204020203" pitchFamily="34" charset="0"/>
                    <a:cs typeface="Segoe UI" panose="020B0502040204020203" pitchFamily="34" charset="0"/>
                  </a:rPr>
                  <a:t>-P4S4 with Space Group </a:t>
                </a:r>
                <a:r>
                  <a:rPr lang="en-US" sz="1400" i="1" dirty="0" smtClean="0">
                    <a:latin typeface="Segoe UI" panose="020B0502040204020203" pitchFamily="34" charset="0"/>
                    <a:cs typeface="Segoe UI" panose="020B0502040204020203" pitchFamily="34" charset="0"/>
                  </a:rPr>
                  <a:t>C2/c</a:t>
                </a:r>
                <a:r>
                  <a:rPr lang="en-US" sz="1400" dirty="0" smtClean="0">
                    <a:latin typeface="Segoe UI" panose="020B0502040204020203" pitchFamily="34" charset="0"/>
                    <a:cs typeface="Segoe UI" panose="020B0502040204020203" pitchFamily="34" charset="0"/>
                  </a:rPr>
                  <a:t> (#15); from </a:t>
                </a:r>
                <a:r>
                  <a:rPr lang="da-DK" sz="1400" dirty="0" smtClean="0">
                    <a:latin typeface="Segoe UI" panose="020B0502040204020203" pitchFamily="34" charset="0"/>
                    <a:cs typeface="Segoe UI" panose="020B0502040204020203" pitchFamily="34" charset="0"/>
                  </a:rPr>
                  <a:t>Minshall et al., </a:t>
                </a:r>
                <a:r>
                  <a:rPr lang="da-DK" sz="1400" i="1" dirty="0" smtClean="0">
                    <a:latin typeface="Segoe UI" panose="020B0502040204020203" pitchFamily="34" charset="0"/>
                    <a:cs typeface="Segoe UI" panose="020B0502040204020203" pitchFamily="34" charset="0"/>
                  </a:rPr>
                  <a:t>Acta Cryst. B </a:t>
                </a:r>
                <a:r>
                  <a:rPr lang="da-DK" sz="1400" b="1" dirty="0" smtClean="0">
                    <a:latin typeface="Segoe UI" panose="020B0502040204020203" pitchFamily="34" charset="0"/>
                    <a:cs typeface="Segoe UI" panose="020B0502040204020203" pitchFamily="34" charset="0"/>
                  </a:rPr>
                  <a:t>34</a:t>
                </a:r>
                <a:r>
                  <a:rPr lang="da-DK" sz="1400" dirty="0" smtClean="0">
                    <a:latin typeface="Segoe UI" panose="020B0502040204020203" pitchFamily="34" charset="0"/>
                    <a:cs typeface="Segoe UI" panose="020B0502040204020203" pitchFamily="34" charset="0"/>
                  </a:rPr>
                  <a:t>, 1326 (1978).</a:t>
                </a:r>
                <a:r>
                  <a:rPr lang="en-US" sz="1400" dirty="0" smtClean="0">
                    <a:latin typeface="Segoe UI" panose="020B0502040204020203" pitchFamily="34" charset="0"/>
                    <a:cs typeface="Segoe UI" panose="020B0502040204020203" pitchFamily="34" charset="0"/>
                  </a:rPr>
                  <a:t>.</a:t>
                </a:r>
              </a:p>
              <a:p>
                <a:pPr>
                  <a:lnSpc>
                    <a:spcPct val="110000"/>
                  </a:lnSpc>
                </a:pPr>
                <a:r>
                  <a:rPr lang="en-US" sz="1400" baseline="30000" dirty="0" smtClean="0">
                    <a:latin typeface="Segoe UI" panose="020B0502040204020203" pitchFamily="34" charset="0"/>
                    <a:cs typeface="Segoe UI" panose="020B0502040204020203" pitchFamily="34" charset="0"/>
                  </a:rPr>
                  <a:t>e</a:t>
                </a:r>
                <a:r>
                  <a:rPr lang="el-GR" sz="1400" dirty="0" smtClean="0">
                    <a:latin typeface="Segoe UI" panose="020B0502040204020203" pitchFamily="34" charset="0"/>
                    <a:cs typeface="Segoe UI" panose="020B0502040204020203" pitchFamily="34" charset="0"/>
                  </a:rPr>
                  <a:t> α</a:t>
                </a:r>
                <a:r>
                  <a:rPr lang="en-US" sz="1400" dirty="0" smtClean="0">
                    <a:latin typeface="Segoe UI" panose="020B0502040204020203" pitchFamily="34" charset="0"/>
                    <a:cs typeface="Segoe UI" panose="020B0502040204020203" pitchFamily="34" charset="0"/>
                  </a:rPr>
                  <a:t>-Na3PS4 with Space Group </a:t>
                </a:r>
                <a:r>
                  <a:rPr lang="en-US" sz="1400" i="1" dirty="0" smtClean="0">
                    <a:latin typeface="Segoe UI" panose="020B0502040204020203" pitchFamily="34" charset="0"/>
                    <a:cs typeface="Segoe UI" panose="020B0502040204020203" pitchFamily="34" charset="0"/>
                  </a:rPr>
                  <a:t>P42</a:t>
                </a:r>
                <a:r>
                  <a:rPr lang="en-US" sz="1400" i="1" baseline="-25000" dirty="0" smtClean="0">
                    <a:latin typeface="Segoe UI" panose="020B0502040204020203" pitchFamily="34" charset="0"/>
                    <a:cs typeface="Segoe UI" panose="020B0502040204020203" pitchFamily="34" charset="0"/>
                  </a:rPr>
                  <a:t>1</a:t>
                </a:r>
                <a:r>
                  <a:rPr lang="en-US" sz="1400" i="1" dirty="0" smtClean="0">
                    <a:latin typeface="Segoe UI" panose="020B0502040204020203" pitchFamily="34" charset="0"/>
                    <a:cs typeface="Segoe UI" panose="020B0502040204020203" pitchFamily="34" charset="0"/>
                  </a:rPr>
                  <a:t>c</a:t>
                </a:r>
                <a:r>
                  <a:rPr lang="en-US" sz="1400" dirty="0" smtClean="0">
                    <a:latin typeface="Segoe UI" panose="020B0502040204020203" pitchFamily="34" charset="0"/>
                    <a:cs typeface="Segoe UI" panose="020B0502040204020203" pitchFamily="34" charset="0"/>
                  </a:rPr>
                  <a:t> (#114); from Jansen et al., </a:t>
                </a:r>
                <a:r>
                  <a:rPr lang="en-US" sz="1400" i="1" dirty="0" smtClean="0">
                    <a:latin typeface="Segoe UI" panose="020B0502040204020203" pitchFamily="34" charset="0"/>
                    <a:cs typeface="Segoe UI" panose="020B0502040204020203" pitchFamily="34" charset="0"/>
                  </a:rPr>
                  <a:t>J. Solid State Chem. </a:t>
                </a:r>
                <a:r>
                  <a:rPr lang="en-US" sz="1400" b="1" dirty="0" smtClean="0">
                    <a:latin typeface="Segoe UI" panose="020B0502040204020203" pitchFamily="34" charset="0"/>
                    <a:cs typeface="Segoe UI" panose="020B0502040204020203" pitchFamily="34" charset="0"/>
                  </a:rPr>
                  <a:t>99</a:t>
                </a:r>
                <a:r>
                  <a:rPr lang="en-US" sz="1400" dirty="0" smtClean="0">
                    <a:latin typeface="Segoe UI" panose="020B0502040204020203" pitchFamily="34" charset="0"/>
                    <a:cs typeface="Segoe UI" panose="020B0502040204020203" pitchFamily="34" charset="0"/>
                  </a:rPr>
                  <a:t>, 110 (1992). </a:t>
                </a:r>
              </a:p>
              <a:p>
                <a:pPr>
                  <a:lnSpc>
                    <a:spcPct val="110000"/>
                  </a:lnSpc>
                </a:pPr>
                <a:r>
                  <a:rPr lang="en-US" sz="1400" baseline="30000" dirty="0" smtClean="0">
                    <a:latin typeface="Segoe UI" panose="020B0502040204020203" pitchFamily="34" charset="0"/>
                    <a:cs typeface="Segoe UI" panose="020B0502040204020203" pitchFamily="34" charset="0"/>
                  </a:rPr>
                  <a:t>f</a:t>
                </a:r>
                <a:r>
                  <a:rPr lang="en-US" sz="1400" dirty="0" smtClean="0">
                    <a:latin typeface="Segoe UI" panose="020B0502040204020203" pitchFamily="34" charset="0"/>
                    <a:cs typeface="Segoe UI" panose="020B0502040204020203" pitchFamily="34" charset="0"/>
                  </a:rPr>
                  <a:t> P</a:t>
                </a:r>
                <a:r>
                  <a:rPr lang="en-US" sz="1400" baseline="-25000" dirty="0" smtClean="0">
                    <a:latin typeface="Segoe UI" panose="020B0502040204020203" pitchFamily="34" charset="0"/>
                    <a:cs typeface="Segoe UI" panose="020B0502040204020203" pitchFamily="34" charset="0"/>
                  </a:rPr>
                  <a:t>4</a:t>
                </a:r>
                <a:r>
                  <a:rPr lang="en-US" sz="1400" dirty="0" smtClean="0">
                    <a:latin typeface="Segoe UI" panose="020B0502040204020203" pitchFamily="34" charset="0"/>
                    <a:cs typeface="Segoe UI" panose="020B0502040204020203" pitchFamily="34" charset="0"/>
                  </a:rPr>
                  <a:t>S</a:t>
                </a:r>
                <a:r>
                  <a:rPr lang="en-US" sz="1400" baseline="-25000" dirty="0" smtClean="0">
                    <a:latin typeface="Segoe UI" panose="020B0502040204020203" pitchFamily="34" charset="0"/>
                    <a:cs typeface="Segoe UI" panose="020B0502040204020203" pitchFamily="34" charset="0"/>
                  </a:rPr>
                  <a:t>10</a:t>
                </a:r>
                <a:r>
                  <a:rPr lang="en-US" sz="1400" dirty="0" smtClean="0">
                    <a:latin typeface="Segoe UI" panose="020B0502040204020203" pitchFamily="34" charset="0"/>
                    <a:cs typeface="Segoe UI" panose="020B0502040204020203" pitchFamily="34" charset="0"/>
                  </a:rPr>
                  <a:t> with Space Group </a:t>
                </a:r>
                <a:r>
                  <a:rPr lang="en-US" sz="1400" i="1" dirty="0" smtClean="0">
                    <a:latin typeface="Segoe UI" panose="020B0502040204020203" pitchFamily="34" charset="0"/>
                    <a:cs typeface="Segoe UI" panose="020B0502040204020203" pitchFamily="34" charset="0"/>
                  </a:rPr>
                  <a:t>P</a:t>
                </a:r>
                <a14:m>
                  <m:oMath xmlns:m="http://schemas.openxmlformats.org/officeDocument/2006/math">
                    <m:acc>
                      <m:accPr>
                        <m:chr m:val="̅"/>
                        <m:ctrlPr>
                          <a:rPr lang="en-US" sz="1400" i="1" cap="small" dirty="0" smtClean="0">
                            <a:latin typeface="Cambria Math" panose="02040503050406030204" pitchFamily="18" charset="0"/>
                            <a:cs typeface="Segoe UI" panose="020B0502040204020203" pitchFamily="34" charset="0"/>
                          </a:rPr>
                        </m:ctrlPr>
                      </m:accPr>
                      <m:e>
                        <m:r>
                          <a:rPr lang="en-US" sz="1400" b="0" i="1" cap="small" dirty="0" smtClean="0">
                            <a:latin typeface="Cambria Math" panose="02040503050406030204" pitchFamily="18" charset="0"/>
                            <a:cs typeface="Segoe UI" panose="020B0502040204020203" pitchFamily="34" charset="0"/>
                          </a:rPr>
                          <m:t>1</m:t>
                        </m:r>
                      </m:e>
                    </m:acc>
                  </m:oMath>
                </a14:m>
                <a:r>
                  <a:rPr lang="en-US" sz="1400" cap="small" dirty="0" smtClean="0">
                    <a:latin typeface="Segoe UI" panose="020B0502040204020203" pitchFamily="34" charset="0"/>
                    <a:cs typeface="Segoe UI" panose="020B0502040204020203" pitchFamily="34" charset="0"/>
                  </a:rPr>
                  <a:t> </a:t>
                </a:r>
                <a:r>
                  <a:rPr lang="en-US" sz="1400" dirty="0" smtClean="0">
                    <a:latin typeface="Segoe UI" panose="020B0502040204020203" pitchFamily="34" charset="0"/>
                    <a:cs typeface="Segoe UI" panose="020B0502040204020203" pitchFamily="34" charset="0"/>
                  </a:rPr>
                  <a:t>(#2); from </a:t>
                </a:r>
                <a:r>
                  <a:rPr lang="en-US" sz="1400" dirty="0" err="1" smtClean="0">
                    <a:latin typeface="Segoe UI" panose="020B0502040204020203" pitchFamily="34" charset="0"/>
                    <a:cs typeface="Segoe UI" panose="020B0502040204020203" pitchFamily="34" charset="0"/>
                  </a:rPr>
                  <a:t>Vos</a:t>
                </a:r>
                <a:r>
                  <a:rPr lang="en-US" sz="1400" dirty="0" smtClean="0">
                    <a:latin typeface="Segoe UI" panose="020B0502040204020203" pitchFamily="34" charset="0"/>
                    <a:cs typeface="Segoe UI" panose="020B0502040204020203" pitchFamily="34" charset="0"/>
                  </a:rPr>
                  <a:t> et al., </a:t>
                </a:r>
                <a:r>
                  <a:rPr lang="en-US" sz="1400" i="1" dirty="0" err="1" smtClean="0">
                    <a:latin typeface="Segoe UI" panose="020B0502040204020203" pitchFamily="34" charset="0"/>
                    <a:cs typeface="Segoe UI" panose="020B0502040204020203" pitchFamily="34" charset="0"/>
                  </a:rPr>
                  <a:t>Acta</a:t>
                </a:r>
                <a:r>
                  <a:rPr lang="en-US" sz="1400" i="1" dirty="0" smtClean="0">
                    <a:latin typeface="Segoe UI" panose="020B0502040204020203" pitchFamily="34" charset="0"/>
                    <a:cs typeface="Segoe UI" panose="020B0502040204020203" pitchFamily="34" charset="0"/>
                  </a:rPr>
                  <a:t> </a:t>
                </a:r>
                <a:r>
                  <a:rPr lang="en-US" sz="1400" i="1" dirty="0" err="1" smtClean="0">
                    <a:latin typeface="Segoe UI" panose="020B0502040204020203" pitchFamily="34" charset="0"/>
                    <a:cs typeface="Segoe UI" panose="020B0502040204020203" pitchFamily="34" charset="0"/>
                  </a:rPr>
                  <a:t>Cryst</a:t>
                </a:r>
                <a:r>
                  <a:rPr lang="en-US" sz="1400" i="1" dirty="0" smtClean="0">
                    <a:latin typeface="Segoe UI" panose="020B0502040204020203" pitchFamily="34" charset="0"/>
                    <a:cs typeface="Segoe UI" panose="020B0502040204020203" pitchFamily="34" charset="0"/>
                  </a:rPr>
                  <a:t>. </a:t>
                </a:r>
                <a:r>
                  <a:rPr lang="en-US" sz="1400" b="1" dirty="0" smtClean="0">
                    <a:latin typeface="Segoe UI" panose="020B0502040204020203" pitchFamily="34" charset="0"/>
                    <a:cs typeface="Segoe UI" panose="020B0502040204020203" pitchFamily="34" charset="0"/>
                  </a:rPr>
                  <a:t>19</a:t>
                </a:r>
                <a:r>
                  <a:rPr lang="en-US" sz="1400" dirty="0" smtClean="0">
                    <a:latin typeface="Segoe UI" panose="020B0502040204020203" pitchFamily="34" charset="0"/>
                    <a:cs typeface="Segoe UI" panose="020B0502040204020203" pitchFamily="34" charset="0"/>
                  </a:rPr>
                  <a:t>, 864 (1965).</a:t>
                </a:r>
                <a:endParaRPr lang="en-US" sz="1400" dirty="0">
                  <a:latin typeface="Segoe UI" panose="020B0502040204020203" pitchFamily="34" charset="0"/>
                  <a:cs typeface="Segoe UI" panose="020B05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8200" y="4764919"/>
                <a:ext cx="10776857" cy="1523815"/>
              </a:xfrm>
              <a:prstGeom prst="rect">
                <a:avLst/>
              </a:prstGeom>
              <a:blipFill>
                <a:blip r:embed="rId4"/>
                <a:stretch>
                  <a:fillRect t="-1200"/>
                </a:stretch>
              </a:blipFill>
            </p:spPr>
            <p:txBody>
              <a:bodyPr/>
              <a:lstStyle/>
              <a:p>
                <a:r>
                  <a:rPr lang="en-US">
                    <a:noFill/>
                  </a:rPr>
                  <a:t> </a:t>
                </a:r>
              </a:p>
            </p:txBody>
          </p:sp>
        </mc:Fallback>
      </mc:AlternateContent>
      <p:cxnSp>
        <p:nvCxnSpPr>
          <p:cNvPr id="23" name="Straight Connector 22"/>
          <p:cNvCxnSpPr/>
          <p:nvPr/>
        </p:nvCxnSpPr>
        <p:spPr>
          <a:xfrm>
            <a:off x="947617" y="4729609"/>
            <a:ext cx="4299857"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p:cNvSpPr/>
          <p:nvPr/>
        </p:nvSpPr>
        <p:spPr>
          <a:xfrm>
            <a:off x="1524561" y="1213137"/>
            <a:ext cx="9426468" cy="747256"/>
          </a:xfrm>
          <a:prstGeom prst="rect">
            <a:avLst/>
          </a:prstGeom>
        </p:spPr>
        <p:txBody>
          <a:bodyPr wrap="square">
            <a:spAutoFit/>
          </a:bodyPr>
          <a:lstStyle/>
          <a:p>
            <a:pPr algn="ctr">
              <a:lnSpc>
                <a:spcPct val="112000"/>
              </a:lnSpc>
            </a:pPr>
            <a:r>
              <a:rPr lang="en-US" sz="1900" dirty="0" smtClean="0">
                <a:latin typeface="Segoe UI" panose="020B0502040204020203" pitchFamily="34" charset="0"/>
                <a:cs typeface="Segoe UI" panose="020B0502040204020203" pitchFamily="34" charset="0"/>
              </a:rPr>
              <a:t>TABLE: Computed energy differences for indicated reactions in eV units, evaluated </a:t>
            </a:r>
          </a:p>
          <a:p>
            <a:pPr algn="ctr">
              <a:lnSpc>
                <a:spcPct val="112000"/>
              </a:lnSpc>
            </a:pPr>
            <a:r>
              <a:rPr lang="en-US" sz="1900" dirty="0" smtClean="0">
                <a:latin typeface="Segoe UI" panose="020B0502040204020203" pitchFamily="34" charset="0"/>
                <a:cs typeface="Segoe UI" panose="020B0502040204020203" pitchFamily="34" charset="0"/>
              </a:rPr>
              <a:t>at T = 300 K and neglecting electronic excitation contributions.</a:t>
            </a:r>
            <a:endParaRPr lang="en-US" sz="1900" dirty="0">
              <a:latin typeface="Segoe UI" panose="020B0502040204020203" pitchFamily="34" charset="0"/>
              <a:cs typeface="Segoe UI" panose="020B0502040204020203" pitchFamily="34" charset="0"/>
            </a:endParaRPr>
          </a:p>
        </p:txBody>
      </p:sp>
      <p:sp>
        <p:nvSpPr>
          <p:cNvPr id="9" name="Rectangle 8"/>
          <p:cNvSpPr/>
          <p:nvPr/>
        </p:nvSpPr>
        <p:spPr>
          <a:xfrm>
            <a:off x="1240971" y="2950024"/>
            <a:ext cx="9590315" cy="262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27"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28" name="Slide Number Placeholder 5"/>
          <p:cNvSpPr>
            <a:spLocks noGrp="1"/>
          </p:cNvSpPr>
          <p:nvPr>
            <p:ph type="sldNum" sz="quarter" idx="12"/>
          </p:nvPr>
        </p:nvSpPr>
        <p:spPr>
          <a:xfrm>
            <a:off x="8610600" y="6356350"/>
            <a:ext cx="2743200" cy="365125"/>
          </a:xfrm>
        </p:spPr>
        <p:txBody>
          <a:bodyPr/>
          <a:lstStyle/>
          <a:p>
            <a:r>
              <a:rPr lang="en-US" dirty="0" smtClean="0"/>
              <a:t>7</a:t>
            </a:r>
            <a:endParaRPr lang="en-US" dirty="0"/>
          </a:p>
        </p:txBody>
      </p:sp>
    </p:spTree>
    <p:extLst>
      <p:ext uri="{BB962C8B-B14F-4D97-AF65-F5344CB8AC3E}">
        <p14:creationId xmlns:p14="http://schemas.microsoft.com/office/powerpoint/2010/main" val="421486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042" y="1320414"/>
            <a:ext cx="4655827" cy="3154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217" y="1268251"/>
            <a:ext cx="4767510" cy="3065398"/>
          </a:xfrm>
          <a:prstGeom prst="rect">
            <a:avLst/>
          </a:prstGeom>
        </p:spPr>
      </p:pic>
      <p:cxnSp>
        <p:nvCxnSpPr>
          <p:cNvPr id="6" name="Straight Connector 5"/>
          <p:cNvCxnSpPr/>
          <p:nvPr/>
        </p:nvCxnSpPr>
        <p:spPr>
          <a:xfrm>
            <a:off x="434773" y="812413"/>
            <a:ext cx="11439419"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55147" y="315138"/>
            <a:ext cx="5736122" cy="461665"/>
          </a:xfrm>
          <a:prstGeom prst="rect">
            <a:avLst/>
          </a:prstGeom>
          <a:noFill/>
        </p:spPr>
        <p:txBody>
          <a:bodyPr wrap="none" rtlCol="0">
            <a:spAutoFit/>
          </a:bodyPr>
          <a:lstStyle/>
          <a:p>
            <a:r>
              <a:rPr lang="en-US" sz="2400" b="1" dirty="0">
                <a:solidFill>
                  <a:srgbClr val="C00000"/>
                </a:solidFill>
                <a:latin typeface="Segoe UI" panose="020B0502040204020203" pitchFamily="34" charset="0"/>
                <a:cs typeface="Segoe UI" panose="020B0502040204020203" pitchFamily="34" charset="0"/>
              </a:rPr>
              <a:t>Ion </a:t>
            </a:r>
            <a:r>
              <a:rPr lang="en-US" sz="2400" b="1" dirty="0" smtClean="0">
                <a:solidFill>
                  <a:srgbClr val="C00000"/>
                </a:solidFill>
                <a:latin typeface="Segoe UI" panose="020B0502040204020203" pitchFamily="34" charset="0"/>
                <a:cs typeface="Segoe UI" panose="020B0502040204020203" pitchFamily="34" charset="0"/>
              </a:rPr>
              <a:t>migration of vacancy mechanisms</a:t>
            </a:r>
            <a:endParaRPr lang="en-US" sz="2400" b="1" dirty="0">
              <a:solidFill>
                <a:srgbClr val="C00000"/>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752254435"/>
                  </p:ext>
                </p:extLst>
              </p:nvPr>
            </p:nvGraphicFramePr>
            <p:xfrm>
              <a:off x="1082123" y="4443681"/>
              <a:ext cx="4562628" cy="565606"/>
            </p:xfrm>
            <a:graphic>
              <a:graphicData uri="http://schemas.openxmlformats.org/drawingml/2006/table">
                <a:tbl>
                  <a:tblPr firstRow="1" bandRow="1">
                    <a:tableStyleId>{5940675A-B579-460E-94D1-54222C63F5DA}</a:tableStyleId>
                  </a:tblPr>
                  <a:tblGrid>
                    <a:gridCol w="4562628">
                      <a:extLst>
                        <a:ext uri="{9D8B030D-6E8A-4147-A177-3AD203B41FA5}">
                          <a16:colId xmlns:a16="http://schemas.microsoft.com/office/drawing/2014/main" val="315849248"/>
                        </a:ext>
                      </a:extLst>
                    </a:gridCol>
                  </a:tblGrid>
                  <a:tr h="565606">
                    <a:tc>
                      <a:txBody>
                        <a:bodyPr/>
                        <a:lstStyle/>
                        <a:p>
                          <a:pPr marL="0" marR="0" lvl="0" indent="0" algn="r" defTabSz="3657600" rtl="0" eaLnBrk="1" fontAlgn="auto" latinLnBrk="0" hangingPunct="1">
                            <a:lnSpc>
                              <a:spcPct val="120000"/>
                            </a:lnSpc>
                            <a:spcBef>
                              <a:spcPts val="0"/>
                            </a:spcBef>
                            <a:spcAft>
                              <a:spcPts val="0"/>
                            </a:spcAft>
                            <a:buClrTx/>
                            <a:buSzTx/>
                            <a:buFontTx/>
                            <a:buNone/>
                            <a:tabLst/>
                            <a:defRPr/>
                          </a:pPr>
                          <a:r>
                            <a:rPr lang="en-US" sz="1750" b="0" dirty="0" smtClean="0">
                              <a:latin typeface="Segoe UI" panose="020B0502040204020203" pitchFamily="34" charset="0"/>
                              <a:cs typeface="Segoe UI" panose="020B0502040204020203" pitchFamily="34" charset="0"/>
                            </a:rPr>
                            <a:t>Activation energy:  </a:t>
                          </a:r>
                          <a14:m>
                            <m:oMath xmlns:m="http://schemas.openxmlformats.org/officeDocument/2006/math">
                              <m:sSub>
                                <m:sSubPr>
                                  <m:ctrlPr>
                                    <a:rPr lang="en-US" sz="1750" b="0" i="1" smtClean="0">
                                      <a:latin typeface="Cambria Math" panose="02040503050406030204" pitchFamily="18" charset="0"/>
                                    </a:rPr>
                                  </m:ctrlPr>
                                </m:sSubPr>
                                <m:e>
                                  <m:r>
                                    <a:rPr lang="en-US" sz="1750" b="0" i="1" smtClean="0">
                                      <a:latin typeface="Cambria Math" panose="02040503050406030204" pitchFamily="18" charset="0"/>
                                    </a:rPr>
                                    <m:t>𝐸</m:t>
                                  </m:r>
                                </m:e>
                                <m:sub>
                                  <m:r>
                                    <a:rPr lang="en-US" sz="1750" b="0" i="1" smtClean="0">
                                      <a:latin typeface="Cambria Math" panose="02040503050406030204" pitchFamily="18" charset="0"/>
                                    </a:rPr>
                                    <m:t>𝑎</m:t>
                                  </m:r>
                                </m:sub>
                              </m:sSub>
                              <m:r>
                                <a:rPr lang="en-US" sz="1750" b="0" i="1" smtClean="0">
                                  <a:latin typeface="Cambria Math" panose="02040503050406030204" pitchFamily="18" charset="0"/>
                                  <a:cs typeface="Segoe UI" panose="020B0502040204020203" pitchFamily="34" charset="0"/>
                                </a:rPr>
                                <m:t>=</m:t>
                              </m:r>
                              <m:sSubSup>
                                <m:sSubSupPr>
                                  <m:ctrlPr>
                                    <a:rPr lang="en-US" sz="1750" b="0" i="1" smtClean="0">
                                      <a:latin typeface="Cambria Math" panose="02040503050406030204" pitchFamily="18" charset="0"/>
                                      <a:cs typeface="Segoe UI" panose="020B0502040204020203" pitchFamily="34" charset="0"/>
                                    </a:rPr>
                                  </m:ctrlPr>
                                </m:sSubSupPr>
                                <m:e>
                                  <m:r>
                                    <a:rPr lang="en-US" sz="1750" b="0" i="1" smtClean="0">
                                      <a:latin typeface="Cambria Math" panose="02040503050406030204" pitchFamily="18" charset="0"/>
                                      <a:cs typeface="Segoe UI" panose="020B0502040204020203" pitchFamily="34" charset="0"/>
                                    </a:rPr>
                                    <m:t>𝐸</m:t>
                                  </m:r>
                                </m:e>
                                <m:sub>
                                  <m:r>
                                    <a:rPr lang="en-US" sz="1750" b="0" i="1" smtClean="0">
                                      <a:latin typeface="Cambria Math" panose="02040503050406030204" pitchFamily="18" charset="0"/>
                                      <a:cs typeface="Segoe UI" panose="020B0502040204020203" pitchFamily="34" charset="0"/>
                                    </a:rPr>
                                    <m:t>𝑚</m:t>
                                  </m:r>
                                </m:sub>
                                <m:sup>
                                  <m:r>
                                    <a:rPr lang="en-US" altLang="zh-CN" sz="1750" b="0" i="1" smtClean="0">
                                      <a:latin typeface="Cambria Math" panose="02040503050406030204" pitchFamily="18" charset="0"/>
                                      <a:cs typeface="Segoe UI" panose="020B0502040204020203" pitchFamily="34" charset="0"/>
                                    </a:rPr>
                                    <m:t>𝑁𝐸𝐵</m:t>
                                  </m:r>
                                </m:sup>
                              </m:sSubSup>
                              <m:r>
                                <a:rPr lang="en-US" sz="1750" b="0" i="1" smtClean="0">
                                  <a:latin typeface="Cambria Math" panose="02040503050406030204" pitchFamily="18" charset="0"/>
                                </a:rPr>
                                <m:t>+</m:t>
                              </m:r>
                              <m:f>
                                <m:fPr>
                                  <m:ctrlPr>
                                    <a:rPr lang="en-US" sz="1750" b="0" i="1" smtClean="0">
                                      <a:latin typeface="Cambria Math" panose="02040503050406030204" pitchFamily="18" charset="0"/>
                                    </a:rPr>
                                  </m:ctrlPr>
                                </m:fPr>
                                <m:num>
                                  <m:r>
                                    <a:rPr lang="en-US" sz="1750" b="0" i="1" smtClean="0">
                                      <a:latin typeface="Cambria Math" panose="02040503050406030204" pitchFamily="18" charset="0"/>
                                    </a:rPr>
                                    <m:t>1</m:t>
                                  </m:r>
                                </m:num>
                                <m:den>
                                  <m:r>
                                    <a:rPr lang="en-US" sz="1750" b="0" i="1" smtClean="0">
                                      <a:latin typeface="Cambria Math" panose="02040503050406030204" pitchFamily="18" charset="0"/>
                                    </a:rPr>
                                    <m:t>2</m:t>
                                  </m:r>
                                </m:den>
                              </m:f>
                              <m:sSub>
                                <m:sSubPr>
                                  <m:ctrlPr>
                                    <a:rPr lang="en-US" sz="1750" b="0" i="1" smtClean="0">
                                      <a:latin typeface="Cambria Math" panose="02040503050406030204" pitchFamily="18" charset="0"/>
                                    </a:rPr>
                                  </m:ctrlPr>
                                </m:sSubPr>
                                <m:e>
                                  <m:r>
                                    <a:rPr lang="en-US" sz="1750" b="0" i="1" smtClean="0">
                                      <a:latin typeface="Cambria Math" panose="02040503050406030204" pitchFamily="18" charset="0"/>
                                    </a:rPr>
                                    <m:t>𝐸</m:t>
                                  </m:r>
                                </m:e>
                                <m:sub>
                                  <m:r>
                                    <a:rPr lang="en-US" sz="1750" b="0" i="1" smtClean="0">
                                      <a:latin typeface="Cambria Math" panose="02040503050406030204" pitchFamily="18" charset="0"/>
                                    </a:rPr>
                                    <m:t>𝑓</m:t>
                                  </m:r>
                                </m:sub>
                              </m:sSub>
                            </m:oMath>
                          </a14:m>
                          <a:r>
                            <a:rPr lang="en-US" sz="1750" b="0" dirty="0" smtClean="0">
                              <a:latin typeface="Segoe UI" panose="020B0502040204020203" pitchFamily="34" charset="0"/>
                              <a:cs typeface="Segoe UI" panose="020B0502040204020203" pitchFamily="34" charset="0"/>
                            </a:rPr>
                            <a:t>     </a:t>
                          </a:r>
                          <a:r>
                            <a:rPr lang="en-US" sz="1750" b="0" baseline="0" dirty="0" smtClean="0">
                              <a:latin typeface="Segoe UI" panose="020B0502040204020203" pitchFamily="34" charset="0"/>
                              <a:cs typeface="Segoe UI" panose="020B0502040204020203" pitchFamily="34" charset="0"/>
                            </a:rPr>
                            <a:t>              </a:t>
                          </a:r>
                        </a:p>
                      </a:txBody>
                      <a:tcPr marL="78377" marR="78377" marT="39189" marB="39189">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8247210"/>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752254435"/>
                  </p:ext>
                </p:extLst>
              </p:nvPr>
            </p:nvGraphicFramePr>
            <p:xfrm>
              <a:off x="1082123" y="4443681"/>
              <a:ext cx="4562628" cy="565606"/>
            </p:xfrm>
            <a:graphic>
              <a:graphicData uri="http://schemas.openxmlformats.org/drawingml/2006/table">
                <a:tbl>
                  <a:tblPr firstRow="1" bandRow="1">
                    <a:tableStyleId>{5940675A-B579-460E-94D1-54222C63F5DA}</a:tableStyleId>
                  </a:tblPr>
                  <a:tblGrid>
                    <a:gridCol w="4562628">
                      <a:extLst>
                        <a:ext uri="{9D8B030D-6E8A-4147-A177-3AD203B41FA5}">
                          <a16:colId xmlns:a16="http://schemas.microsoft.com/office/drawing/2014/main" val="315849248"/>
                        </a:ext>
                      </a:extLst>
                    </a:gridCol>
                  </a:tblGrid>
                  <a:tr h="565606">
                    <a:tc>
                      <a:txBody>
                        <a:bodyPr/>
                        <a:lstStyle/>
                        <a:p>
                          <a:endParaRPr lang="en-US"/>
                        </a:p>
                      </a:txBody>
                      <a:tcPr marL="78377" marR="78377" marT="39189" marB="39189">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a:stretch>
                        </a:blipFill>
                      </a:tcPr>
                    </a:tc>
                    <a:extLst>
                      <a:ext uri="{0D108BD9-81ED-4DB2-BD59-A6C34878D82A}">
                        <a16:rowId xmlns:a16="http://schemas.microsoft.com/office/drawing/2014/main" val="498247210"/>
                      </a:ext>
                    </a:extLst>
                  </a:tr>
                </a:tbl>
              </a:graphicData>
            </a:graphic>
          </p:graphicFrame>
        </mc:Fallback>
      </mc:AlternateContent>
      <p:grpSp>
        <p:nvGrpSpPr>
          <p:cNvPr id="9" name="Group 8"/>
          <p:cNvGrpSpPr/>
          <p:nvPr/>
        </p:nvGrpSpPr>
        <p:grpSpPr>
          <a:xfrm>
            <a:off x="429253" y="1234795"/>
            <a:ext cx="1121108" cy="1195090"/>
            <a:chOff x="18743552" y="35589274"/>
            <a:chExt cx="1161545" cy="1238193"/>
          </a:xfrm>
        </p:grpSpPr>
        <p:sp>
          <p:nvSpPr>
            <p:cNvPr id="10" name="TextBox 9"/>
            <p:cNvSpPr txBox="1"/>
            <p:nvPr/>
          </p:nvSpPr>
          <p:spPr>
            <a:xfrm>
              <a:off x="18934844" y="35911556"/>
              <a:ext cx="736076" cy="318878"/>
            </a:xfrm>
            <a:prstGeom prst="rect">
              <a:avLst/>
            </a:prstGeom>
            <a:noFill/>
          </p:spPr>
          <p:txBody>
            <a:bodyPr wrap="none" rtlCol="0">
              <a:spAutoFit/>
            </a:bodyPr>
            <a:lstStyle/>
            <a:p>
              <a:r>
                <a:rPr lang="en-US" sz="1400" b="1" dirty="0" smtClean="0">
                  <a:latin typeface="Segoe UI" panose="020B0502040204020203" pitchFamily="34" charset="0"/>
                  <a:cs typeface="Segoe UI" panose="020B0502040204020203" pitchFamily="34" charset="0"/>
                </a:rPr>
                <a:t>N</a:t>
              </a:r>
              <a:r>
                <a:rPr lang="en-US" altLang="zh-CN" sz="1400" b="1" dirty="0" smtClean="0">
                  <a:latin typeface="Segoe UI" panose="020B0502040204020203" pitchFamily="34" charset="0"/>
                  <a:cs typeface="Segoe UI" panose="020B0502040204020203" pitchFamily="34" charset="0"/>
                </a:rPr>
                <a:t>a (h)</a:t>
              </a:r>
              <a:endParaRPr lang="en-US" sz="1400" b="1" dirty="0">
                <a:latin typeface="Segoe UI" panose="020B0502040204020203" pitchFamily="34" charset="0"/>
                <a:cs typeface="Segoe UI" panose="020B0502040204020203" pitchFamily="34" charset="0"/>
              </a:endParaRPr>
            </a:p>
          </p:txBody>
        </p:sp>
        <p:sp>
          <p:nvSpPr>
            <p:cNvPr id="11" name="TextBox 10"/>
            <p:cNvSpPr txBox="1"/>
            <p:nvPr/>
          </p:nvSpPr>
          <p:spPr>
            <a:xfrm>
              <a:off x="18934842" y="36204839"/>
              <a:ext cx="305924" cy="318878"/>
            </a:xfrm>
            <a:prstGeom prst="rect">
              <a:avLst/>
            </a:prstGeom>
            <a:noFill/>
          </p:spPr>
          <p:txBody>
            <a:bodyPr wrap="none" rtlCol="0">
              <a:spAutoFit/>
            </a:bodyPr>
            <a:lstStyle/>
            <a:p>
              <a:r>
                <a:rPr lang="en-US" sz="1400" b="1" dirty="0">
                  <a:latin typeface="Segoe UI" panose="020B0502040204020203" pitchFamily="34" charset="0"/>
                  <a:cs typeface="Segoe UI" panose="020B0502040204020203" pitchFamily="34" charset="0"/>
                </a:rPr>
                <a:t>P</a:t>
              </a:r>
            </a:p>
          </p:txBody>
        </p:sp>
        <p:sp>
          <p:nvSpPr>
            <p:cNvPr id="12" name="TextBox 11"/>
            <p:cNvSpPr txBox="1"/>
            <p:nvPr/>
          </p:nvSpPr>
          <p:spPr>
            <a:xfrm>
              <a:off x="18945084" y="36508589"/>
              <a:ext cx="295959" cy="318878"/>
            </a:xfrm>
            <a:prstGeom prst="rect">
              <a:avLst/>
            </a:prstGeom>
            <a:noFill/>
          </p:spPr>
          <p:txBody>
            <a:bodyPr wrap="none" rtlCol="0">
              <a:spAutoFit/>
            </a:bodyPr>
            <a:lstStyle/>
            <a:p>
              <a:r>
                <a:rPr lang="en-US" sz="1400" b="1" dirty="0">
                  <a:latin typeface="Segoe UI" panose="020B0502040204020203" pitchFamily="34" charset="0"/>
                  <a:cs typeface="Segoe UI" panose="020B0502040204020203" pitchFamily="34" charset="0"/>
                </a:rPr>
                <a:t>S</a:t>
              </a: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3371" t="24724" r="61601" b="67362"/>
            <a:stretch/>
          </p:blipFill>
          <p:spPr>
            <a:xfrm>
              <a:off x="18743552" y="36557435"/>
              <a:ext cx="233819" cy="228600"/>
            </a:xfrm>
            <a:prstGeom prst="rect">
              <a:avLst/>
            </a:prstGeom>
          </p:spPr>
        </p:pic>
        <p:pic>
          <p:nvPicPr>
            <p:cNvPr id="14" name="Picture 13"/>
            <p:cNvPicPr>
              <a:picLocks/>
            </p:cNvPicPr>
            <p:nvPr/>
          </p:nvPicPr>
          <p:blipFill rotWithShape="1">
            <a:blip r:embed="rId7">
              <a:extLst>
                <a:ext uri="{28A0092B-C50C-407E-A947-70E740481C1C}">
                  <a14:useLocalDpi xmlns:a14="http://schemas.microsoft.com/office/drawing/2010/main" val="0"/>
                </a:ext>
              </a:extLst>
            </a:blip>
            <a:srcRect l="47978" t="40405" r="48977" b="54669"/>
            <a:stretch/>
          </p:blipFill>
          <p:spPr>
            <a:xfrm>
              <a:off x="18770251" y="35991221"/>
              <a:ext cx="164592" cy="164592"/>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4301" t="25039" r="71068" b="67617"/>
            <a:stretch/>
          </p:blipFill>
          <p:spPr>
            <a:xfrm>
              <a:off x="18755306" y="36272777"/>
              <a:ext cx="210312" cy="210312"/>
            </a:xfrm>
            <a:prstGeom prst="rect">
              <a:avLst/>
            </a:prstGeom>
          </p:spPr>
        </p:pic>
        <p:sp>
          <p:nvSpPr>
            <p:cNvPr id="16" name="TextBox 15"/>
            <p:cNvSpPr txBox="1"/>
            <p:nvPr/>
          </p:nvSpPr>
          <p:spPr>
            <a:xfrm>
              <a:off x="18934845" y="35589274"/>
              <a:ext cx="970252" cy="318878"/>
            </a:xfrm>
            <a:prstGeom prst="rect">
              <a:avLst/>
            </a:prstGeom>
            <a:noFill/>
          </p:spPr>
          <p:txBody>
            <a:bodyPr wrap="none" rtlCol="0">
              <a:spAutoFit/>
            </a:bodyPr>
            <a:lstStyle/>
            <a:p>
              <a:r>
                <a:rPr lang="en-US" sz="1400" b="1" dirty="0" smtClean="0">
                  <a:latin typeface="Segoe UI" panose="020B0502040204020203" pitchFamily="34" charset="0"/>
                  <a:cs typeface="Segoe UI" panose="020B0502040204020203" pitchFamily="34" charset="0"/>
                </a:rPr>
                <a:t>Na/Li (g)</a:t>
              </a:r>
              <a:endParaRPr lang="en-US" sz="1400" b="1" dirty="0">
                <a:latin typeface="Segoe UI" panose="020B0502040204020203" pitchFamily="34" charset="0"/>
                <a:cs typeface="Segoe UI" panose="020B0502040204020203" pitchFamily="34" charset="0"/>
              </a:endParaRPr>
            </a:p>
          </p:txBody>
        </p:sp>
      </p:grpSp>
      <p:pic>
        <p:nvPicPr>
          <p:cNvPr id="17" name="Picture 16"/>
          <p:cNvPicPr>
            <a:picLocks/>
          </p:cNvPicPr>
          <p:nvPr/>
        </p:nvPicPr>
        <p:blipFill>
          <a:blip r:embed="rId8"/>
          <a:stretch>
            <a:fillRect/>
          </a:stretch>
        </p:blipFill>
        <p:spPr>
          <a:xfrm>
            <a:off x="455589" y="1018424"/>
            <a:ext cx="155448" cy="155448"/>
          </a:xfrm>
          <a:prstGeom prst="rect">
            <a:avLst/>
          </a:prstGeom>
        </p:spPr>
      </p:pic>
      <p:sp>
        <p:nvSpPr>
          <p:cNvPr id="18" name="Rectangle 17"/>
          <p:cNvSpPr/>
          <p:nvPr/>
        </p:nvSpPr>
        <p:spPr>
          <a:xfrm>
            <a:off x="6301851" y="4693212"/>
            <a:ext cx="5160806" cy="978729"/>
          </a:xfrm>
          <a:prstGeom prst="rect">
            <a:avLst/>
          </a:prstGeom>
        </p:spPr>
        <p:txBody>
          <a:bodyPr wrap="square">
            <a:spAutoFit/>
          </a:bodyPr>
          <a:lstStyle/>
          <a:p>
            <a:pPr algn="just">
              <a:lnSpc>
                <a:spcPct val="120000"/>
              </a:lnSpc>
            </a:pPr>
            <a:r>
              <a:rPr lang="en-US" sz="1600" dirty="0">
                <a:latin typeface="Segoe UI" panose="020B0502040204020203" pitchFamily="34" charset="0"/>
                <a:cs typeface="Segoe UI" panose="020B0502040204020203" pitchFamily="34" charset="0"/>
              </a:rPr>
              <a:t>Configuration energy diagram results of </a:t>
            </a:r>
            <a:r>
              <a:rPr lang="en-US" sz="1600" dirty="0" smtClean="0">
                <a:latin typeface="Segoe UI" panose="020B0502040204020203" pitchFamily="34" charset="0"/>
                <a:cs typeface="Segoe UI" panose="020B0502040204020203" pitchFamily="34" charset="0"/>
              </a:rPr>
              <a:t>NEB calculation </a:t>
            </a:r>
            <a:r>
              <a:rPr lang="en-US" sz="1600" dirty="0">
                <a:latin typeface="Segoe UI" panose="020B0502040204020203" pitchFamily="34" charset="0"/>
                <a:cs typeface="Segoe UI" panose="020B0502040204020203" pitchFamily="34" charset="0"/>
              </a:rPr>
              <a:t>of Na ion vacancy migration along one step of the indicated </a:t>
            </a:r>
            <a:r>
              <a:rPr lang="en-US" sz="1600" dirty="0" smtClean="0">
                <a:latin typeface="Segoe UI" panose="020B0502040204020203" pitchFamily="34" charset="0"/>
                <a:cs typeface="Segoe UI" panose="020B0502040204020203" pitchFamily="34" charset="0"/>
              </a:rPr>
              <a:t>pathway</a:t>
            </a:r>
            <a:r>
              <a:rPr lang="en-US" sz="1600" dirty="0">
                <a:latin typeface="Segoe UI" panose="020B0502040204020203" pitchFamily="34" charset="0"/>
                <a:cs typeface="Segoe UI" panose="020B0502040204020203" pitchFamily="34" charset="0"/>
              </a:rPr>
              <a:t>.</a:t>
            </a:r>
            <a:endParaRPr lang="en-US" sz="1600" baseline="30000" dirty="0">
              <a:latin typeface="Segoe UI" panose="020B0502040204020203" pitchFamily="34" charset="0"/>
              <a:cs typeface="Segoe UI" panose="020B0502040204020203" pitchFamily="34" charset="0"/>
            </a:endParaRPr>
          </a:p>
        </p:txBody>
      </p:sp>
      <p:sp>
        <p:nvSpPr>
          <p:cNvPr id="19" name="Rectangle 18"/>
          <p:cNvSpPr/>
          <p:nvPr/>
        </p:nvSpPr>
        <p:spPr>
          <a:xfrm>
            <a:off x="793424" y="2461078"/>
            <a:ext cx="1087886" cy="553998"/>
          </a:xfrm>
          <a:prstGeom prst="rect">
            <a:avLst/>
          </a:prstGeom>
        </p:spPr>
        <p:txBody>
          <a:bodyPr wrap="square">
            <a:spAutoFit/>
          </a:bodyPr>
          <a:lstStyle/>
          <a:p>
            <a:r>
              <a:rPr lang="en-US" sz="1500" b="1" i="1" dirty="0">
                <a:latin typeface="Segoe UI" panose="020B0502040204020203" pitchFamily="34" charset="0"/>
                <a:cs typeface="Segoe UI" panose="020B0502040204020203" pitchFamily="34" charset="0"/>
              </a:rPr>
              <a:t>interlayer plane</a:t>
            </a:r>
          </a:p>
        </p:txBody>
      </p:sp>
      <p:sp>
        <p:nvSpPr>
          <p:cNvPr id="20" name="Rectangle 19"/>
          <p:cNvSpPr/>
          <p:nvPr/>
        </p:nvSpPr>
        <p:spPr>
          <a:xfrm>
            <a:off x="594159" y="925643"/>
            <a:ext cx="1567673" cy="307777"/>
          </a:xfrm>
          <a:prstGeom prst="rect">
            <a:avLst/>
          </a:prstGeom>
        </p:spPr>
        <p:txBody>
          <a:bodyPr wrap="none">
            <a:spAutoFit/>
          </a:bodyPr>
          <a:lstStyle/>
          <a:p>
            <a:r>
              <a:rPr lang="en-US" sz="1400" b="1" dirty="0" smtClean="0">
                <a:latin typeface="Segoe UI" panose="020B0502040204020203" pitchFamily="34" charset="0"/>
                <a:cs typeface="Segoe UI" panose="020B0502040204020203" pitchFamily="34" charset="0"/>
              </a:rPr>
              <a:t>Interstitial d site</a:t>
            </a:r>
            <a:endParaRPr lang="en-US" sz="1400" b="1" dirty="0">
              <a:latin typeface="Segoe UI" panose="020B0502040204020203" pitchFamily="34" charset="0"/>
              <a:cs typeface="Segoe UI" panose="020B0502040204020203" pitchFamily="34" charset="0"/>
            </a:endParaRPr>
          </a:p>
        </p:txBody>
      </p:sp>
      <p:sp>
        <p:nvSpPr>
          <p:cNvPr id="21" name="Right Arrow 20"/>
          <p:cNvSpPr/>
          <p:nvPr/>
        </p:nvSpPr>
        <p:spPr>
          <a:xfrm rot="10800000" flipH="1">
            <a:off x="1485045" y="2751481"/>
            <a:ext cx="411480" cy="228600"/>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85045" y="5029199"/>
            <a:ext cx="4211682" cy="338554"/>
          </a:xfrm>
          <a:prstGeom prst="rect">
            <a:avLst/>
          </a:prstGeom>
        </p:spPr>
        <p:txBody>
          <a:bodyPr wrap="square">
            <a:spAutoFit/>
          </a:bodyPr>
          <a:lstStyle/>
          <a:p>
            <a:r>
              <a:rPr lang="en-US" sz="1600" dirty="0" smtClean="0">
                <a:latin typeface="Segoe UI" panose="020B0502040204020203" pitchFamily="34" charset="0"/>
                <a:cs typeface="Segoe UI" panose="020B0502040204020203" pitchFamily="34" charset="0"/>
              </a:rPr>
              <a:t>Nudged </a:t>
            </a:r>
            <a:r>
              <a:rPr lang="en-US" sz="1600" dirty="0">
                <a:latin typeface="Segoe UI" panose="020B0502040204020203" pitchFamily="34" charset="0"/>
                <a:cs typeface="Segoe UI" panose="020B0502040204020203" pitchFamily="34" charset="0"/>
              </a:rPr>
              <a:t>Elastic Band</a:t>
            </a:r>
            <a:r>
              <a:rPr lang="en-US" sz="1600" baseline="30000" dirty="0">
                <a:latin typeface="Segoe UI" panose="020B0502040204020203" pitchFamily="34" charset="0"/>
                <a:cs typeface="Segoe UI" panose="020B0502040204020203" pitchFamily="34" charset="0"/>
              </a:rPr>
              <a:t>1</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algorithm</a:t>
            </a:r>
            <a:r>
              <a:rPr lang="en-US" altLang="zh-CN" sz="1600" dirty="0" smtClean="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4912770" y="5016966"/>
                <a:ext cx="7527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cs typeface="Segoe UI" panose="020B0502040204020203" pitchFamily="34" charset="0"/>
                            </a:rPr>
                          </m:ctrlPr>
                        </m:sSubSupPr>
                        <m:e>
                          <m:r>
                            <a:rPr lang="en-US" i="1">
                              <a:latin typeface="Cambria Math" panose="02040503050406030204" pitchFamily="18" charset="0"/>
                              <a:cs typeface="Segoe UI" panose="020B0502040204020203" pitchFamily="34" charset="0"/>
                            </a:rPr>
                            <m:t>𝐸</m:t>
                          </m:r>
                        </m:e>
                        <m:sub>
                          <m:r>
                            <a:rPr lang="en-US" i="1">
                              <a:latin typeface="Cambria Math" panose="02040503050406030204" pitchFamily="18" charset="0"/>
                              <a:cs typeface="Segoe UI" panose="020B0502040204020203" pitchFamily="34" charset="0"/>
                            </a:rPr>
                            <m:t>𝑚</m:t>
                          </m:r>
                        </m:sub>
                        <m:sup>
                          <m:r>
                            <a:rPr lang="en-US" altLang="zh-CN" i="1">
                              <a:latin typeface="Cambria Math" panose="02040503050406030204" pitchFamily="18" charset="0"/>
                              <a:cs typeface="Segoe UI" panose="020B0502040204020203" pitchFamily="34" charset="0"/>
                            </a:rPr>
                            <m:t>𝑁𝐸𝐵</m:t>
                          </m:r>
                        </m:sup>
                      </m:sSubSup>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912770" y="5016966"/>
                <a:ext cx="752770" cy="369332"/>
              </a:xfrm>
              <a:prstGeom prst="rect">
                <a:avLst/>
              </a:prstGeom>
              <a:blipFill>
                <a:blip r:embed="rId9"/>
                <a:stretch>
                  <a:fillRect/>
                </a:stretch>
              </a:blipFill>
            </p:spPr>
            <p:txBody>
              <a:bodyPr/>
              <a:lstStyle/>
              <a:p>
                <a:r>
                  <a:rPr lang="en-US">
                    <a:noFill/>
                  </a:rPr>
                  <a:t> </a:t>
                </a:r>
              </a:p>
            </p:txBody>
          </p:sp>
        </mc:Fallback>
      </mc:AlternateContent>
      <p:sp>
        <p:nvSpPr>
          <p:cNvPr id="24" name="Right Arrow 23"/>
          <p:cNvSpPr/>
          <p:nvPr/>
        </p:nvSpPr>
        <p:spPr>
          <a:xfrm>
            <a:off x="4586199" y="5118559"/>
            <a:ext cx="294506" cy="13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809479" y="5387665"/>
                <a:ext cx="2737288" cy="341632"/>
              </a:xfrm>
              <a:prstGeom prst="rect">
                <a:avLst/>
              </a:prstGeom>
            </p:spPr>
            <p:txBody>
              <a:bodyPr wrap="none">
                <a:spAutoFit/>
              </a:bodyPr>
              <a:lstStyle/>
              <a:p>
                <a:pPr algn="r"/>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rPr>
                          </m:ctrlPr>
                        </m:sSubPr>
                        <m:e>
                          <m:r>
                            <a:rPr lang="en-US" sz="1500" i="1">
                              <a:latin typeface="Cambria Math" panose="02040503050406030204" pitchFamily="18" charset="0"/>
                            </a:rPr>
                            <m:t>𝐸</m:t>
                          </m:r>
                        </m:e>
                        <m:sub>
                          <m:r>
                            <a:rPr lang="en-US" sz="1500" b="0" i="1" smtClean="0">
                              <a:latin typeface="Cambria Math" panose="02040503050406030204" pitchFamily="18" charset="0"/>
                            </a:rPr>
                            <m:t>𝑑𝑒𝑓𝑒𝑐𝑡</m:t>
                          </m:r>
                        </m:sub>
                      </m:sSub>
                      <m:r>
                        <a:rPr lang="en-US" sz="1500" b="0" i="1" smtClean="0">
                          <a:latin typeface="Cambria Math" panose="02040503050406030204" pitchFamily="18" charset="0"/>
                        </a:rPr>
                        <m:t>(</m:t>
                      </m:r>
                      <m:r>
                        <a:rPr lang="en-US" sz="1500" b="0" i="1" smtClean="0">
                          <a:latin typeface="Cambria Math" panose="02040503050406030204" pitchFamily="18" charset="0"/>
                        </a:rPr>
                        <m:t>𝑁𝑎h</m:t>
                      </m:r>
                      <m:r>
                        <a:rPr lang="en-US" sz="1500" b="0" i="1" smtClean="0">
                          <a:latin typeface="Cambria Math" panose="02040503050406030204" pitchFamily="18" charset="0"/>
                        </a:rPr>
                        <m:t>−</m:t>
                      </m:r>
                      <m:r>
                        <a:rPr lang="en-US" sz="1500" b="0" i="1" smtClean="0">
                          <a:latin typeface="Cambria Math" panose="02040503050406030204" pitchFamily="18" charset="0"/>
                        </a:rPr>
                        <m:t>𝑁𝑎𝑑</m:t>
                      </m:r>
                      <m:r>
                        <a:rPr lang="en-US" sz="1500" b="0" i="1" smtClean="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𝐸</m:t>
                          </m:r>
                        </m:e>
                        <m:sub>
                          <m:r>
                            <a:rPr lang="en-US" sz="1500" b="0" i="1" smtClean="0">
                              <a:latin typeface="Cambria Math" panose="02040503050406030204" pitchFamily="18" charset="0"/>
                            </a:rPr>
                            <m:t>𝑝𝑒𝑟𝑓𝑒𝑐𝑡</m:t>
                          </m:r>
                        </m:sub>
                      </m:sSub>
                    </m:oMath>
                  </m:oMathPara>
                </a14:m>
                <a:endParaRPr lang="en-US" sz="1500" dirty="0"/>
              </a:p>
            </p:txBody>
          </p:sp>
        </mc:Choice>
        <mc:Fallback xmlns="">
          <p:sp>
            <p:nvSpPr>
              <p:cNvPr id="25" name="Rectangle 24"/>
              <p:cNvSpPr>
                <a:spLocks noRot="1" noChangeAspect="1" noMove="1" noResize="1" noEditPoints="1" noAdjustHandles="1" noChangeArrowheads="1" noChangeShapeType="1" noTextEdit="1"/>
              </p:cNvSpPr>
              <p:nvPr/>
            </p:nvSpPr>
            <p:spPr>
              <a:xfrm>
                <a:off x="1809479" y="5387665"/>
                <a:ext cx="2737288" cy="341632"/>
              </a:xfrm>
              <a:prstGeom prst="rect">
                <a:avLst/>
              </a:prstGeom>
              <a:blipFill>
                <a:blip r:embed="rId10"/>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948338" y="5378336"/>
                <a:ext cx="470578" cy="391582"/>
              </a:xfrm>
              <a:prstGeom prst="rect">
                <a:avLst/>
              </a:prstGeom>
            </p:spPr>
            <p:txBody>
              <a:bodyPr wrap="none">
                <a:spAutoFit/>
              </a:bodyPr>
              <a:lstStyle/>
              <a:p>
                <a:pPr algn="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𝑓</m:t>
                        </m:r>
                      </m:sub>
                    </m:sSub>
                  </m:oMath>
                </a14:m>
                <a:r>
                  <a:rPr lang="en-US" dirty="0"/>
                  <a:t> </a:t>
                </a:r>
              </a:p>
            </p:txBody>
          </p:sp>
        </mc:Choice>
        <mc:Fallback xmlns="">
          <p:sp>
            <p:nvSpPr>
              <p:cNvPr id="26" name="Rectangle 25"/>
              <p:cNvSpPr>
                <a:spLocks noRot="1" noChangeAspect="1" noMove="1" noResize="1" noEditPoints="1" noAdjustHandles="1" noChangeArrowheads="1" noChangeShapeType="1" noTextEdit="1"/>
              </p:cNvSpPr>
              <p:nvPr/>
            </p:nvSpPr>
            <p:spPr>
              <a:xfrm>
                <a:off x="4948338" y="5378336"/>
                <a:ext cx="470578" cy="391582"/>
              </a:xfrm>
              <a:prstGeom prst="rect">
                <a:avLst/>
              </a:prstGeom>
              <a:blipFill>
                <a:blip r:embed="rId11"/>
                <a:stretch>
                  <a:fillRect b="-9231"/>
                </a:stretch>
              </a:blipFill>
            </p:spPr>
            <p:txBody>
              <a:bodyPr/>
              <a:lstStyle/>
              <a:p>
                <a:r>
                  <a:rPr lang="en-US">
                    <a:noFill/>
                  </a:rPr>
                  <a:t> </a:t>
                </a:r>
              </a:p>
            </p:txBody>
          </p:sp>
        </mc:Fallback>
      </mc:AlternateContent>
      <p:sp>
        <p:nvSpPr>
          <p:cNvPr id="27" name="Right Arrow 26"/>
          <p:cNvSpPr/>
          <p:nvPr/>
        </p:nvSpPr>
        <p:spPr>
          <a:xfrm>
            <a:off x="4586196" y="5521330"/>
            <a:ext cx="294506" cy="13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 name="Rectangle 27"/>
          <p:cNvSpPr/>
          <p:nvPr/>
        </p:nvSpPr>
        <p:spPr>
          <a:xfrm>
            <a:off x="768030" y="6027340"/>
            <a:ext cx="5642550" cy="285078"/>
          </a:xfrm>
          <a:prstGeom prst="rect">
            <a:avLst/>
          </a:prstGeom>
        </p:spPr>
        <p:txBody>
          <a:bodyPr wrap="square">
            <a:spAutoFit/>
          </a:bodyPr>
          <a:lstStyle/>
          <a:p>
            <a:pPr>
              <a:lnSpc>
                <a:spcPct val="114000"/>
              </a:lnSpc>
            </a:pPr>
            <a:r>
              <a:rPr lang="it-IT" sz="1200" baseline="30000" dirty="0" smtClean="0">
                <a:latin typeface="Segoe UI" panose="020B0502040204020203" pitchFamily="34" charset="0"/>
                <a:cs typeface="Segoe UI" panose="020B0502040204020203" pitchFamily="34" charset="0"/>
              </a:rPr>
              <a:t>1</a:t>
            </a:r>
            <a:r>
              <a:rPr lang="it-IT" sz="1200" dirty="0" smtClean="0">
                <a:latin typeface="Segoe UI" panose="020B0502040204020203" pitchFamily="34" charset="0"/>
                <a:cs typeface="Segoe UI" panose="020B0502040204020203" pitchFamily="34" charset="0"/>
              </a:rPr>
              <a:t>Henkelman et al., </a:t>
            </a:r>
            <a:r>
              <a:rPr lang="en-US" sz="1200" i="1" dirty="0" smtClean="0">
                <a:latin typeface="Segoe UI" panose="020B0502040204020203" pitchFamily="34" charset="0"/>
                <a:cs typeface="Segoe UI" panose="020B0502040204020203" pitchFamily="34" charset="0"/>
              </a:rPr>
              <a:t>J. Chem. Phys. </a:t>
            </a:r>
            <a:r>
              <a:rPr lang="en-US" sz="1200" b="1" dirty="0" smtClean="0">
                <a:latin typeface="Segoe UI" panose="020B0502040204020203" pitchFamily="34" charset="0"/>
                <a:cs typeface="Segoe UI" panose="020B0502040204020203" pitchFamily="34" charset="0"/>
              </a:rPr>
              <a:t>113</a:t>
            </a:r>
            <a:r>
              <a:rPr lang="en-US" sz="1200" dirty="0" smtClean="0">
                <a:latin typeface="Segoe UI" panose="020B0502040204020203" pitchFamily="34" charset="0"/>
                <a:cs typeface="Segoe UI" panose="020B0502040204020203" pitchFamily="34" charset="0"/>
              </a:rPr>
              <a:t>, 9901-9904 (2000)</a:t>
            </a:r>
          </a:p>
        </p:txBody>
      </p:sp>
      <p:cxnSp>
        <p:nvCxnSpPr>
          <p:cNvPr id="29" name="Straight Connector 28"/>
          <p:cNvCxnSpPr/>
          <p:nvPr/>
        </p:nvCxnSpPr>
        <p:spPr>
          <a:xfrm>
            <a:off x="856629" y="5983808"/>
            <a:ext cx="4299857" cy="0"/>
          </a:xfrm>
          <a:prstGeom prst="line">
            <a:avLst/>
          </a:prstGeom>
        </p:spPr>
        <p:style>
          <a:lnRef idx="1">
            <a:schemeClr val="dk1"/>
          </a:lnRef>
          <a:fillRef idx="0">
            <a:schemeClr val="dk1"/>
          </a:fillRef>
          <a:effectRef idx="0">
            <a:schemeClr val="dk1"/>
          </a:effectRef>
          <a:fontRef idx="minor">
            <a:schemeClr val="tx1"/>
          </a:fontRef>
        </p:style>
      </p:cxnSp>
      <p:sp>
        <p:nvSpPr>
          <p:cNvPr id="30" name="Date Placeholder 2"/>
          <p:cNvSpPr>
            <a:spLocks noGrp="1"/>
          </p:cNvSpPr>
          <p:nvPr>
            <p:ph type="dt" sz="half" idx="10"/>
          </p:nvPr>
        </p:nvSpPr>
        <p:spPr>
          <a:xfrm>
            <a:off x="838200" y="6356350"/>
            <a:ext cx="2743200" cy="365125"/>
          </a:xfrm>
        </p:spPr>
        <p:txBody>
          <a:bodyPr/>
          <a:lstStyle/>
          <a:p>
            <a:r>
              <a:rPr lang="en-US" dirty="0" smtClean="0"/>
              <a:t>03/02/2020</a:t>
            </a:r>
            <a:endParaRPr lang="en-US" dirty="0"/>
          </a:p>
        </p:txBody>
      </p:sp>
      <p:sp>
        <p:nvSpPr>
          <p:cNvPr id="31" name="Footer Placeholder 4"/>
          <p:cNvSpPr>
            <a:spLocks noGrp="1"/>
          </p:cNvSpPr>
          <p:nvPr>
            <p:ph type="ftr" sz="quarter" idx="11"/>
          </p:nvPr>
        </p:nvSpPr>
        <p:spPr>
          <a:xfrm>
            <a:off x="4038600" y="6356350"/>
            <a:ext cx="4114800" cy="365125"/>
          </a:xfrm>
        </p:spPr>
        <p:txBody>
          <a:bodyPr/>
          <a:lstStyle/>
          <a:p>
            <a:r>
              <a:rPr lang="en-US" dirty="0" smtClean="0"/>
              <a:t>March 2020 APS</a:t>
            </a:r>
            <a:endParaRPr lang="en-US" dirty="0"/>
          </a:p>
        </p:txBody>
      </p:sp>
      <p:sp>
        <p:nvSpPr>
          <p:cNvPr id="32" name="Slide Number Placeholder 5"/>
          <p:cNvSpPr>
            <a:spLocks noGrp="1"/>
          </p:cNvSpPr>
          <p:nvPr>
            <p:ph type="sldNum" sz="quarter" idx="12"/>
          </p:nvPr>
        </p:nvSpPr>
        <p:spPr>
          <a:xfrm>
            <a:off x="8610600" y="6356350"/>
            <a:ext cx="2743200" cy="365125"/>
          </a:xfrm>
        </p:spPr>
        <p:txBody>
          <a:bodyPr/>
          <a:lstStyle/>
          <a:p>
            <a:r>
              <a:rPr lang="en-US" dirty="0" smtClean="0"/>
              <a:t>8</a:t>
            </a:r>
            <a:endParaRPr lang="en-US" dirty="0"/>
          </a:p>
        </p:txBody>
      </p:sp>
    </p:spTree>
    <p:extLst>
      <p:ext uri="{BB962C8B-B14F-4D97-AF65-F5344CB8AC3E}">
        <p14:creationId xmlns:p14="http://schemas.microsoft.com/office/powerpoint/2010/main" val="71664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12570</TotalTime>
  <Words>3403</Words>
  <Application>Microsoft Office PowerPoint</Application>
  <PresentationFormat>Widescreen</PresentationFormat>
  <Paragraphs>312</Paragraphs>
  <Slides>15</Slides>
  <Notes>15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DengXian</vt:lpstr>
      <vt:lpstr>DengXian</vt:lpstr>
      <vt:lpstr>Arial</vt:lpstr>
      <vt:lpstr>Calibri</vt:lpstr>
      <vt:lpstr>Calibri Light</vt:lpstr>
      <vt:lpstr>Cambria Math</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Yan</dc:creator>
  <cp:lastModifiedBy>Li, Yan</cp:lastModifiedBy>
  <cp:revision>295</cp:revision>
  <cp:lastPrinted>2020-03-04T17:03:48Z</cp:lastPrinted>
  <dcterms:created xsi:type="dcterms:W3CDTF">2020-02-15T19:24:04Z</dcterms:created>
  <dcterms:modified xsi:type="dcterms:W3CDTF">2020-03-04T18:46:01Z</dcterms:modified>
</cp:coreProperties>
</file>