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256" r:id="rId3"/>
    <p:sldId id="267" r:id="rId4"/>
    <p:sldId id="271" r:id="rId5"/>
    <p:sldId id="269" r:id="rId6"/>
    <p:sldId id="270" r:id="rId7"/>
    <p:sldId id="297" r:id="rId8"/>
    <p:sldId id="310" r:id="rId9"/>
    <p:sldId id="298" r:id="rId10"/>
    <p:sldId id="281" r:id="rId11"/>
    <p:sldId id="287" r:id="rId12"/>
    <p:sldId id="299" r:id="rId13"/>
    <p:sldId id="300" r:id="rId14"/>
    <p:sldId id="301" r:id="rId15"/>
    <p:sldId id="29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76" d="100"/>
          <a:sy n="76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3678-47A4-46DD-8824-73909DC843D8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832-4607-4656-9548-AFC82C49A229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8718-04E5-4687-AA92-BAA4265C5813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8541-A42C-4429-9CE8-8AFE9F1694E0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18C0-6833-460B-BBEA-35B6B1581969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7C8-5D91-4BD3-A1B5-F413FA5DDDDF}" type="datetime1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7260-FFBD-409B-9536-C9D69A1268F3}" type="datetime1">
              <a:rPr lang="en-US" smtClean="0"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2FF7-2961-4095-A6AA-7100F7D267C3}" type="datetime1">
              <a:rPr lang="en-US" smtClean="0"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7B77-08A9-4C54-B75E-186537FC9D84}" type="datetime1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09DE-A925-44B3-B551-8563E27E4C0C}" type="datetime1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0232-E468-4BDF-86E6-8BFF5131FCD0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assign.net/" TargetMode="External"/><Relationship Id="rId2" Type="http://schemas.openxmlformats.org/officeDocument/2006/relationships/hyperlink" Target="http://www.wfu.edu/~natalie/s12phy11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data\Userdata\Coursework\iclicker\iclicker%20Win%20v6.1\iclicker.ex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Electrical </a:t>
            </a:r>
            <a:r>
              <a:rPr lang="en-US" sz="3200" b="1" dirty="0">
                <a:solidFill>
                  <a:schemeClr val="folHlink"/>
                </a:solidFill>
              </a:rPr>
              <a:t>charges and forces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2752-69B6-4936-AAE2-1749020155DB}" type="datetime1">
              <a:rPr lang="en-US"/>
              <a:pPr/>
              <a:t>1/18/2012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 1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DC6C-079E-474E-8749-47908328CCC1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folHlink"/>
                </a:solidFill>
              </a:rPr>
              <a:t>Overview --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30254" r="49976" b="19753"/>
          <a:stretch>
            <a:fillRect/>
          </a:stretch>
        </p:blipFill>
        <p:spPr bwMode="auto">
          <a:xfrm>
            <a:off x="4495800" y="381000"/>
            <a:ext cx="4460875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838200" y="228600"/>
            <a:ext cx="8153400" cy="5638800"/>
            <a:chOff x="528" y="240"/>
            <a:chExt cx="5136" cy="3552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32" y="240"/>
              <a:ext cx="2832" cy="3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28" y="912"/>
              <a:ext cx="4848" cy="2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Important concepts from General Physics I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  </a:t>
              </a:r>
              <a:r>
                <a:rPr lang="en-US" sz="2000" b="1" dirty="0"/>
                <a:t> F</a:t>
              </a:r>
              <a:r>
                <a:rPr lang="en-US" sz="2000" dirty="0"/>
                <a:t> = m </a:t>
              </a:r>
              <a:r>
                <a:rPr lang="en-US" sz="2000" b="1" dirty="0"/>
                <a:t>a   </a:t>
              </a:r>
              <a:r>
                <a:rPr lang="en-US" sz="2000" dirty="0"/>
                <a:t>   (force </a:t>
              </a:r>
              <a:r>
                <a:rPr lang="en-US" sz="2000" dirty="0">
                  <a:sym typeface="Wingdings" pitchFamily="2" charset="2"/>
                </a:rPr>
                <a:t> acceleration)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ym typeface="Wingdings" pitchFamily="2" charset="2"/>
                </a:rPr>
                <a:t>   </a:t>
              </a:r>
              <a:r>
                <a:rPr lang="en-US" sz="2000" dirty="0" err="1">
                  <a:sym typeface="Wingdings" pitchFamily="2" charset="2"/>
                </a:rPr>
                <a:t>K</a:t>
              </a:r>
              <a:r>
                <a:rPr lang="en-US" sz="2000" baseline="-25000" dirty="0" err="1">
                  <a:sym typeface="Wingdings" pitchFamily="2" charset="2"/>
                </a:rPr>
                <a:t>f</a:t>
              </a:r>
              <a:r>
                <a:rPr lang="en-US" sz="2000" dirty="0">
                  <a:sym typeface="Wingdings" pitchFamily="2" charset="2"/>
                </a:rPr>
                <a:t> + </a:t>
              </a:r>
              <a:r>
                <a:rPr lang="en-US" sz="2000" dirty="0" err="1">
                  <a:sym typeface="Wingdings" pitchFamily="2" charset="2"/>
                </a:rPr>
                <a:t>U</a:t>
              </a:r>
              <a:r>
                <a:rPr lang="en-US" sz="2000" baseline="-25000" dirty="0" err="1">
                  <a:sym typeface="Wingdings" pitchFamily="2" charset="2"/>
                </a:rPr>
                <a:t>f</a:t>
              </a:r>
              <a:r>
                <a:rPr lang="en-US" sz="2000" dirty="0">
                  <a:sym typeface="Wingdings" pitchFamily="2" charset="2"/>
                </a:rPr>
                <a:t> = K</a:t>
              </a:r>
              <a:r>
                <a:rPr lang="en-US" sz="2000" baseline="-25000" dirty="0">
                  <a:sym typeface="Wingdings" pitchFamily="2" charset="2"/>
                </a:rPr>
                <a:t>i</a:t>
              </a:r>
              <a:r>
                <a:rPr lang="en-US" sz="2000" dirty="0">
                  <a:sym typeface="Wingdings" pitchFamily="2" charset="2"/>
                </a:rPr>
                <a:t> + </a:t>
              </a:r>
              <a:r>
                <a:rPr lang="en-US" sz="2000" dirty="0" err="1">
                  <a:sym typeface="Wingdings" pitchFamily="2" charset="2"/>
                </a:rPr>
                <a:t>U</a:t>
              </a:r>
              <a:r>
                <a:rPr lang="en-US" sz="2000" baseline="-25000" dirty="0" err="1">
                  <a:sym typeface="Wingdings" pitchFamily="2" charset="2"/>
                </a:rPr>
                <a:t>i</a:t>
              </a:r>
              <a:r>
                <a:rPr lang="en-US" sz="2000" dirty="0">
                  <a:sym typeface="Wingdings" pitchFamily="2" charset="2"/>
                </a:rPr>
                <a:t> + W</a:t>
              </a:r>
              <a:r>
                <a:rPr lang="en-US" sz="2000" baseline="-25000" dirty="0">
                  <a:sym typeface="Wingdings" pitchFamily="2" charset="2"/>
                </a:rPr>
                <a:t>(other) </a:t>
              </a:r>
              <a:r>
                <a:rPr lang="en-US" sz="2000" dirty="0">
                  <a:sym typeface="Wingdings" pitchFamily="2" charset="2"/>
                </a:rPr>
                <a:t> (energy relationships)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sym typeface="Wingdings" pitchFamily="2" charset="2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ym typeface="Wingdings" pitchFamily="2" charset="2"/>
                </a:rPr>
                <a:t>Important concepts in General Physics II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ym typeface="Wingdings" pitchFamily="2" charset="2"/>
                </a:rPr>
                <a:t>   General Physics I </a:t>
              </a:r>
              <a:r>
                <a:rPr lang="en-US" sz="2000" b="1" dirty="0">
                  <a:solidFill>
                    <a:srgbClr val="FF3300"/>
                  </a:solidFill>
                  <a:sym typeface="Wingdings" pitchFamily="2" charset="2"/>
                </a:rPr>
                <a:t>is still true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ym typeface="Wingdings" pitchFamily="2" charset="2"/>
                </a:rPr>
                <a:t>    Electricity &amp; Magnetism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ym typeface="Wingdings" pitchFamily="2" charset="2"/>
                </a:rPr>
                <a:t>    Light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ym typeface="Wingdings" pitchFamily="2" charset="2"/>
                </a:rPr>
                <a:t>    “Modern” Physics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4F58-CA6F-4ABD-8B0C-59A3BF5FD7B7}" type="datetime1">
              <a:rPr lang="en-US"/>
              <a:pPr/>
              <a:t>1/18/2012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 1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7D32-912C-4CF4-9A9C-7C76EC156B5F}" type="slidenum">
              <a:rPr lang="en-US"/>
              <a:pPr/>
              <a:t>11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5171" y="304800"/>
            <a:ext cx="7848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folHlink"/>
                </a:solidFill>
              </a:rPr>
              <a:t>Charging ahead</a:t>
            </a:r>
            <a:r>
              <a:rPr lang="en-US" sz="2000" b="1" dirty="0" smtClean="0">
                <a:solidFill>
                  <a:schemeClr val="folHlink"/>
                </a:solidFill>
              </a:rPr>
              <a:t>....      </a:t>
            </a:r>
            <a:r>
              <a:rPr lang="en-US" sz="2000" dirty="0" smtClean="0"/>
              <a:t>(Chap. 23 of S &amp; J)</a:t>
            </a:r>
            <a:endParaRPr lang="en-US" sz="20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Most matter is made up of charged particles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labeled +  (proton: </a:t>
            </a:r>
            <a:r>
              <a:rPr lang="en-US" sz="2000" dirty="0" err="1"/>
              <a:t>q</a:t>
            </a:r>
            <a:r>
              <a:rPr lang="en-US" sz="2000" baseline="-25000" dirty="0" err="1"/>
              <a:t>p</a:t>
            </a:r>
            <a:r>
              <a:rPr lang="en-US" sz="2000" dirty="0"/>
              <a:t>= 1.60217733 x 10</a:t>
            </a:r>
            <a:r>
              <a:rPr lang="en-US" sz="2000" baseline="30000" dirty="0"/>
              <a:t>-19</a:t>
            </a:r>
            <a:r>
              <a:rPr lang="en-US" sz="2000" dirty="0"/>
              <a:t> C)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labeled </a:t>
            </a:r>
            <a:r>
              <a:rPr lang="en-US" sz="2000" b="1" dirty="0" smtClean="0"/>
              <a:t>-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/>
              <a:t>(electron: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dirty="0"/>
              <a:t>= </a:t>
            </a:r>
            <a:r>
              <a:rPr lang="en-US" sz="2000" dirty="0">
                <a:latin typeface="Symbol" pitchFamily="18" charset="2"/>
              </a:rPr>
              <a:t>-</a:t>
            </a:r>
            <a:r>
              <a:rPr lang="en-US" sz="2000" dirty="0"/>
              <a:t> 1.60217733 x 10</a:t>
            </a:r>
            <a:r>
              <a:rPr lang="en-US" sz="2000" baseline="30000" dirty="0"/>
              <a:t>-19</a:t>
            </a:r>
            <a:r>
              <a:rPr lang="en-US" sz="2000" dirty="0"/>
              <a:t> C)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Coulomb’s law describes the electrical force between two charged particles: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90025"/>
              </p:ext>
            </p:extLst>
          </p:nvPr>
        </p:nvGraphicFramePr>
        <p:xfrm>
          <a:off x="1689099" y="3046412"/>
          <a:ext cx="2654301" cy="2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数式" r:id="rId3" imgW="1168200" imgH="1104840" progId="Equation.3">
                  <p:embed/>
                </p:oleObj>
              </mc:Choice>
              <mc:Fallback>
                <p:oleObj name="数式" r:id="rId3" imgW="11682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099" y="3046412"/>
                        <a:ext cx="2654301" cy="2510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181600" y="3091543"/>
            <a:ext cx="2971800" cy="1752600"/>
            <a:chOff x="4724400" y="3810000"/>
            <a:chExt cx="2971800" cy="1752600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55626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7086600" y="4419600"/>
              <a:ext cx="304800" cy="3048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7086600" y="4343400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4876800" y="38100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4724400" y="5334000"/>
              <a:ext cx="297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V="1">
              <a:off x="4876800" y="4343400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V="1">
              <a:off x="4876800" y="4572000"/>
              <a:ext cx="2286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1</a:t>
              </a:r>
              <a:endParaRPr lang="en-US" b="1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6248400" y="4495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2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Coulomb’s law   (continued)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72138"/>
              </p:ext>
            </p:extLst>
          </p:nvPr>
        </p:nvGraphicFramePr>
        <p:xfrm>
          <a:off x="3962400" y="337457"/>
          <a:ext cx="2597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数式" r:id="rId3" imgW="1143000" imgH="431640" progId="Equation.3">
                  <p:embed/>
                </p:oleObj>
              </mc:Choice>
              <mc:Fallback>
                <p:oleObj name="数式" r:id="rId3" imgW="1143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7457"/>
                        <a:ext cx="25971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9062" y="-6096000"/>
            <a:ext cx="3400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9062" y="-6096000"/>
            <a:ext cx="3400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400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56616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Coulomb’s law   (continued)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63951"/>
              </p:ext>
            </p:extLst>
          </p:nvPr>
        </p:nvGraphicFramePr>
        <p:xfrm>
          <a:off x="4267200" y="304800"/>
          <a:ext cx="2597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数式" r:id="rId3" imgW="1143000" imgH="431640" progId="Equation.3">
                  <p:embed/>
                </p:oleObj>
              </mc:Choice>
              <mc:Fallback>
                <p:oleObj name="数式" r:id="rId3" imgW="1143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04800"/>
                        <a:ext cx="25971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42144"/>
              </p:ext>
            </p:extLst>
          </p:nvPr>
        </p:nvGraphicFramePr>
        <p:xfrm>
          <a:off x="609600" y="1905000"/>
          <a:ext cx="7534275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数式" r:id="rId5" imgW="3314520" imgH="1460160" progId="Equation.3">
                  <p:embed/>
                </p:oleObj>
              </mc:Choice>
              <mc:Fallback>
                <p:oleObj name="数式" r:id="rId5" imgW="3314520" imgH="1460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7534275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7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i-clicker exercise: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Consider a proton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=1.67x10</a:t>
            </a:r>
            <a:r>
              <a:rPr lang="en-US" baseline="30000" dirty="0" smtClean="0"/>
              <a:t>-27</a:t>
            </a:r>
            <a:r>
              <a:rPr lang="en-US" dirty="0" smtClean="0"/>
              <a:t> kg;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p</a:t>
            </a:r>
            <a:r>
              <a:rPr lang="en-US" dirty="0" smtClean="0"/>
              <a:t>=+1.60x10</a:t>
            </a:r>
            <a:r>
              <a:rPr lang="en-US" baseline="30000" dirty="0" smtClean="0"/>
              <a:t>-19</a:t>
            </a:r>
            <a:r>
              <a:rPr lang="en-US" dirty="0" smtClean="0"/>
              <a:t> C) and an electron </a:t>
            </a:r>
            <a:r>
              <a:rPr lang="en-US" dirty="0"/>
              <a:t>(</a:t>
            </a:r>
            <a:r>
              <a:rPr lang="en-US" dirty="0" smtClean="0"/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=9.11x10</a:t>
            </a:r>
            <a:r>
              <a:rPr lang="en-US" baseline="30000" dirty="0" smtClean="0"/>
              <a:t>-31</a:t>
            </a:r>
            <a:r>
              <a:rPr lang="en-US" dirty="0" smtClean="0"/>
              <a:t> </a:t>
            </a:r>
            <a:r>
              <a:rPr lang="en-US" dirty="0"/>
              <a:t>kg;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</a:t>
            </a:r>
            <a:r>
              <a:rPr lang="en-US" dirty="0" smtClean="0"/>
              <a:t>=-1.60x10</a:t>
            </a:r>
            <a:r>
              <a:rPr lang="en-US" baseline="30000" dirty="0" smtClean="0"/>
              <a:t>-19</a:t>
            </a:r>
            <a:r>
              <a:rPr lang="en-US" dirty="0" smtClean="0"/>
              <a:t> </a:t>
            </a:r>
            <a:r>
              <a:rPr lang="en-US" dirty="0"/>
              <a:t>C) </a:t>
            </a:r>
            <a:r>
              <a:rPr lang="en-US" dirty="0" smtClean="0"/>
              <a:t>separated by 5.29x10</a:t>
            </a:r>
            <a:r>
              <a:rPr lang="en-US" baseline="30000" dirty="0" smtClean="0"/>
              <a:t>-11 </a:t>
            </a:r>
            <a:r>
              <a:rPr lang="en-US" dirty="0" smtClean="0"/>
              <a:t>m. The particles are attracted to each other by both the force of gravity and by Coulomb’s law force. Which of these has the larger magnitude?</a:t>
            </a:r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dirty="0" smtClean="0"/>
              <a:t>Gravitational force</a:t>
            </a:r>
          </a:p>
          <a:p>
            <a:r>
              <a:rPr lang="en-US" dirty="0" smtClean="0"/>
              <a:t>B.   Coulomb’s law force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629234"/>
              </p:ext>
            </p:extLst>
          </p:nvPr>
        </p:nvGraphicFramePr>
        <p:xfrm>
          <a:off x="1219200" y="3886200"/>
          <a:ext cx="613610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数式" r:id="rId3" imgW="4572000" imgH="965160" progId="Equation.3">
                  <p:embed/>
                </p:oleObj>
              </mc:Choice>
              <mc:Fallback>
                <p:oleObj name="数式" r:id="rId3" imgW="4572000" imgH="965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886200"/>
                        <a:ext cx="613610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5486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We will mostly ignore gravitational effects when we consider electrostatics.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3337034"/>
            <a:ext cx="7848600" cy="3063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0940-E34E-4A7E-9410-5A417E0A7F2B}" type="datetime1">
              <a:rPr lang="en-US"/>
              <a:pPr/>
              <a:t>1/18/2012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9FDE-4EC8-449F-8314-73B93757DD0C}" type="slidenum">
              <a:rPr lang="en-US"/>
              <a:pPr/>
              <a:t>15</a:t>
            </a:fld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7525" y="498475"/>
            <a:ext cx="82454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Problem solving steps</a:t>
            </a:r>
          </a:p>
          <a:p>
            <a:endParaRPr lang="en-US"/>
          </a:p>
          <a:p>
            <a:pPr lvl="1">
              <a:buFontTx/>
              <a:buAutoNum type="arabicPeriod"/>
            </a:pPr>
            <a:r>
              <a:rPr lang="en-US"/>
              <a:t>Visualize problem – labeling variables</a:t>
            </a:r>
          </a:p>
          <a:p>
            <a:pPr lvl="1">
              <a:buFontTx/>
              <a:buAutoNum type="arabicPeriod"/>
            </a:pPr>
            <a:r>
              <a:rPr lang="en-US"/>
              <a:t>Determine which basic physical principle(s) apply</a:t>
            </a:r>
          </a:p>
          <a:p>
            <a:pPr lvl="1">
              <a:buFontTx/>
              <a:buAutoNum type="arabicPeriod"/>
            </a:pPr>
            <a:r>
              <a:rPr lang="en-US"/>
              <a:t>Write down the appropriate equations using the variables defined in step 1.</a:t>
            </a:r>
          </a:p>
          <a:p>
            <a:pPr lvl="1">
              <a:buFontTx/>
              <a:buAutoNum type="arabicPeriod"/>
            </a:pPr>
            <a:r>
              <a:rPr lang="en-US"/>
              <a:t>Check whether you have the correct amount of information to solve the problem (same number of knowns and unknowns).</a:t>
            </a:r>
          </a:p>
          <a:p>
            <a:pPr lvl="1">
              <a:buFontTx/>
              <a:buAutoNum type="arabicPeriod"/>
            </a:pPr>
            <a:r>
              <a:rPr lang="en-US"/>
              <a:t>Solve the equations.</a:t>
            </a:r>
          </a:p>
          <a:p>
            <a:pPr lvl="1">
              <a:buFontTx/>
              <a:buAutoNum type="arabicPeriod"/>
            </a:pPr>
            <a:r>
              <a:rPr lang="en-US"/>
              <a:t>Check whether your answer makes sense (units, order of magnitude, etc.).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 example from </a:t>
            </a:r>
            <a:r>
              <a:rPr lang="en-US" dirty="0" err="1" smtClean="0"/>
              <a:t>Webassign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45138" r="39756" b="4323"/>
          <a:stretch/>
        </p:blipFill>
        <p:spPr bwMode="auto">
          <a:xfrm>
            <a:off x="-21771" y="1219201"/>
            <a:ext cx="9013903" cy="43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3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0531" r="41143" b="23088"/>
          <a:stretch/>
        </p:blipFill>
        <p:spPr bwMode="auto">
          <a:xfrm>
            <a:off x="190897" y="195943"/>
            <a:ext cx="8800703" cy="483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64467" r="46436" b="23088"/>
          <a:stretch/>
        </p:blipFill>
        <p:spPr bwMode="auto">
          <a:xfrm>
            <a:off x="228600" y="152400"/>
            <a:ext cx="8832007" cy="128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95800" y="1219200"/>
            <a:ext cx="3400425" cy="2282734"/>
            <a:chOff x="76200" y="1551214"/>
            <a:chExt cx="3400425" cy="2536371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44" b="9428"/>
            <a:stretch/>
          </p:blipFill>
          <p:spPr bwMode="auto">
            <a:xfrm>
              <a:off x="76200" y="1670956"/>
              <a:ext cx="3400425" cy="2416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" y="1551214"/>
              <a:ext cx="4572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1551214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3962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 </a:t>
            </a:r>
            <a:r>
              <a:rPr lang="en-US" sz="1400" dirty="0"/>
              <a:t>Problem solving steps</a:t>
            </a:r>
          </a:p>
          <a:p>
            <a:endParaRPr lang="en-US" sz="1400" dirty="0"/>
          </a:p>
          <a:p>
            <a:pPr>
              <a:buFontTx/>
              <a:buAutoNum type="arabicPeriod"/>
            </a:pPr>
            <a:r>
              <a:rPr lang="en-US" sz="1400" dirty="0"/>
              <a:t>Visualize problem – labeling variables</a:t>
            </a:r>
          </a:p>
          <a:p>
            <a:pPr>
              <a:buFontTx/>
              <a:buAutoNum type="arabicPeriod"/>
            </a:pPr>
            <a:r>
              <a:rPr lang="en-US" sz="1400" dirty="0"/>
              <a:t>Determine which basic physical principle(s) apply</a:t>
            </a:r>
          </a:p>
          <a:p>
            <a:pPr>
              <a:buFontTx/>
              <a:buAutoNum type="arabicPeriod"/>
            </a:pPr>
            <a:r>
              <a:rPr lang="en-US" sz="1400" dirty="0"/>
              <a:t>Write down the appropriate equations using the variables defined in step 1.</a:t>
            </a:r>
          </a:p>
          <a:p>
            <a:pPr>
              <a:buFontTx/>
              <a:buAutoNum type="arabicPeriod"/>
            </a:pPr>
            <a:r>
              <a:rPr lang="en-US" sz="1400" dirty="0"/>
              <a:t>Check whether you have the correct amount of information to solve the problem (same number of </a:t>
            </a:r>
            <a:r>
              <a:rPr lang="en-US" sz="1400" dirty="0" err="1"/>
              <a:t>knowns</a:t>
            </a:r>
            <a:r>
              <a:rPr lang="en-US" sz="1400" dirty="0"/>
              <a:t> and unknowns).</a:t>
            </a:r>
          </a:p>
          <a:p>
            <a:pPr>
              <a:buFontTx/>
              <a:buAutoNum type="arabicPeriod"/>
            </a:pPr>
            <a:r>
              <a:rPr lang="en-US" sz="1400" dirty="0"/>
              <a:t>Solve the equations.</a:t>
            </a:r>
          </a:p>
          <a:p>
            <a:pPr>
              <a:buFontTx/>
              <a:buAutoNum type="arabicPeriod"/>
            </a:pPr>
            <a:r>
              <a:rPr lang="en-US" sz="1400" dirty="0"/>
              <a:t>Check whether your answer makes sense (units, order of magnitude, etc.).</a:t>
            </a:r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29753"/>
              </p:ext>
            </p:extLst>
          </p:nvPr>
        </p:nvGraphicFramePr>
        <p:xfrm>
          <a:off x="681038" y="4495800"/>
          <a:ext cx="79232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数式" r:id="rId5" imgW="3390840" imgH="457200" progId="Equation.3">
                  <p:embed/>
                </p:oleObj>
              </mc:Choice>
              <mc:Fallback>
                <p:oleObj name="数式" r:id="rId5" imgW="33908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4495800"/>
                        <a:ext cx="79232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57200"/>
            <a:ext cx="9525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9.21e-4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1066800"/>
            <a:ext cx="8610600" cy="5625180"/>
            <a:chOff x="152400" y="1066800"/>
            <a:chExt cx="8610600" cy="5625180"/>
          </a:xfrm>
        </p:grpSpPr>
        <p:sp>
          <p:nvSpPr>
            <p:cNvPr id="7" name="Rectangle 6"/>
            <p:cNvSpPr/>
            <p:nvPr/>
          </p:nvSpPr>
          <p:spPr>
            <a:xfrm>
              <a:off x="4495800" y="1066800"/>
              <a:ext cx="4038600" cy="3187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400" y="4254519"/>
              <a:ext cx="8610600" cy="243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56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do the charges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come from?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97429" y="849868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matter is composed of nuclei 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</a:t>
            </a:r>
            <a:r>
              <a:rPr lang="en-US" i="1" dirty="0" err="1" smtClean="0"/>
              <a:t>Ze</a:t>
            </a:r>
            <a:r>
              <a:rPr lang="en-US" dirty="0" smtClean="0"/>
              <a:t>) and electrons </a:t>
            </a:r>
            <a:r>
              <a:rPr lang="en-US" dirty="0"/>
              <a:t>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e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smtClean="0"/>
              <a:t>-e</a:t>
            </a:r>
            <a:r>
              <a:rPr lang="en-US" dirty="0" smtClean="0"/>
              <a:t>) and generally there are an equal number of positive and negative charges.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60" r="32793" b="35429"/>
          <a:stretch/>
        </p:blipFill>
        <p:spPr bwMode="auto">
          <a:xfrm>
            <a:off x="359230" y="1828800"/>
            <a:ext cx="3918856" cy="44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4119" r="17998" b="35576"/>
          <a:stretch/>
        </p:blipFill>
        <p:spPr bwMode="auto">
          <a:xfrm>
            <a:off x="4648200" y="1807028"/>
            <a:ext cx="3744686" cy="446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3581400"/>
            <a:ext cx="69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Cl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-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5457" y="4648200"/>
            <a:ext cx="69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Na</a:t>
            </a:r>
            <a:r>
              <a:rPr lang="en-US" sz="2000" b="1" baseline="30000" dirty="0" smtClean="0">
                <a:solidFill>
                  <a:srgbClr val="92D050"/>
                </a:solidFill>
              </a:rPr>
              <a:t>+</a:t>
            </a:r>
            <a:endParaRPr lang="en-US" sz="2000" b="1" baseline="300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352800"/>
            <a:ext cx="69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Cu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+</a:t>
            </a:r>
            <a:endParaRPr lang="en-US" sz="2000" b="1" baseline="30000" dirty="0">
              <a:solidFill>
                <a:srgbClr val="FFC000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4724400" y="3352801"/>
            <a:ext cx="2819400" cy="2743200"/>
          </a:xfrm>
          <a:prstGeom prst="cube">
            <a:avLst/>
          </a:prstGeom>
          <a:solidFill>
            <a:srgbClr val="DA32AA">
              <a:alpha val="2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9685" y="5704115"/>
            <a:ext cx="9688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A32AA"/>
                </a:solidFill>
              </a:rPr>
              <a:t>e</a:t>
            </a:r>
            <a:r>
              <a:rPr lang="en-US" b="1" baseline="30000" dirty="0" smtClean="0">
                <a:solidFill>
                  <a:srgbClr val="DA32AA"/>
                </a:solidFill>
              </a:rPr>
              <a:t>-</a:t>
            </a:r>
            <a:endParaRPr lang="en-US" b="1" baseline="30000" dirty="0">
              <a:solidFill>
                <a:srgbClr val="DA32A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656" y="213360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Insulating material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51713" y="213360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Metallic material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18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16A-B328-4488-AE60-ABEA2D14BE8A}" type="datetime1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PHY 114 A General Physics II</a:t>
            </a:r>
          </a:p>
          <a:p>
            <a:pPr algn="ctr"/>
            <a:r>
              <a:rPr lang="en-US" sz="2000" b="1" dirty="0" smtClean="0"/>
              <a:t>11 AM-12:15 </a:t>
            </a:r>
            <a:r>
              <a:rPr lang="en-US" sz="2000" b="1" dirty="0"/>
              <a:t>P</a:t>
            </a:r>
            <a:r>
              <a:rPr lang="en-US" sz="2000" b="1" dirty="0" smtClean="0"/>
              <a:t>M  TR Olin 101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http://www.wfu.edu/~natalie/s12phy114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657600"/>
            <a:ext cx="339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Webpage for </a:t>
            </a:r>
            <a:r>
              <a:rPr lang="en-US" dirty="0" err="1" smtClean="0"/>
              <a:t>Webassign</a:t>
            </a:r>
            <a:r>
              <a:rPr lang="en-US" dirty="0" smtClean="0"/>
              <a:t> system: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://www.webassign.net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will also need an</a:t>
            </a:r>
          </a:p>
          <a:p>
            <a:r>
              <a:rPr lang="en-US" i="1" dirty="0" smtClean="0"/>
              <a:t>i-clicker</a:t>
            </a:r>
            <a:r>
              <a:rPr lang="en-US" dirty="0" smtClean="0"/>
              <a:t> device for each class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857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  Coulomb’s law applies both at the atomic level and at the macroscopic scale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286" y="73944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on the macroscopic scale: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24983" r="3881" b="19055"/>
          <a:stretch/>
        </p:blipFill>
        <p:spPr bwMode="auto">
          <a:xfrm>
            <a:off x="312388" y="1219200"/>
            <a:ext cx="8831612" cy="43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8" t="30857" r="37522" b="35291"/>
          <a:stretch/>
        </p:blipFill>
        <p:spPr bwMode="auto">
          <a:xfrm>
            <a:off x="685800" y="533400"/>
            <a:ext cx="1785257" cy="26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581400" y="228600"/>
            <a:ext cx="3017838" cy="3537466"/>
            <a:chOff x="4038600" y="653534"/>
            <a:chExt cx="3017838" cy="3537466"/>
          </a:xfrm>
        </p:grpSpPr>
        <p:grpSp>
          <p:nvGrpSpPr>
            <p:cNvPr id="16" name="Group 15"/>
            <p:cNvGrpSpPr/>
            <p:nvPr/>
          </p:nvGrpSpPr>
          <p:grpSpPr>
            <a:xfrm>
              <a:off x="4038600" y="653534"/>
              <a:ext cx="3017838" cy="3537466"/>
              <a:chOff x="4038600" y="685800"/>
              <a:chExt cx="3017838" cy="3537466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18" t="30857" r="37522" b="35291"/>
              <a:stretch/>
            </p:blipFill>
            <p:spPr bwMode="auto">
              <a:xfrm>
                <a:off x="4038600" y="685800"/>
                <a:ext cx="1785257" cy="2634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5562600" y="3048000"/>
                <a:ext cx="0" cy="762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638800" y="3048000"/>
                <a:ext cx="68580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421086" y="3853934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mg</a:t>
                </a:r>
                <a:endParaRPr lang="en-US" i="1" dirty="0"/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5657454"/>
                  </p:ext>
                </p:extLst>
              </p:nvPr>
            </p:nvGraphicFramePr>
            <p:xfrm>
              <a:off x="6276975" y="2667000"/>
              <a:ext cx="779463" cy="739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7" name="数式" r:id="rId4" imgW="342720" imgH="419040" progId="Equation.3">
                      <p:embed/>
                    </p:oleObj>
                  </mc:Choice>
                  <mc:Fallback>
                    <p:oleObj name="数式" r:id="rId4" imgW="342720" imgH="419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276975" y="2667000"/>
                            <a:ext cx="779463" cy="7397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4" name="Straight Arrow Connector 13"/>
            <p:cNvCxnSpPr/>
            <p:nvPr/>
          </p:nvCxnSpPr>
          <p:spPr>
            <a:xfrm flipH="1" flipV="1">
              <a:off x="5421086" y="2362200"/>
              <a:ext cx="141514" cy="6096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91843" y="2482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3257" y="3798723"/>
            <a:ext cx="5764893" cy="2010833"/>
            <a:chOff x="1023257" y="3798723"/>
            <a:chExt cx="5764893" cy="201083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984861"/>
                </p:ext>
              </p:extLst>
            </p:nvPr>
          </p:nvGraphicFramePr>
          <p:xfrm>
            <a:off x="1023257" y="3798723"/>
            <a:ext cx="2895600" cy="2010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8" name="数式" r:id="rId6" imgW="914400" imgH="634680" progId="Equation.3">
                    <p:embed/>
                  </p:oleObj>
                </mc:Choice>
                <mc:Fallback>
                  <p:oleObj name="数式" r:id="rId6" imgW="914400" imgH="634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23257" y="3798723"/>
                          <a:ext cx="2895600" cy="20108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704549"/>
                </p:ext>
              </p:extLst>
            </p:nvPr>
          </p:nvGraphicFramePr>
          <p:xfrm>
            <a:off x="4335463" y="4191000"/>
            <a:ext cx="2452687" cy="1247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9" name="数式" r:id="rId8" imgW="774360" imgH="393480" progId="Equation.3">
                    <p:embed/>
                  </p:oleObj>
                </mc:Choice>
                <mc:Fallback>
                  <p:oleObj name="数式" r:id="rId8" imgW="774360" imgH="39348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5463" y="4191000"/>
                          <a:ext cx="2452687" cy="1247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838200" y="3766066"/>
            <a:ext cx="6858000" cy="2329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Coulomb’s law for multiple charges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7715"/>
            <a:ext cx="5715000" cy="205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8200" y="1524000"/>
            <a:ext cx="1219200" cy="552510"/>
            <a:chOff x="838200" y="1524000"/>
            <a:chExt cx="1219200" cy="55251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38200" y="1524000"/>
              <a:ext cx="12192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90600" y="16764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F</a:t>
              </a:r>
              <a:r>
                <a:rPr lang="en-US" sz="2000" b="1" baseline="-25000" dirty="0" smtClean="0">
                  <a:solidFill>
                    <a:srgbClr val="FF0000"/>
                  </a:solidFill>
                </a:rPr>
                <a:t>12</a:t>
              </a:r>
              <a:endParaRPr lang="en-US" sz="2000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400" y="1524000"/>
            <a:ext cx="1066800" cy="533400"/>
            <a:chOff x="2057400" y="1524000"/>
            <a:chExt cx="1066800" cy="533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057400" y="1524000"/>
              <a:ext cx="533400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6000" y="16572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</a:t>
              </a:r>
              <a:r>
                <a:rPr lang="en-US" sz="20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13</a:t>
              </a:r>
              <a:endParaRPr lang="en-US" sz="20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44275"/>
              </p:ext>
            </p:extLst>
          </p:nvPr>
        </p:nvGraphicFramePr>
        <p:xfrm>
          <a:off x="2052638" y="3321050"/>
          <a:ext cx="432117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数式" r:id="rId4" imgW="1701720" imgH="685800" progId="Equation.3">
                  <p:embed/>
                </p:oleObj>
              </mc:Choice>
              <mc:Fallback>
                <p:oleObj name="数式" r:id="rId4" imgW="170172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638" y="3321050"/>
                        <a:ext cx="4321175" cy="174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4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810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i-clicker exercise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760827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configuration of 4 charges at the 4 corners of a square shown in the </a:t>
            </a:r>
            <a:r>
              <a:rPr lang="en-US" dirty="0" smtClean="0"/>
              <a:t>diagram. Which </a:t>
            </a:r>
            <a:r>
              <a:rPr lang="en-US" dirty="0" smtClean="0"/>
              <a:t>vector </a:t>
            </a:r>
            <a:r>
              <a:rPr lang="en-US" dirty="0" err="1" smtClean="0"/>
              <a:t>a,b,c,d</a:t>
            </a:r>
            <a:r>
              <a:rPr lang="en-US" dirty="0" smtClean="0"/>
              <a:t>, or e (pointing into the screen) indicates the direction of net force on the charge?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814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+Q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013A-68EA-46BB-A14D-3AE4F6B87B8D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 r="28171" b="25216"/>
          <a:stretch/>
        </p:blipFill>
        <p:spPr bwMode="auto">
          <a:xfrm>
            <a:off x="158008" y="1672118"/>
            <a:ext cx="8757392" cy="38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9099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to find information about the course on the web: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8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5" r="35719" b="16523"/>
          <a:stretch/>
        </p:blipFill>
        <p:spPr bwMode="auto">
          <a:xfrm>
            <a:off x="152400" y="1007820"/>
            <a:ext cx="8816782" cy="50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Course organization: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3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89F5-03D1-4579-B490-BAD29E7FC131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 r="35244" b="9815"/>
          <a:stretch/>
        </p:blipFill>
        <p:spPr bwMode="auto">
          <a:xfrm>
            <a:off x="152400" y="609600"/>
            <a:ext cx="8881933" cy="55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B3A5-70A6-428B-9BD1-9BC0BED4E4E1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Tentative schedule – subject to change (after vote)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23134" r="18975" b="7293"/>
          <a:stretch/>
        </p:blipFill>
        <p:spPr bwMode="auto">
          <a:xfrm>
            <a:off x="453025" y="838200"/>
            <a:ext cx="8081375" cy="507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85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program"/>
              </a:rPr>
              <a:t>i-clicker exercise: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would you prefer to have scheduled office hours?   (Note additional meetings with your instructor can always be arranged.)</a:t>
            </a:r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dirty="0" smtClean="0"/>
              <a:t>Before class (9-10:30 AM TR)</a:t>
            </a:r>
          </a:p>
          <a:p>
            <a:pPr marL="342900" indent="-342900">
              <a:buAutoNum type="alphaUcPeriod"/>
            </a:pPr>
            <a:r>
              <a:rPr lang="en-US" dirty="0" smtClean="0"/>
              <a:t>After class (12:15-1:30 PM TR)</a:t>
            </a:r>
          </a:p>
          <a:p>
            <a:pPr marL="342900" indent="-342900">
              <a:buAutoNum type="alphaUcPeriod"/>
            </a:pPr>
            <a:r>
              <a:rPr lang="en-US" dirty="0" smtClean="0"/>
              <a:t>Evenings 6-7 PM TR</a:t>
            </a:r>
          </a:p>
          <a:p>
            <a:pPr marL="342900" indent="-342900">
              <a:buAutoNum type="alphaUcPeriod"/>
            </a:pPr>
            <a:r>
              <a:rPr lang="en-US" dirty="0" smtClean="0"/>
              <a:t>Evenings 6-7 PM MWF</a:t>
            </a:r>
          </a:p>
          <a:p>
            <a:pPr marL="342900" indent="-342900">
              <a:buAutoNum type="alphaUcPeriod"/>
            </a:pPr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PHY 114 Labs will start Monday Jan. 23</a:t>
            </a:r>
            <a:r>
              <a:rPr lang="en-US" sz="2400" baseline="30000" dirty="0" smtClean="0">
                <a:sym typeface="Wingdings" pitchFamily="2" charset="2"/>
              </a:rPr>
              <a:t>rd</a:t>
            </a:r>
            <a:r>
              <a:rPr lang="en-US" sz="2400" dirty="0" smtClean="0">
                <a:sym typeface="Wingdings" pitchFamily="2" charset="2"/>
              </a:rPr>
              <a:t> and run through the week of April 16</a:t>
            </a:r>
            <a:r>
              <a:rPr lang="en-US" sz="2400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8360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PHY 114 Tutorial sessions will also start next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15E-6D55-42A1-922E-A2BFB52E912E}" type="datetime1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982920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 advice on how to  learn physics:</a:t>
            </a:r>
          </a:p>
          <a:p>
            <a:endParaRPr lang="en-US" sz="2400" b="1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Physics is built on basic principles (“laws”) from which all results can be derived (deduced)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Focus your attention on </a:t>
            </a:r>
            <a:r>
              <a:rPr lang="en-US" sz="2000" b="1" dirty="0" smtClean="0">
                <a:solidFill>
                  <a:srgbClr val="7030A0"/>
                </a:solidFill>
              </a:rPr>
              <a:t>understanding</a:t>
            </a:r>
            <a:r>
              <a:rPr lang="en-US" sz="2000" dirty="0" smtClean="0"/>
              <a:t> the basic principles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Practice </a:t>
            </a:r>
            <a:r>
              <a:rPr lang="en-US" sz="2000" b="1" dirty="0" smtClean="0">
                <a:solidFill>
                  <a:srgbClr val="7030A0"/>
                </a:solidFill>
              </a:rPr>
              <a:t>using</a:t>
            </a:r>
            <a:r>
              <a:rPr lang="en-US" sz="2000" dirty="0" smtClean="0"/>
              <a:t> the basic principles to solve problems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Take care to </a:t>
            </a:r>
            <a:r>
              <a:rPr lang="en-US" sz="2000" b="1" dirty="0" smtClean="0">
                <a:solidFill>
                  <a:srgbClr val="7030A0"/>
                </a:solidFill>
              </a:rPr>
              <a:t>formulate</a:t>
            </a:r>
            <a:r>
              <a:rPr lang="en-US" sz="2000" dirty="0" smtClean="0"/>
              <a:t> your questions and make sure they are </a:t>
            </a:r>
            <a:r>
              <a:rPr lang="en-US" sz="2000" b="1" dirty="0" smtClean="0">
                <a:solidFill>
                  <a:srgbClr val="7030A0"/>
                </a:solidFill>
              </a:rPr>
              <a:t>answered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25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 In general, the best way to develop your problem solving skills is to </a:t>
            </a:r>
            <a:r>
              <a:rPr lang="en-US" b="1" dirty="0" smtClean="0">
                <a:solidFill>
                  <a:schemeClr val="accent4"/>
                </a:solidFill>
              </a:rPr>
              <a:t>practice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solving problems.  There is less (no ??) need to memorize.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69320"/>
            <a:ext cx="7924800" cy="12003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 you are working problems, you may wish to construct a sheet of paper containing the basic equations you need to consult in order to solve the problems.  You can take this same basic equation sheet to use during the in-class  exams.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1005</Words>
  <Application>Microsoft Office PowerPoint</Application>
  <PresentationFormat>On-screen Show (4:3)</PresentationFormat>
  <Paragraphs>177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103</cp:revision>
  <cp:lastPrinted>2012-01-14T20:35:51Z</cp:lastPrinted>
  <dcterms:created xsi:type="dcterms:W3CDTF">2012-01-10T18:32:24Z</dcterms:created>
  <dcterms:modified xsi:type="dcterms:W3CDTF">2012-01-18T23:03:05Z</dcterms:modified>
</cp:coreProperties>
</file>