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6" r:id="rId2"/>
    <p:sldId id="386" r:id="rId3"/>
    <p:sldId id="403" r:id="rId4"/>
    <p:sldId id="439" r:id="rId5"/>
    <p:sldId id="440" r:id="rId6"/>
    <p:sldId id="441" r:id="rId7"/>
    <p:sldId id="442" r:id="rId8"/>
    <p:sldId id="415" r:id="rId9"/>
    <p:sldId id="418" r:id="rId10"/>
    <p:sldId id="419" r:id="rId11"/>
    <p:sldId id="420" r:id="rId12"/>
    <p:sldId id="421" r:id="rId13"/>
    <p:sldId id="422" r:id="rId14"/>
    <p:sldId id="423" r:id="rId15"/>
    <p:sldId id="424" r:id="rId16"/>
    <p:sldId id="425" r:id="rId17"/>
    <p:sldId id="426" r:id="rId18"/>
    <p:sldId id="427" r:id="rId19"/>
    <p:sldId id="428" r:id="rId20"/>
    <p:sldId id="430" r:id="rId21"/>
    <p:sldId id="429" r:id="rId22"/>
    <p:sldId id="431" r:id="rId23"/>
    <p:sldId id="432" r:id="rId24"/>
    <p:sldId id="433" r:id="rId25"/>
    <p:sldId id="438" r:id="rId26"/>
    <p:sldId id="434" r:id="rId27"/>
    <p:sldId id="435" r:id="rId28"/>
    <p:sldId id="436" r:id="rId29"/>
    <p:sldId id="437" r:id="rId3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FC7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95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E2AB-B1B1-41A5-A261-BB6599914F73}" type="datetime1">
              <a:rPr lang="en-US" smtClean="0"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F96B-EE95-444F-8BFB-796C86463F10}" type="datetime1">
              <a:rPr lang="en-US" smtClean="0"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639F-B3AA-4E07-9725-885634A08471}" type="datetime1">
              <a:rPr lang="en-US" smtClean="0"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7741-CD0F-47E5-B311-5A6B899D7F05}" type="datetime1">
              <a:rPr lang="en-US" smtClean="0"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1D98-DEF6-475E-A488-5B66F5E52FD4}" type="datetime1">
              <a:rPr lang="en-US" smtClean="0"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F2FD-9E3C-4014-8678-B902C9E8D5D5}" type="datetime1">
              <a:rPr lang="en-US" smtClean="0"/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56B70-4331-4EEC-B45C-5CA2D87882A6}" type="datetime1">
              <a:rPr lang="en-US" smtClean="0"/>
              <a:t>2/23/2012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89CD-B5D8-455A-869E-76B5FBA32406}" type="datetime1">
              <a:rPr lang="en-US" smtClean="0"/>
              <a:t>2/23/2012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7F24-8854-4504-862B-6FEF48F39156}" type="datetime1">
              <a:rPr lang="en-US" smtClean="0"/>
              <a:t>2/23/2012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957A-F9F2-4449-A6E7-46F1E92DFE86}" type="datetime1">
              <a:rPr lang="en-US" smtClean="0"/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0D85-D016-41D0-961A-7E06CAD1A007}" type="datetime1">
              <a:rPr lang="en-US" smtClean="0"/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C17CD-D7A1-49C5-9EE4-59B139939CBE}" type="datetime1">
              <a:rPr lang="en-US" smtClean="0"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pn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38.png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7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45.png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2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1.png"/><Relationship Id="rId4" Type="http://schemas.openxmlformats.org/officeDocument/2006/relationships/image" Target="../media/image5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3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3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gholz@wfu.edu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5.wmf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468D-1456-4F78-8D66-3A1553D32503}" type="datetime1">
              <a:rPr lang="en-US" smtClean="0"/>
              <a:t>2/23/2012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1066800"/>
            <a:ext cx="7924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114 A General Physics II</a:t>
            </a:r>
          </a:p>
          <a:p>
            <a:pPr algn="ctr"/>
            <a:r>
              <a:rPr lang="en-US" sz="3200" b="1" dirty="0" smtClean="0"/>
              <a:t>11 AM-12:15 </a:t>
            </a:r>
            <a:r>
              <a:rPr lang="en-US" sz="3200" b="1" dirty="0"/>
              <a:t>P</a:t>
            </a:r>
            <a:r>
              <a:rPr lang="en-US" sz="3200" b="1" dirty="0" smtClean="0"/>
              <a:t>M  TR Olin 101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10 (Review Chapters 26-28):</a:t>
            </a:r>
          </a:p>
          <a:p>
            <a:pPr algn="ctr"/>
            <a:endParaRPr lang="en-US" sz="3200" b="1" dirty="0"/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Capacitance 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Resistance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 </a:t>
            </a:r>
            <a:r>
              <a:rPr lang="en-US" sz="3200" b="1" dirty="0" smtClean="0">
                <a:solidFill>
                  <a:schemeClr val="folHlink"/>
                </a:solidFill>
              </a:rPr>
              <a:t>Voltage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72C9-C8D5-4DB9-9C13-5364E743214F}" type="datetime1">
              <a:rPr lang="en-US" smtClean="0"/>
              <a:t>2/23/2012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4007"/>
            <a:ext cx="5715000" cy="274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09371" y="154007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switch is closed (reset t=0):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200400" y="1219200"/>
            <a:ext cx="228600" cy="609600"/>
          </a:xfrm>
          <a:prstGeom prst="line">
            <a:avLst/>
          </a:prstGeom>
          <a:ln w="50800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171372" y="1219200"/>
            <a:ext cx="0" cy="609600"/>
          </a:xfrm>
          <a:prstGeom prst="line">
            <a:avLst/>
          </a:prstGeom>
          <a:ln w="50800">
            <a:solidFill>
              <a:srgbClr val="FF0000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86400" y="9144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+Q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6400" y="15957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-Q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886200" y="2057400"/>
            <a:ext cx="685800" cy="0"/>
          </a:xfrm>
          <a:prstGeom prst="line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76400" y="1066800"/>
            <a:ext cx="914400" cy="0"/>
          </a:xfrm>
          <a:prstGeom prst="line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62400" y="1600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I</a:t>
            </a:r>
            <a:r>
              <a:rPr lang="en-US" sz="2400" i="1" baseline="-25000" dirty="0" smtClean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81200" y="10623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I</a:t>
            </a:r>
            <a:r>
              <a:rPr lang="en-US" sz="2400" i="1" baseline="-25000" dirty="0" smtClean="0"/>
              <a:t>1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318933"/>
              </p:ext>
            </p:extLst>
          </p:nvPr>
        </p:nvGraphicFramePr>
        <p:xfrm>
          <a:off x="381000" y="2362200"/>
          <a:ext cx="4629150" cy="397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" name="数式" r:id="rId4" imgW="1993680" imgH="1714320" progId="Equation.3">
                  <p:embed/>
                </p:oleObj>
              </mc:Choice>
              <mc:Fallback>
                <p:oleObj name="数式" r:id="rId4" imgW="1993680" imgH="171432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362200"/>
                        <a:ext cx="4629150" cy="397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3009900" y="1219200"/>
            <a:ext cx="0" cy="611832"/>
          </a:xfrm>
          <a:prstGeom prst="line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90800" y="12147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I</a:t>
            </a:r>
            <a:r>
              <a:rPr lang="en-US" sz="2400" i="1" baseline="-25000" dirty="0" smtClean="0"/>
              <a:t>S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416192"/>
              </p:ext>
            </p:extLst>
          </p:nvPr>
        </p:nvGraphicFramePr>
        <p:xfrm>
          <a:off x="5181600" y="3195638"/>
          <a:ext cx="3743325" cy="206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" name="数式" r:id="rId6" imgW="1612800" imgH="888840" progId="Equation.3">
                  <p:embed/>
                </p:oleObj>
              </mc:Choice>
              <mc:Fallback>
                <p:oleObj name="数式" r:id="rId6" imgW="1612800" imgH="88884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195638"/>
                        <a:ext cx="3743325" cy="206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306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7F24-8854-4504-862B-6FEF48F39156}" type="datetime1">
              <a:rPr lang="en-US" smtClean="0"/>
              <a:t>2/23/2012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30612" r="33482" b="11931"/>
          <a:stretch/>
        </p:blipFill>
        <p:spPr bwMode="auto">
          <a:xfrm>
            <a:off x="76200" y="892628"/>
            <a:ext cx="5453743" cy="3984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2286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From </a:t>
            </a:r>
            <a:r>
              <a:rPr lang="en-US" sz="2400" dirty="0" err="1" smtClean="0"/>
              <a:t>webassign</a:t>
            </a:r>
            <a:r>
              <a:rPr lang="en-US" sz="2400" dirty="0" smtClean="0"/>
              <a:t>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85824" y="3440668"/>
            <a:ext cx="538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</a:t>
            </a:r>
            <a:r>
              <a:rPr lang="en-US" i="1" baseline="-25000" dirty="0"/>
              <a:t>4</a:t>
            </a:r>
            <a:endParaRPr lang="en-US" i="1" baseline="-25000" dirty="0" smtClean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104356"/>
              </p:ext>
            </p:extLst>
          </p:nvPr>
        </p:nvGraphicFramePr>
        <p:xfrm>
          <a:off x="5329238" y="3810000"/>
          <a:ext cx="371475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数式" r:id="rId4" imgW="1739880" imgH="1143000" progId="Equation.3">
                  <p:embed/>
                </p:oleObj>
              </mc:Choice>
              <mc:Fallback>
                <p:oleObj name="数式" r:id="rId4" imgW="1739880" imgH="1143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29238" y="3810000"/>
                        <a:ext cx="3714750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867400" y="914400"/>
            <a:ext cx="2732049" cy="2493229"/>
            <a:chOff x="5867400" y="914400"/>
            <a:chExt cx="2732049" cy="2493229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94" t="36578" r="49096" b="32411"/>
            <a:stretch/>
          </p:blipFill>
          <p:spPr bwMode="auto">
            <a:xfrm>
              <a:off x="5867400" y="1257301"/>
              <a:ext cx="2732049" cy="2150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7086600" y="1371600"/>
              <a:ext cx="533400" cy="0"/>
            </a:xfrm>
            <a:prstGeom prst="line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6324600" y="2286000"/>
              <a:ext cx="457200" cy="0"/>
            </a:xfrm>
            <a:prstGeom prst="line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6324600" y="2514600"/>
              <a:ext cx="457200" cy="0"/>
            </a:xfrm>
            <a:prstGeom prst="line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2"/>
            </p:cNvCxnSpPr>
            <p:nvPr/>
          </p:nvCxnSpPr>
          <p:spPr>
            <a:xfrm>
              <a:off x="7233425" y="3407629"/>
              <a:ext cx="538975" cy="0"/>
            </a:xfrm>
            <a:prstGeom prst="line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233424" y="914400"/>
              <a:ext cx="538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I</a:t>
              </a:r>
              <a:r>
                <a:rPr lang="en-US" i="1" baseline="-25000" dirty="0" smtClean="0"/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05600" y="2069068"/>
              <a:ext cx="538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I</a:t>
              </a:r>
              <a:r>
                <a:rPr lang="en-US" i="1" baseline="-25000" dirty="0"/>
                <a:t>2</a:t>
              </a:r>
              <a:endParaRPr lang="en-US" i="1" baseline="-25000" dirty="0" smtClean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76224" y="2362200"/>
              <a:ext cx="538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I</a:t>
              </a:r>
              <a:r>
                <a:rPr lang="en-US" i="1" baseline="-25000" dirty="0"/>
                <a:t>3</a:t>
              </a:r>
              <a:endParaRPr lang="en-US" i="1" baseline="-25000" dirty="0" smtClean="0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5867400" y="2133600"/>
              <a:ext cx="0" cy="477798"/>
            </a:xfrm>
            <a:prstGeom prst="line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5557024" y="2209800"/>
            <a:ext cx="538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</a:t>
            </a:r>
            <a:r>
              <a:rPr lang="en-US" i="1" baseline="-25000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0872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914400"/>
            <a:ext cx="2971800" cy="99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7F24-8854-4504-862B-6FEF48F39156}" type="datetime1">
              <a:rPr lang="en-US" smtClean="0"/>
              <a:t>2/23/2012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216872"/>
              </p:ext>
            </p:extLst>
          </p:nvPr>
        </p:nvGraphicFramePr>
        <p:xfrm>
          <a:off x="685800" y="457200"/>
          <a:ext cx="4011613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数式" r:id="rId3" imgW="1879560" imgH="1143000" progId="Equation.3">
                  <p:embed/>
                </p:oleObj>
              </mc:Choice>
              <mc:Fallback>
                <p:oleObj name="数式" r:id="rId3" imgW="1879560" imgH="11430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57200"/>
                        <a:ext cx="4011613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974544"/>
              </p:ext>
            </p:extLst>
          </p:nvPr>
        </p:nvGraphicFramePr>
        <p:xfrm>
          <a:off x="646113" y="3049588"/>
          <a:ext cx="3605212" cy="281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name="数式" r:id="rId5" imgW="1688760" imgH="1320480" progId="Equation.3">
                  <p:embed/>
                </p:oleObj>
              </mc:Choice>
              <mc:Fallback>
                <p:oleObj name="数式" r:id="rId5" imgW="1688760" imgH="1320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3" y="3049588"/>
                        <a:ext cx="3605212" cy="281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592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7F24-8854-4504-862B-6FEF48F39156}" type="datetime1">
              <a:rPr lang="en-US" smtClean="0"/>
              <a:t>2/23/2012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8" t="37363" r="3180" b="12716"/>
          <a:stretch/>
        </p:blipFill>
        <p:spPr bwMode="auto">
          <a:xfrm>
            <a:off x="268833" y="465940"/>
            <a:ext cx="8494167" cy="311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527353"/>
              </p:ext>
            </p:extLst>
          </p:nvPr>
        </p:nvGraphicFramePr>
        <p:xfrm>
          <a:off x="1066800" y="3657600"/>
          <a:ext cx="4191000" cy="2559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数式" r:id="rId4" imgW="2120760" imgH="1295280" progId="Equation.3">
                  <p:embed/>
                </p:oleObj>
              </mc:Choice>
              <mc:Fallback>
                <p:oleObj name="数式" r:id="rId4" imgW="2120760" imgH="1295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6800" y="3657600"/>
                        <a:ext cx="4191000" cy="2559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450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7F24-8854-4504-862B-6FEF48F39156}" type="datetime1">
              <a:rPr lang="en-US" smtClean="0"/>
              <a:t>2/23/2012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Review of Chapters 26-28</a:t>
            </a:r>
          </a:p>
        </p:txBody>
      </p:sp>
    </p:spTree>
    <p:extLst>
      <p:ext uri="{BB962C8B-B14F-4D97-AF65-F5344CB8AC3E}">
        <p14:creationId xmlns:p14="http://schemas.microsoft.com/office/powerpoint/2010/main" val="103082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D428-3C60-42FC-B5E2-6B63133A75B6}" type="datetime1">
              <a:rPr lang="en-US" smtClean="0"/>
              <a:t>2/23/2012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457200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General formulation of capacitance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400" dirty="0" smtClean="0">
                <a:sym typeface="Wingdings" pitchFamily="2" charset="2"/>
              </a:rPr>
              <a:t>Ignoring sign: </a:t>
            </a:r>
          </a:p>
          <a:p>
            <a:endParaRPr lang="en-US" sz="2400" dirty="0">
              <a:sym typeface="Wingdings" pitchFamily="2" charset="2"/>
            </a:endParaRPr>
          </a:p>
          <a:p>
            <a:endParaRPr lang="en-US" sz="2400" dirty="0" smtClean="0">
              <a:sym typeface="Wingdings" pitchFamily="2" charset="2"/>
            </a:endParaRPr>
          </a:p>
          <a:p>
            <a:endParaRPr lang="en-US" sz="2400" dirty="0">
              <a:sym typeface="Wingdings" pitchFamily="2" charset="2"/>
            </a:endParaRPr>
          </a:p>
          <a:p>
            <a:endParaRPr lang="en-US" sz="2400" dirty="0" smtClean="0">
              <a:sym typeface="Wingdings" pitchFamily="2" charset="2"/>
            </a:endParaRPr>
          </a:p>
          <a:p>
            <a:r>
              <a:rPr lang="en-US" sz="2400" dirty="0" smtClean="0">
                <a:sym typeface="Wingdings" pitchFamily="2" charset="2"/>
              </a:rPr>
              <a:t>      Units:    </a:t>
            </a:r>
            <a:endParaRPr lang="en-US" sz="2400" dirty="0">
              <a:sym typeface="Wingdings" pitchFamily="2" charset="2"/>
            </a:endParaRPr>
          </a:p>
          <a:p>
            <a:r>
              <a:rPr lang="en-US" sz="2400" dirty="0" smtClean="0">
                <a:sym typeface="Wingdings" pitchFamily="2" charset="2"/>
              </a:rPr>
              <a:t>       </a:t>
            </a:r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945240"/>
              </p:ext>
            </p:extLst>
          </p:nvPr>
        </p:nvGraphicFramePr>
        <p:xfrm>
          <a:off x="3352800" y="914400"/>
          <a:ext cx="16589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数式" r:id="rId3" imgW="698400" imgH="203040" progId="Equation.3">
                  <p:embed/>
                </p:oleObj>
              </mc:Choice>
              <mc:Fallback>
                <p:oleObj name="数式" r:id="rId3" imgW="6984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2800" y="914400"/>
                        <a:ext cx="1658938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 flipV="1">
            <a:off x="4267200" y="1288198"/>
            <a:ext cx="304800" cy="34650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38600" y="1542871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C70D7"/>
                </a:solidFill>
              </a:rPr>
              <a:t>Depends on geometry and material composition of capacitor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684888"/>
              </p:ext>
            </p:extLst>
          </p:nvPr>
        </p:nvGraphicFramePr>
        <p:xfrm>
          <a:off x="2189163" y="2441575"/>
          <a:ext cx="3529012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" name="数式" r:id="rId5" imgW="1485720" imgH="393480" progId="Equation.3">
                  <p:embed/>
                </p:oleObj>
              </mc:Choice>
              <mc:Fallback>
                <p:oleObj name="数式" r:id="rId5" imgW="1485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9163" y="2441575"/>
                        <a:ext cx="3529012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2971800" y="1288198"/>
            <a:ext cx="381000" cy="17325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28700" y="1295400"/>
            <a:ext cx="293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C70D7"/>
                </a:solidFill>
              </a:rPr>
              <a:t>Charge on + and – terminals of capacitor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19700" y="685800"/>
            <a:ext cx="293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C70D7"/>
                </a:solidFill>
              </a:rPr>
              <a:t>Voltage drop across capacitor terminals</a:t>
            </a:r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>
            <a:off x="4876800" y="1101299"/>
            <a:ext cx="342900" cy="76201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573787"/>
              </p:ext>
            </p:extLst>
          </p:nvPr>
        </p:nvGraphicFramePr>
        <p:xfrm>
          <a:off x="949325" y="3622675"/>
          <a:ext cx="7126288" cy="262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数式" r:id="rId7" imgW="3035160" imgH="1117440" progId="Equation.3">
                  <p:embed/>
                </p:oleObj>
              </mc:Choice>
              <mc:Fallback>
                <p:oleObj name="数式" r:id="rId7" imgW="303516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325" y="3622675"/>
                        <a:ext cx="7126288" cy="262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139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D428-3C60-42FC-B5E2-6B63133A75B6}" type="datetime1">
              <a:rPr lang="en-US" smtClean="0"/>
              <a:t>2/23/2012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More complicated circuits –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Capacitors connected in parallel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5" b="4285"/>
          <a:stretch/>
        </p:blipFill>
        <p:spPr bwMode="auto">
          <a:xfrm>
            <a:off x="570004" y="1295400"/>
            <a:ext cx="1821180" cy="279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-6096000"/>
            <a:ext cx="145351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 b="6286"/>
          <a:stretch/>
        </p:blipFill>
        <p:spPr bwMode="auto">
          <a:xfrm>
            <a:off x="2743200" y="1295400"/>
            <a:ext cx="1453515" cy="255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933904"/>
              </p:ext>
            </p:extLst>
          </p:nvPr>
        </p:nvGraphicFramePr>
        <p:xfrm>
          <a:off x="4724400" y="1525814"/>
          <a:ext cx="4074057" cy="2567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数式" r:id="rId5" imgW="1854000" imgH="1168200" progId="Equation.3">
                  <p:embed/>
                </p:oleObj>
              </mc:Choice>
              <mc:Fallback>
                <p:oleObj name="数式" r:id="rId5" imgW="1854000" imgH="1168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24400" y="1525814"/>
                        <a:ext cx="4074057" cy="2567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596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D428-3C60-42FC-B5E2-6B63133A75B6}" type="datetime1">
              <a:rPr lang="en-US" smtClean="0"/>
              <a:t>2/23/2012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More complicated circuits –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Capacitors connected in series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-6096000"/>
            <a:ext cx="145351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297381"/>
              </p:ext>
            </p:extLst>
          </p:nvPr>
        </p:nvGraphicFramePr>
        <p:xfrm>
          <a:off x="4267200" y="1795463"/>
          <a:ext cx="3152775" cy="292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数式" r:id="rId4" imgW="1434960" imgH="1333440" progId="Equation.3">
                  <p:embed/>
                </p:oleObj>
              </mc:Choice>
              <mc:Fallback>
                <p:oleObj name="数式" r:id="rId4" imgW="1434960" imgH="1333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67200" y="1795463"/>
                        <a:ext cx="3152775" cy="2928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0" b="5714"/>
          <a:stretch/>
        </p:blipFill>
        <p:spPr bwMode="auto">
          <a:xfrm>
            <a:off x="300037" y="1295400"/>
            <a:ext cx="2729865" cy="237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14" b="14287"/>
          <a:stretch/>
        </p:blipFill>
        <p:spPr bwMode="auto">
          <a:xfrm>
            <a:off x="838200" y="3962400"/>
            <a:ext cx="192976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05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D428-3C60-42FC-B5E2-6B63133A75B6}" type="datetime1">
              <a:rPr lang="en-US" smtClean="0"/>
              <a:t>2/23/2012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Energy storage within a capacitor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522922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301562"/>
              </p:ext>
            </p:extLst>
          </p:nvPr>
        </p:nvGraphicFramePr>
        <p:xfrm>
          <a:off x="5932488" y="1524000"/>
          <a:ext cx="2738437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数式" r:id="rId4" imgW="1193760" imgH="1295280" progId="Equation.3">
                  <p:embed/>
                </p:oleObj>
              </mc:Choice>
              <mc:Fallback>
                <p:oleObj name="数式" r:id="rId4" imgW="1193760" imgH="1295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32488" y="1524000"/>
                        <a:ext cx="2738437" cy="297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343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57600"/>
            <a:ext cx="3810000" cy="264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1562-56D5-4FAE-A4B5-549DB0035C5A}" type="datetime1">
              <a:rPr lang="en-US" smtClean="0"/>
              <a:t>2/23/2012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1505129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Electrical current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714236"/>
              </p:ext>
            </p:extLst>
          </p:nvPr>
        </p:nvGraphicFramePr>
        <p:xfrm>
          <a:off x="1143000" y="1988565"/>
          <a:ext cx="459350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数式" r:id="rId4" imgW="2476440" imgH="393480" progId="Equation.3">
                  <p:embed/>
                </p:oleObj>
              </mc:Choice>
              <mc:Fallback>
                <p:oleObj name="数式" r:id="rId4" imgW="24764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1988565"/>
                        <a:ext cx="4593508" cy="73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3048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Up to now, we have been considering equilibrium configurations of charges  -- electrostatics.   Now we will consider steady-state motions of charges.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28194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 pitchFamily="2" charset="2"/>
              </a:rPr>
              <a:t>By convention </a:t>
            </a:r>
            <a:r>
              <a:rPr lang="en-US" sz="2400" i="1" dirty="0" smtClean="0">
                <a:sym typeface="Wingdings" pitchFamily="2" charset="2"/>
              </a:rPr>
              <a:t>+I</a:t>
            </a:r>
            <a:r>
              <a:rPr lang="en-US" sz="2400" dirty="0" smtClean="0">
                <a:sym typeface="Wingdings" pitchFamily="2" charset="2"/>
              </a:rPr>
              <a:t> denotes the direction of positive charge flow (or the opposite direction of negative charge flow).</a:t>
            </a:r>
            <a:endParaRPr lang="en-US" sz="2400" dirty="0" smtClean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980392"/>
              </p:ext>
            </p:extLst>
          </p:nvPr>
        </p:nvGraphicFramePr>
        <p:xfrm>
          <a:off x="5486400" y="4019729"/>
          <a:ext cx="3359413" cy="1161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数式" r:id="rId6" imgW="660240" imgH="228600" progId="Equation.3">
                  <p:embed/>
                </p:oleObj>
              </mc:Choice>
              <mc:Fallback>
                <p:oleObj name="数式" r:id="rId6" imgW="660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019729"/>
                        <a:ext cx="3359413" cy="11618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943600" y="54102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# charges/volume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324600" y="4800600"/>
            <a:ext cx="457200" cy="609600"/>
          </a:xfrm>
          <a:prstGeom prst="line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29400" y="372933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drift velocity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001000" y="4019729"/>
            <a:ext cx="304800" cy="476071"/>
          </a:xfrm>
          <a:prstGeom prst="line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98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8585-1826-458F-B3E4-A440F4797C0E}" type="datetime1">
              <a:rPr lang="en-US" smtClean="0"/>
              <a:t>2/23/2012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5867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Remember to send in your chapter reading questions…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4072" r="27381" b="4342"/>
          <a:stretch/>
        </p:blipFill>
        <p:spPr bwMode="auto">
          <a:xfrm>
            <a:off x="1830614" y="522605"/>
            <a:ext cx="5863771" cy="496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447800" y="2514600"/>
            <a:ext cx="457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0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1562-56D5-4FAE-A4B5-549DB0035C5A}" type="datetime1">
              <a:rPr lang="en-US" smtClean="0"/>
              <a:t>2/23/2012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02567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Model to describe drift velocity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459432"/>
              </p:ext>
            </p:extLst>
          </p:nvPr>
        </p:nvGraphicFramePr>
        <p:xfrm>
          <a:off x="1209368" y="753346"/>
          <a:ext cx="519143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数式" r:id="rId3" imgW="2234880" imgH="393480" progId="Equation.3">
                  <p:embed/>
                </p:oleObj>
              </mc:Choice>
              <mc:Fallback>
                <p:oleObj name="数式" r:id="rId3" imgW="22348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9368" y="753346"/>
                        <a:ext cx="5191432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67400" y="16764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term representing collisions on a time scale of </a:t>
            </a:r>
            <a:r>
              <a:rPr lang="en-US" sz="2400" dirty="0" smtClean="0">
                <a:latin typeface="Symbol" pitchFamily="18" charset="2"/>
              </a:rPr>
              <a:t>t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6172200" y="1447800"/>
            <a:ext cx="609600" cy="381000"/>
          </a:xfrm>
          <a:prstGeom prst="line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129479"/>
              </p:ext>
            </p:extLst>
          </p:nvPr>
        </p:nvGraphicFramePr>
        <p:xfrm>
          <a:off x="271463" y="2684463"/>
          <a:ext cx="8612187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name="数式" r:id="rId5" imgW="3708360" imgH="888840" progId="Equation.3">
                  <p:embed/>
                </p:oleObj>
              </mc:Choice>
              <mc:Fallback>
                <p:oleObj name="数式" r:id="rId5" imgW="370836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2684463"/>
                        <a:ext cx="8612187" cy="206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265193"/>
              </p:ext>
            </p:extLst>
          </p:nvPr>
        </p:nvGraphicFramePr>
        <p:xfrm>
          <a:off x="762000" y="4495800"/>
          <a:ext cx="5427662" cy="159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6" name="数式" r:id="rId7" imgW="2336760" imgH="685800" progId="Equation.3">
                  <p:embed/>
                </p:oleObj>
              </mc:Choice>
              <mc:Fallback>
                <p:oleObj name="数式" r:id="rId7" imgW="233676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495800"/>
                        <a:ext cx="5427662" cy="159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616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1562-56D5-4FAE-A4B5-549DB0035C5A}" type="datetime1">
              <a:rPr lang="en-US" smtClean="0"/>
              <a:t>2/23/2012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356044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8800" y="990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V=E </a:t>
            </a:r>
            <a:r>
              <a:rPr lang="en-US" sz="2400" dirty="0" smtClean="0">
                <a:latin typeface="Script MT Bold" pitchFamily="66" charset="0"/>
              </a:rPr>
              <a:t>l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221311"/>
              </p:ext>
            </p:extLst>
          </p:nvPr>
        </p:nvGraphicFramePr>
        <p:xfrm>
          <a:off x="5181600" y="1604963"/>
          <a:ext cx="3805237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8" name="数式" r:id="rId4" imgW="1638000" imgH="457200" progId="Equation.3">
                  <p:embed/>
                </p:oleObj>
              </mc:Choice>
              <mc:Fallback>
                <p:oleObj name="数式" r:id="rId4" imgW="1638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604963"/>
                        <a:ext cx="3805237" cy="106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7209971" y="1676400"/>
            <a:ext cx="1019629" cy="2116138"/>
            <a:chOff x="7209971" y="1676400"/>
            <a:chExt cx="1019629" cy="2116138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6730857"/>
                </p:ext>
              </p:extLst>
            </p:nvPr>
          </p:nvGraphicFramePr>
          <p:xfrm>
            <a:off x="7209971" y="2819400"/>
            <a:ext cx="1003300" cy="973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79" name="数式" r:id="rId6" imgW="431640" imgH="419040" progId="Equation.3">
                    <p:embed/>
                  </p:oleObj>
                </mc:Choice>
                <mc:Fallback>
                  <p:oleObj name="数式" r:id="rId6" imgW="43164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9971" y="2819400"/>
                          <a:ext cx="1003300" cy="973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Oval 7"/>
            <p:cNvSpPr/>
            <p:nvPr/>
          </p:nvSpPr>
          <p:spPr>
            <a:xfrm>
              <a:off x="7239000" y="1676400"/>
              <a:ext cx="990600" cy="990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7734300" y="2514600"/>
              <a:ext cx="190500" cy="457200"/>
            </a:xfrm>
            <a:prstGeom prst="line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639467"/>
              </p:ext>
            </p:extLst>
          </p:nvPr>
        </p:nvGraphicFramePr>
        <p:xfrm>
          <a:off x="5638800" y="3749675"/>
          <a:ext cx="1474788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0" name="数式" r:id="rId8" imgW="634680" imgH="812520" progId="Equation.3">
                  <p:embed/>
                </p:oleObj>
              </mc:Choice>
              <mc:Fallback>
                <p:oleObj name="数式" r:id="rId8" imgW="63468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749675"/>
                        <a:ext cx="1474788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997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D7-AC6C-4775-9249-2F42E5E02457}" type="datetime1">
              <a:rPr lang="en-US" smtClean="0"/>
              <a:t>2/23/2012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37" b="1"/>
          <a:stretch/>
        </p:blipFill>
        <p:spPr bwMode="auto">
          <a:xfrm>
            <a:off x="838200" y="2220686"/>
            <a:ext cx="2712720" cy="239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48400" y="1600200"/>
            <a:ext cx="47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I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52"/>
          <a:stretch/>
        </p:blipFill>
        <p:spPr bwMode="auto">
          <a:xfrm>
            <a:off x="4831080" y="1981200"/>
            <a:ext cx="2712720" cy="255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 rot="-600000">
            <a:off x="1976327" y="4419600"/>
            <a:ext cx="685800" cy="116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971454" y="4191000"/>
            <a:ext cx="347773" cy="344714"/>
          </a:xfrm>
          <a:prstGeom prst="line">
            <a:avLst/>
          </a:prstGeom>
          <a:ln w="25400">
            <a:solidFill>
              <a:srgbClr val="FF0000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24766" y="838200"/>
            <a:ext cx="3266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Switch open, no current flowing, battery storing energy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47194" y="838199"/>
            <a:ext cx="3968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Switch closed,  current flowing, battery discharging</a:t>
            </a:r>
          </a:p>
        </p:txBody>
      </p:sp>
    </p:spTree>
    <p:extLst>
      <p:ext uri="{BB962C8B-B14F-4D97-AF65-F5344CB8AC3E}">
        <p14:creationId xmlns:p14="http://schemas.microsoft.com/office/powerpoint/2010/main" val="148470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D7-AC6C-4775-9249-2F42E5E02457}" type="datetime1">
              <a:rPr lang="en-US" smtClean="0"/>
              <a:t>2/23/2012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Resistors in series: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219200"/>
            <a:ext cx="303466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93800"/>
            <a:ext cx="26955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863825"/>
              </p:ext>
            </p:extLst>
          </p:nvPr>
        </p:nvGraphicFramePr>
        <p:xfrm>
          <a:off x="973137" y="5268913"/>
          <a:ext cx="7256463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数式" r:id="rId5" imgW="3200400" imgH="431640" progId="Equation.3">
                  <p:embed/>
                </p:oleObj>
              </mc:Choice>
              <mc:Fallback>
                <p:oleObj name="数式" r:id="rId5" imgW="320040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3137" y="5268913"/>
                        <a:ext cx="7256463" cy="979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208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D7-AC6C-4775-9249-2F42E5E02457}" type="datetime1">
              <a:rPr lang="en-US" smtClean="0"/>
              <a:t>2/23/2012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9771" y="302567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Resistors in parallel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27" y="1066800"/>
            <a:ext cx="185547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66800"/>
            <a:ext cx="216789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723676"/>
              </p:ext>
            </p:extLst>
          </p:nvPr>
        </p:nvGraphicFramePr>
        <p:xfrm>
          <a:off x="5749471" y="1066800"/>
          <a:ext cx="3276600" cy="3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name="数式" r:id="rId5" imgW="1612800" imgH="1523880" progId="Equation.3">
                  <p:embed/>
                </p:oleObj>
              </mc:Choice>
              <mc:Fallback>
                <p:oleObj name="数式" r:id="rId5" imgW="1612800" imgH="1523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49471" y="1066800"/>
                        <a:ext cx="3276600" cy="309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710247"/>
              </p:ext>
            </p:extLst>
          </p:nvPr>
        </p:nvGraphicFramePr>
        <p:xfrm>
          <a:off x="4495800" y="4952999"/>
          <a:ext cx="3124200" cy="1740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9" name="数式" r:id="rId7" imgW="1117440" imgH="622080" progId="Equation.3">
                  <p:embed/>
                </p:oleObj>
              </mc:Choice>
              <mc:Fallback>
                <p:oleObj name="数式" r:id="rId7" imgW="111744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952999"/>
                        <a:ext cx="3124200" cy="17400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527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7F24-8854-4504-862B-6FEF48F39156}" type="datetime1">
              <a:rPr lang="en-US" smtClean="0"/>
              <a:t>2/23/2012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1524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Step-by-step reduction of resistor circuit to its equivalent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85800"/>
            <a:ext cx="348900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49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D7-AC6C-4775-9249-2F42E5E02457}" type="datetime1">
              <a:rPr lang="en-US" smtClean="0"/>
              <a:t>2/23/2012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4572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Circuit analysis – Kirchhoff’s rules</a:t>
            </a:r>
          </a:p>
          <a:p>
            <a:endParaRPr lang="en-US" sz="2400" dirty="0"/>
          </a:p>
          <a:p>
            <a:r>
              <a:rPr lang="en-US" sz="2400" dirty="0" smtClean="0"/>
              <a:t>Conservation of charge (current) at a junction: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7333"/>
          <a:stretch/>
        </p:blipFill>
        <p:spPr bwMode="auto">
          <a:xfrm>
            <a:off x="870131" y="1828800"/>
            <a:ext cx="378714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976180"/>
              </p:ext>
            </p:extLst>
          </p:nvPr>
        </p:nvGraphicFramePr>
        <p:xfrm>
          <a:off x="1560167" y="3822700"/>
          <a:ext cx="2097433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数式" r:id="rId4" imgW="901440" imgH="583920" progId="Equation.3">
                  <p:embed/>
                </p:oleObj>
              </mc:Choice>
              <mc:Fallback>
                <p:oleObj name="数式" r:id="rId4" imgW="901440" imgH="5839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60167" y="3822700"/>
                        <a:ext cx="2097433" cy="135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831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D7-AC6C-4775-9249-2F42E5E02457}" type="datetime1">
              <a:rPr lang="en-US" smtClean="0"/>
              <a:t>2/23/2012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Circuit analysis – Kirchhoff’s rules</a:t>
            </a:r>
          </a:p>
          <a:p>
            <a:r>
              <a:rPr lang="en-US" sz="2400" dirty="0" smtClean="0"/>
              <a:t>       Conservation of potential around a closed circuit: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208870"/>
              </p:ext>
            </p:extLst>
          </p:nvPr>
        </p:nvGraphicFramePr>
        <p:xfrm>
          <a:off x="1147763" y="3822700"/>
          <a:ext cx="2924175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数式" r:id="rId3" imgW="1257120" imgH="583920" progId="Equation.3">
                  <p:embed/>
                </p:oleObj>
              </mc:Choice>
              <mc:Fallback>
                <p:oleObj name="数式" r:id="rId3" imgW="1257120" imgH="5839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7763" y="3822700"/>
                        <a:ext cx="2924175" cy="135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371600" y="1981200"/>
            <a:ext cx="2057400" cy="1447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66800" y="2362200"/>
            <a:ext cx="609600" cy="609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6800" y="2438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D</a:t>
            </a:r>
            <a:r>
              <a:rPr lang="en-US" sz="2400" b="1" dirty="0" smtClean="0"/>
              <a:t>V</a:t>
            </a:r>
            <a:r>
              <a:rPr lang="en-US" sz="2400" b="1" baseline="-25000" dirty="0" smtClean="0"/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3124200" y="2286000"/>
            <a:ext cx="609600" cy="609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057400" y="3124200"/>
            <a:ext cx="609600" cy="609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24200" y="23622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D</a:t>
            </a:r>
            <a:r>
              <a:rPr lang="en-US" sz="2400" b="1" dirty="0" smtClean="0"/>
              <a:t>V</a:t>
            </a:r>
            <a:r>
              <a:rPr lang="en-US" sz="2400" b="1" baseline="-25000" dirty="0" smtClean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7400" y="31959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D</a:t>
            </a:r>
            <a:r>
              <a:rPr lang="en-US" sz="2400" b="1" dirty="0" smtClean="0"/>
              <a:t>V</a:t>
            </a:r>
            <a:r>
              <a:rPr lang="en-US" sz="2400" b="1" baseline="-25000" dirty="0" smtClean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113853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Sign </a:t>
            </a:r>
            <a:r>
              <a:rPr lang="en-US" sz="2400" dirty="0" err="1" smtClean="0"/>
              <a:t>conventions:</a:t>
            </a:r>
            <a:r>
              <a:rPr lang="en-US" sz="2400" dirty="0" err="1" smtClean="0">
                <a:latin typeface="Symbol" pitchFamily="18" charset="2"/>
              </a:rPr>
              <a:t>D</a:t>
            </a:r>
            <a:r>
              <a:rPr lang="en-US" sz="2400" dirty="0" err="1" smtClean="0"/>
              <a:t>V</a:t>
            </a:r>
            <a:r>
              <a:rPr lang="en-US" sz="2400" dirty="0" smtClean="0"/>
              <a:t>=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b</a:t>
            </a:r>
            <a:r>
              <a:rPr lang="en-US" sz="2400" dirty="0" err="1" smtClean="0"/>
              <a:t>-V</a:t>
            </a:r>
            <a:r>
              <a:rPr lang="en-US" sz="2400" baseline="-25000" dirty="0" err="1" smtClean="0"/>
              <a:t>a</a:t>
            </a:r>
            <a:endParaRPr lang="en-US" sz="2400" baseline="-25000" dirty="0" smtClean="0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1"/>
          <a:stretch/>
        </p:blipFill>
        <p:spPr bwMode="auto">
          <a:xfrm>
            <a:off x="5488305" y="1586804"/>
            <a:ext cx="2891790" cy="4661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07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D7-AC6C-4775-9249-2F42E5E02457}" type="datetime1">
              <a:rPr lang="en-US" smtClean="0"/>
              <a:t>2/23/2012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82824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19150"/>
            <a:ext cx="47625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38867"/>
              </p:ext>
            </p:extLst>
          </p:nvPr>
        </p:nvGraphicFramePr>
        <p:xfrm>
          <a:off x="5029200" y="2133600"/>
          <a:ext cx="3973286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数式" r:id="rId4" imgW="1854000" imgH="888840" progId="Equation.3">
                  <p:embed/>
                </p:oleObj>
              </mc:Choice>
              <mc:Fallback>
                <p:oleObj name="数式" r:id="rId4" imgW="1854000" imgH="8888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29200" y="2133600"/>
                        <a:ext cx="3973286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72314" y="4181510"/>
            <a:ext cx="33382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I</a:t>
            </a:r>
            <a:r>
              <a:rPr lang="en-US" sz="2400" dirty="0" smtClean="0"/>
              <a:t>&lt;0 means: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The circuit is wrong (cannot exist or will blow up).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The current flows opposite the arrow.</a:t>
            </a:r>
          </a:p>
        </p:txBody>
      </p:sp>
    </p:spTree>
    <p:extLst>
      <p:ext uri="{BB962C8B-B14F-4D97-AF65-F5344CB8AC3E}">
        <p14:creationId xmlns:p14="http://schemas.microsoft.com/office/powerpoint/2010/main" val="343491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D7-AC6C-4775-9249-2F42E5E02457}" type="datetime1">
              <a:rPr lang="en-US" smtClean="0"/>
              <a:t>2/23/2012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26367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381952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1752600" y="5029200"/>
            <a:ext cx="76200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04800" y="2286000"/>
            <a:ext cx="0" cy="8382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95500" y="4567535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I</a:t>
            </a:r>
            <a:r>
              <a:rPr lang="en-US" sz="2400" i="1" baseline="-25000" dirty="0" smtClean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36220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I</a:t>
            </a:r>
            <a:r>
              <a:rPr lang="en-US" sz="2400" i="1" baseline="-25000" dirty="0"/>
              <a:t>2</a:t>
            </a:r>
            <a:endParaRPr lang="en-US" sz="2400" i="1" baseline="-25000" dirty="0" smtClean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734162"/>
              </p:ext>
            </p:extLst>
          </p:nvPr>
        </p:nvGraphicFramePr>
        <p:xfrm>
          <a:off x="5562600" y="914400"/>
          <a:ext cx="2520244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4" name="数式" r:id="rId4" imgW="1193760" imgH="685800" progId="Equation.3">
                  <p:embed/>
                </p:oleObj>
              </mc:Choice>
              <mc:Fallback>
                <p:oleObj name="数式" r:id="rId4" imgW="119376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62600" y="914400"/>
                        <a:ext cx="2520244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015484"/>
              </p:ext>
            </p:extLst>
          </p:nvPr>
        </p:nvGraphicFramePr>
        <p:xfrm>
          <a:off x="5867400" y="3276600"/>
          <a:ext cx="1233487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5" name="数式" r:id="rId6" imgW="583920" imgH="685800" progId="Equation.3">
                  <p:embed/>
                </p:oleObj>
              </mc:Choice>
              <mc:Fallback>
                <p:oleObj name="数式" r:id="rId6" imgW="58392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276600"/>
                        <a:ext cx="1233487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716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9FC2-BCB6-444A-808E-990CB8959596}" type="datetime1">
              <a:rPr lang="en-US" smtClean="0"/>
              <a:t>2/23/2012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74057" y="175260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Professor George </a:t>
            </a:r>
            <a:r>
              <a:rPr lang="en-US" sz="2400" dirty="0" err="1" smtClean="0"/>
              <a:t>Holzwarth</a:t>
            </a:r>
            <a:r>
              <a:rPr lang="en-US" sz="2400" dirty="0" smtClean="0"/>
              <a:t>   (</a:t>
            </a:r>
            <a:r>
              <a:rPr lang="en-US" sz="2400" dirty="0" smtClean="0">
                <a:hlinkClick r:id="rId2"/>
              </a:rPr>
              <a:t>gholz@wfu.edu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will administer the exam on 2/28/2012          and will lecture on magnetic fields, electric           motors, etc. on 3/1/2012.</a:t>
            </a:r>
          </a:p>
        </p:txBody>
      </p:sp>
    </p:spTree>
    <p:extLst>
      <p:ext uri="{BB962C8B-B14F-4D97-AF65-F5344CB8AC3E}">
        <p14:creationId xmlns:p14="http://schemas.microsoft.com/office/powerpoint/2010/main" val="361539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6174-B211-42BA-AEF1-A6224FE5FAFA}" type="datetime1">
              <a:rPr lang="en-US"/>
              <a:pPr/>
              <a:t>2/23/2012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114 -- Review  Chapters 22-28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6451-6CF4-4466-94DC-9385B58DE00F}" type="slidenum">
              <a:rPr lang="en-US"/>
              <a:pPr/>
              <a:t>4</a:t>
            </a:fld>
            <a:endParaRPr lang="en-US"/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6106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/>
              <a:t>Reminder:</a:t>
            </a:r>
            <a:endParaRPr lang="en-US" dirty="0"/>
          </a:p>
          <a:p>
            <a:pPr marL="0" indent="0"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Second exam – Tuesday, </a:t>
            </a:r>
            <a:r>
              <a:rPr lang="en-US" b="1" dirty="0">
                <a:solidFill>
                  <a:srgbClr val="FF0000"/>
                </a:solidFill>
              </a:rPr>
              <a:t>February </a:t>
            </a:r>
            <a:r>
              <a:rPr lang="en-US" b="1" dirty="0" smtClean="0">
                <a:solidFill>
                  <a:srgbClr val="FF0000"/>
                </a:solidFill>
              </a:rPr>
              <a:t>28, 2012                                    – </a:t>
            </a:r>
            <a:r>
              <a:rPr lang="en-US" b="1" dirty="0">
                <a:solidFill>
                  <a:srgbClr val="FF0000"/>
                </a:solidFill>
              </a:rPr>
              <a:t>covering Chapters </a:t>
            </a:r>
            <a:r>
              <a:rPr lang="en-US" b="1" dirty="0" smtClean="0">
                <a:solidFill>
                  <a:srgbClr val="FF0000"/>
                </a:solidFill>
              </a:rPr>
              <a:t>26-28.</a:t>
            </a:r>
            <a:r>
              <a:rPr lang="en-US" dirty="0" smtClean="0"/>
              <a:t> </a:t>
            </a:r>
            <a:endParaRPr lang="en-US" dirty="0"/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/>
              <a:t>~5 </a:t>
            </a:r>
            <a:r>
              <a:rPr lang="en-US" dirty="0"/>
              <a:t>problems – show your work and reasoning for possible partial credit.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/>
              <a:t>Should </a:t>
            </a:r>
            <a:r>
              <a:rPr lang="en-US" dirty="0"/>
              <a:t>bring 1  8½” x 11” sheet of paper to the exam (to be turned in with your exam papers).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/>
              <a:t>Should bring calculator for numerical work.   Must not use cell phones or computers during the exam</a:t>
            </a:r>
            <a:r>
              <a:rPr lang="en-US" dirty="0" smtClean="0"/>
              <a:t>.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/>
              <a:t>There will be assigned seating in Olin 101 for the exam.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C7F0-1A9A-4C44-A82B-B009F79C59B3}" type="datetime1">
              <a:rPr lang="en-US"/>
              <a:pPr/>
              <a:t>2/23/2012</a:t>
            </a:fld>
            <a:endParaRPr lang="en-US"/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114 -- Review  Chapters 22-28</a:t>
            </a: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1A66-58A7-45CB-A40C-DE990A6F4E88}" type="slidenum">
              <a:rPr lang="en-US"/>
              <a:pPr/>
              <a:t>5</a:t>
            </a:fld>
            <a:endParaRPr lang="en-US"/>
          </a:p>
        </p:txBody>
      </p:sp>
      <p:pic>
        <p:nvPicPr>
          <p:cNvPr id="18434" name="Picture 2" descr="j00791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55"/>
          <a:stretch>
            <a:fillRect/>
          </a:stretch>
        </p:blipFill>
        <p:spPr bwMode="auto">
          <a:xfrm>
            <a:off x="1219200" y="1219200"/>
            <a:ext cx="149701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j00791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5"/>
          <a:stretch>
            <a:fillRect/>
          </a:stretch>
        </p:blipFill>
        <p:spPr bwMode="auto">
          <a:xfrm>
            <a:off x="1219200" y="1447800"/>
            <a:ext cx="1497013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09600" y="3733800"/>
            <a:ext cx="8077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Advice: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/>
              <a:t>Keep basic concepts and equations at the top of your head.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/>
              <a:t>Practice problem solving and math skills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/>
              <a:t>Develop an equation sheet that you can consult.</a:t>
            </a:r>
          </a:p>
        </p:txBody>
      </p:sp>
      <p:graphicFrame>
        <p:nvGraphicFramePr>
          <p:cNvPr id="18452" name="Object 20"/>
          <p:cNvGraphicFramePr>
            <a:graphicFrameLocks noChangeAspect="1"/>
          </p:cNvGraphicFramePr>
          <p:nvPr/>
        </p:nvGraphicFramePr>
        <p:xfrm>
          <a:off x="4483100" y="3244850"/>
          <a:ext cx="17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" name="Equation" r:id="rId4" imgW="177480" imgH="368280" progId="Equation.3">
                  <p:embed/>
                </p:oleObj>
              </mc:Choice>
              <mc:Fallback>
                <p:oleObj name="Equation" r:id="rId4" imgW="17748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3244850"/>
                        <a:ext cx="177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57" name="Group 25"/>
          <p:cNvGrpSpPr>
            <a:grpSpLocks/>
          </p:cNvGrpSpPr>
          <p:nvPr/>
        </p:nvGrpSpPr>
        <p:grpSpPr bwMode="auto">
          <a:xfrm>
            <a:off x="2590800" y="76200"/>
            <a:ext cx="6248400" cy="4114800"/>
            <a:chOff x="1632" y="48"/>
            <a:chExt cx="3936" cy="2592"/>
          </a:xfrm>
        </p:grpSpPr>
        <p:sp>
          <p:nvSpPr>
            <p:cNvPr id="18438" name="Line 6"/>
            <p:cNvSpPr>
              <a:spLocks noChangeShapeType="1"/>
            </p:cNvSpPr>
            <p:nvPr/>
          </p:nvSpPr>
          <p:spPr bwMode="auto">
            <a:xfrm flipH="1" flipV="1">
              <a:off x="3168" y="960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56" name="Group 24"/>
            <p:cNvGrpSpPr>
              <a:grpSpLocks/>
            </p:cNvGrpSpPr>
            <p:nvPr/>
          </p:nvGrpSpPr>
          <p:grpSpPr bwMode="auto">
            <a:xfrm>
              <a:off x="1632" y="48"/>
              <a:ext cx="3936" cy="2592"/>
              <a:chOff x="1632" y="48"/>
              <a:chExt cx="3936" cy="2592"/>
            </a:xfrm>
          </p:grpSpPr>
          <p:sp>
            <p:nvSpPr>
              <p:cNvPr id="18437" name="Text Box 5"/>
              <p:cNvSpPr txBox="1">
                <a:spLocks noChangeArrowheads="1"/>
              </p:cNvSpPr>
              <p:nvPr/>
            </p:nvSpPr>
            <p:spPr bwMode="auto">
              <a:xfrm>
                <a:off x="4224" y="1872"/>
                <a:ext cx="672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800"/>
                  <a:t>Equation Sheet</a:t>
                </a:r>
              </a:p>
            </p:txBody>
          </p:sp>
          <p:sp>
            <p:nvSpPr>
              <p:cNvPr id="18439" name="AutoShape 7"/>
              <p:cNvSpPr>
                <a:spLocks/>
              </p:cNvSpPr>
              <p:nvPr/>
            </p:nvSpPr>
            <p:spPr bwMode="auto">
              <a:xfrm>
                <a:off x="3072" y="48"/>
                <a:ext cx="240" cy="912"/>
              </a:xfrm>
              <a:prstGeom prst="leftBrace">
                <a:avLst>
                  <a:gd name="adj1" fmla="val 31667"/>
                  <a:gd name="adj2" fmla="val 4812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0" name="Line 8"/>
              <p:cNvSpPr>
                <a:spLocks noChangeShapeType="1"/>
              </p:cNvSpPr>
              <p:nvPr/>
            </p:nvSpPr>
            <p:spPr bwMode="auto">
              <a:xfrm flipH="1">
                <a:off x="2784" y="480"/>
                <a:ext cx="33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455" name="Group 23"/>
              <p:cNvGrpSpPr>
                <a:grpSpLocks/>
              </p:cNvGrpSpPr>
              <p:nvPr/>
            </p:nvGrpSpPr>
            <p:grpSpPr bwMode="auto">
              <a:xfrm>
                <a:off x="1632" y="48"/>
                <a:ext cx="3936" cy="2592"/>
                <a:chOff x="1632" y="48"/>
                <a:chExt cx="3936" cy="2592"/>
              </a:xfrm>
            </p:grpSpPr>
            <p:grpSp>
              <p:nvGrpSpPr>
                <p:cNvPr id="18441" name="Group 9"/>
                <p:cNvGrpSpPr>
                  <a:grpSpLocks/>
                </p:cNvGrpSpPr>
                <p:nvPr/>
              </p:nvGrpSpPr>
              <p:grpSpPr bwMode="auto">
                <a:xfrm>
                  <a:off x="2352" y="576"/>
                  <a:ext cx="943" cy="1304"/>
                  <a:chOff x="2352" y="576"/>
                  <a:chExt cx="943" cy="1304"/>
                </a:xfrm>
              </p:grpSpPr>
              <p:pic>
                <p:nvPicPr>
                  <p:cNvPr id="18442" name="Picture 10" descr="j007910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2557"/>
                  <a:stretch>
                    <a:fillRect/>
                  </a:stretch>
                </p:blipFill>
                <p:spPr bwMode="auto">
                  <a:xfrm>
                    <a:off x="2352" y="1056"/>
                    <a:ext cx="943" cy="82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443" name="Picture 11" descr="j007910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81955"/>
                  <a:stretch>
                    <a:fillRect/>
                  </a:stretch>
                </p:blipFill>
                <p:spPr bwMode="auto">
                  <a:xfrm>
                    <a:off x="2352" y="576"/>
                    <a:ext cx="943" cy="19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8444" name="AutoShape 12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448" y="768"/>
                    <a:ext cx="720" cy="288"/>
                  </a:xfrm>
                  <a:custGeom>
                    <a:avLst/>
                    <a:gdLst>
                      <a:gd name="G0" fmla="+- 1111 0 0"/>
                      <a:gd name="G1" fmla="+- 21600 0 1111"/>
                      <a:gd name="G2" fmla="*/ 1111 1 2"/>
                      <a:gd name="G3" fmla="+- 21600 0 G2"/>
                      <a:gd name="G4" fmla="+/ 1111 21600 2"/>
                      <a:gd name="G5" fmla="+/ G1 0 2"/>
                      <a:gd name="G6" fmla="*/ 21600 21600 1111"/>
                      <a:gd name="G7" fmla="*/ G6 1 2"/>
                      <a:gd name="G8" fmla="+- 21600 0 G7"/>
                      <a:gd name="G9" fmla="*/ 21600 1 2"/>
                      <a:gd name="G10" fmla="+- 1111 0 G9"/>
                      <a:gd name="G11" fmla="?: G10 G8 0"/>
                      <a:gd name="G12" fmla="?: G10 G7 21600"/>
                      <a:gd name="T0" fmla="*/ 21044 w 21600"/>
                      <a:gd name="T1" fmla="*/ 10800 h 21600"/>
                      <a:gd name="T2" fmla="*/ 10800 w 21600"/>
                      <a:gd name="T3" fmla="*/ 21600 h 21600"/>
                      <a:gd name="T4" fmla="*/ 556 w 21600"/>
                      <a:gd name="T5" fmla="*/ 10800 h 21600"/>
                      <a:gd name="T6" fmla="*/ 10800 w 21600"/>
                      <a:gd name="T7" fmla="*/ 0 h 21600"/>
                      <a:gd name="T8" fmla="*/ 2356 w 21600"/>
                      <a:gd name="T9" fmla="*/ 2356 h 21600"/>
                      <a:gd name="T10" fmla="*/ 19244 w 21600"/>
                      <a:gd name="T11" fmla="*/ 19244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1111" y="21600"/>
                        </a:lnTo>
                        <a:lnTo>
                          <a:pt x="20489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99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aphicFrame>
              <p:nvGraphicFramePr>
                <p:cNvPr id="18445" name="Object 1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83818929"/>
                    </p:ext>
                  </p:extLst>
                </p:nvPr>
              </p:nvGraphicFramePr>
              <p:xfrm>
                <a:off x="3216" y="48"/>
                <a:ext cx="496" cy="35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738" name="数式" r:id="rId6" imgW="545760" imgH="393480" progId="Equation.3">
                        <p:embed/>
                      </p:oleObj>
                    </mc:Choice>
                    <mc:Fallback>
                      <p:oleObj name="数式" r:id="rId6" imgW="545760" imgH="3934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216" y="48"/>
                              <a:ext cx="496" cy="35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44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408" y="1200"/>
                  <a:ext cx="216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Problem solving skills</a:t>
                  </a:r>
                </a:p>
              </p:txBody>
            </p:sp>
            <p:sp>
              <p:nvSpPr>
                <p:cNvPr id="18448" name="Rectangle 16"/>
                <p:cNvSpPr>
                  <a:spLocks noChangeArrowheads="1"/>
                </p:cNvSpPr>
                <p:nvPr/>
              </p:nvSpPr>
              <p:spPr bwMode="auto">
                <a:xfrm>
                  <a:off x="4128" y="1776"/>
                  <a:ext cx="864" cy="86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49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2976" y="1392"/>
                  <a:ext cx="1104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5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632" y="1920"/>
                  <a:ext cx="100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Math skills</a:t>
                  </a:r>
                </a:p>
              </p:txBody>
            </p:sp>
            <p:sp>
              <p:nvSpPr>
                <p:cNvPr id="1845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776" y="864"/>
                  <a:ext cx="864" cy="10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aphicFrame>
              <p:nvGraphicFramePr>
                <p:cNvPr id="18453" name="Object 2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68145559"/>
                    </p:ext>
                  </p:extLst>
                </p:nvPr>
              </p:nvGraphicFramePr>
              <p:xfrm>
                <a:off x="3312" y="480"/>
                <a:ext cx="852" cy="50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739" name="数式" r:id="rId8" imgW="723600" imgH="431640" progId="Equation.3">
                        <p:embed/>
                      </p:oleObj>
                    </mc:Choice>
                    <mc:Fallback>
                      <p:oleObj name="数式" r:id="rId8" imgW="723600" imgH="431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12" y="480"/>
                              <a:ext cx="852" cy="50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CFCA-012F-4FFB-AD3B-E8E105E4A909}" type="datetime1">
              <a:rPr lang="en-US"/>
              <a:pPr/>
              <a:t>2/23/2012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114 -- Review  Chapters 22-28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1F7C3-793D-4D02-A118-B7F82F0CD2F5}" type="slidenum">
              <a:rPr lang="en-US"/>
              <a:pPr/>
              <a:t>6</a:t>
            </a:fld>
            <a:endParaRPr lang="en-US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17525" y="498475"/>
            <a:ext cx="824547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 Problem solving steps</a:t>
            </a:r>
          </a:p>
          <a:p>
            <a:endParaRPr lang="en-US"/>
          </a:p>
          <a:p>
            <a:pPr lvl="1">
              <a:buFontTx/>
              <a:buAutoNum type="arabicPeriod"/>
            </a:pPr>
            <a:r>
              <a:rPr lang="en-US"/>
              <a:t>Visualize problem – labeling variables</a:t>
            </a:r>
          </a:p>
          <a:p>
            <a:pPr lvl="1">
              <a:buFontTx/>
              <a:buAutoNum type="arabicPeriod"/>
            </a:pPr>
            <a:r>
              <a:rPr lang="en-US"/>
              <a:t>Determine which basic physical principle(s) apply</a:t>
            </a:r>
          </a:p>
          <a:p>
            <a:pPr lvl="1">
              <a:buFontTx/>
              <a:buAutoNum type="arabicPeriod"/>
            </a:pPr>
            <a:r>
              <a:rPr lang="en-US"/>
              <a:t>Write down the appropriate equations using the variables defined in step 1.</a:t>
            </a:r>
          </a:p>
          <a:p>
            <a:pPr lvl="1">
              <a:buFontTx/>
              <a:buAutoNum type="arabicPeriod"/>
            </a:pPr>
            <a:r>
              <a:rPr lang="en-US"/>
              <a:t>Check whether you have the correct amount of information to solve the problem (same number of knowns and unknowns).</a:t>
            </a:r>
          </a:p>
          <a:p>
            <a:pPr lvl="1">
              <a:buFontTx/>
              <a:buAutoNum type="arabicPeriod"/>
            </a:pPr>
            <a:r>
              <a:rPr lang="en-US"/>
              <a:t>Solve the equations.</a:t>
            </a:r>
          </a:p>
          <a:p>
            <a:pPr lvl="1">
              <a:buFontTx/>
              <a:buAutoNum type="arabicPeriod"/>
            </a:pPr>
            <a:r>
              <a:rPr lang="en-US"/>
              <a:t>Check whether your answer makes sense (units, order of magnitude, etc.).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7F24-8854-4504-862B-6FEF48F39156}" type="datetime1">
              <a:rPr lang="en-US" smtClean="0"/>
              <a:t>2/23/2012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533400"/>
            <a:ext cx="647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many times did you use your equation sheet during the last exam?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0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1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2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smtClean="0"/>
              <a:t>&gt;2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93810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12AE-C0D9-4021-BF23-FC63514610F9}" type="datetime1">
              <a:rPr lang="en-US" smtClean="0"/>
              <a:t>2/23/2012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69720"/>
            <a:ext cx="3810000" cy="313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6096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28.5 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Assume the capacitor is initially uncharged.</a:t>
            </a:r>
          </a:p>
        </p:txBody>
      </p:sp>
      <p:sp>
        <p:nvSpPr>
          <p:cNvPr id="8" name="Bent Arrow 7"/>
          <p:cNvSpPr/>
          <p:nvPr/>
        </p:nvSpPr>
        <p:spPr>
          <a:xfrm>
            <a:off x="1484086" y="2133600"/>
            <a:ext cx="1143000" cy="798286"/>
          </a:xfrm>
          <a:prstGeom prst="bentArrow">
            <a:avLst>
              <a:gd name="adj1" fmla="val 5952"/>
              <a:gd name="adj2" fmla="val 21826"/>
              <a:gd name="adj3" fmla="val 23413"/>
              <a:gd name="adj4" fmla="val 469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2532743"/>
            <a:ext cx="798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6086" y="329870"/>
            <a:ext cx="403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current </a:t>
            </a:r>
            <a:r>
              <a:rPr lang="en-US" sz="2400" i="1" dirty="0" smtClean="0"/>
              <a:t>I</a:t>
            </a:r>
            <a:r>
              <a:rPr lang="en-US" sz="2400" dirty="0" smtClean="0"/>
              <a:t> flowing through the battery  just when the switch is closed?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0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 </a:t>
            </a:r>
            <a:r>
              <a:rPr lang="en-US" sz="2400" dirty="0" smtClean="0">
                <a:latin typeface="Script MT Bold" pitchFamily="66" charset="0"/>
              </a:rPr>
              <a:t>E</a:t>
            </a:r>
            <a:r>
              <a:rPr lang="en-US" sz="2400" dirty="0" smtClean="0"/>
              <a:t>/2R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 </a:t>
            </a:r>
            <a:r>
              <a:rPr lang="en-US" sz="2400" dirty="0" smtClean="0">
                <a:latin typeface="Script MT Bold" pitchFamily="66" charset="0"/>
              </a:rPr>
              <a:t>E</a:t>
            </a:r>
            <a:r>
              <a:rPr lang="en-US" sz="2400" dirty="0" smtClean="0"/>
              <a:t>/R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2</a:t>
            </a:r>
            <a:r>
              <a:rPr lang="en-US" sz="2400" dirty="0" smtClean="0">
                <a:latin typeface="Script MT Bold" pitchFamily="66" charset="0"/>
              </a:rPr>
              <a:t>E</a:t>
            </a:r>
            <a:r>
              <a:rPr lang="en-US" sz="2400" dirty="0" smtClean="0"/>
              <a:t>/R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00600" y="3265944"/>
            <a:ext cx="403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current </a:t>
            </a:r>
            <a:r>
              <a:rPr lang="en-US" sz="2400" i="1" dirty="0" smtClean="0"/>
              <a:t>I</a:t>
            </a:r>
            <a:r>
              <a:rPr lang="en-US" sz="2400" dirty="0" smtClean="0"/>
              <a:t> flowing through the battery  after the switch has been closed for a </a:t>
            </a:r>
            <a:r>
              <a:rPr lang="en-US" sz="2400" smtClean="0"/>
              <a:t>long time?</a:t>
            </a:r>
            <a:endParaRPr lang="en-US" sz="2400" dirty="0" smtClean="0"/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0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 </a:t>
            </a:r>
            <a:r>
              <a:rPr lang="en-US" sz="2400" dirty="0" smtClean="0">
                <a:latin typeface="Script MT Bold" pitchFamily="66" charset="0"/>
              </a:rPr>
              <a:t>E</a:t>
            </a:r>
            <a:r>
              <a:rPr lang="en-US" sz="2400" dirty="0" smtClean="0"/>
              <a:t>/2R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 </a:t>
            </a:r>
            <a:r>
              <a:rPr lang="en-US" sz="2400" dirty="0" smtClean="0">
                <a:latin typeface="Script MT Bold" pitchFamily="66" charset="0"/>
              </a:rPr>
              <a:t>E</a:t>
            </a:r>
            <a:r>
              <a:rPr lang="en-US" sz="2400" dirty="0" smtClean="0"/>
              <a:t>/R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2</a:t>
            </a:r>
            <a:r>
              <a:rPr lang="en-US" sz="2400" dirty="0" smtClean="0">
                <a:latin typeface="Script MT Bold" pitchFamily="66" charset="0"/>
              </a:rPr>
              <a:t>E</a:t>
            </a:r>
            <a:r>
              <a:rPr lang="en-US" sz="2400" dirty="0" smtClean="0"/>
              <a:t>/R</a:t>
            </a:r>
          </a:p>
        </p:txBody>
      </p:sp>
    </p:spTree>
    <p:extLst>
      <p:ext uri="{BB962C8B-B14F-4D97-AF65-F5344CB8AC3E}">
        <p14:creationId xmlns:p14="http://schemas.microsoft.com/office/powerpoint/2010/main" val="5926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5DCE-6E97-4B32-B6CB-E2676417BC09}" type="datetime1">
              <a:rPr lang="en-US" smtClean="0"/>
              <a:t>2/23/2012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4007"/>
            <a:ext cx="5715000" cy="274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09371" y="154007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switch is open: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647371" y="908538"/>
            <a:ext cx="762000" cy="0"/>
          </a:xfrm>
          <a:prstGeom prst="line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962400" y="1988457"/>
            <a:ext cx="685800" cy="0"/>
          </a:xfrm>
          <a:prstGeom prst="line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76400" y="912167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14800" y="1511441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24500" y="69222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+Q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24500" y="1671934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-Q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113079"/>
              </p:ext>
            </p:extLst>
          </p:nvPr>
        </p:nvGraphicFramePr>
        <p:xfrm>
          <a:off x="158750" y="3048000"/>
          <a:ext cx="3035300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name="数式" r:id="rId4" imgW="1307880" imgH="1218960" progId="Equation.3">
                  <p:embed/>
                </p:oleObj>
              </mc:Choice>
              <mc:Fallback>
                <p:oleObj name="数式" r:id="rId4" imgW="1307880" imgH="1218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50" y="3048000"/>
                        <a:ext cx="3035300" cy="282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304642"/>
              </p:ext>
            </p:extLst>
          </p:nvPr>
        </p:nvGraphicFramePr>
        <p:xfrm>
          <a:off x="3886200" y="3429000"/>
          <a:ext cx="5086587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" name="数式" r:id="rId6" imgW="2616120" imgH="1371600" progId="Equation.3">
                  <p:embed/>
                </p:oleObj>
              </mc:Choice>
              <mc:Fallback>
                <p:oleObj name="数式" r:id="rId6" imgW="2616120" imgH="1371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429000"/>
                        <a:ext cx="5086587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757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6984</TotalTime>
  <Words>875</Words>
  <Application>Microsoft Office PowerPoint</Application>
  <PresentationFormat>On-screen Show (4:3)</PresentationFormat>
  <Paragraphs>202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Office Theme</vt:lpstr>
      <vt:lpstr>Equation</vt:lpstr>
      <vt:lpstr>数式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WFU2011</cp:lastModifiedBy>
  <cp:revision>503</cp:revision>
  <cp:lastPrinted>2012-01-14T20:35:51Z</cp:lastPrinted>
  <dcterms:created xsi:type="dcterms:W3CDTF">2012-01-10T18:32:24Z</dcterms:created>
  <dcterms:modified xsi:type="dcterms:W3CDTF">2012-02-23T14:03:08Z</dcterms:modified>
</cp:coreProperties>
</file>