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96" r:id="rId2"/>
    <p:sldId id="386" r:id="rId3"/>
    <p:sldId id="388" r:id="rId4"/>
    <p:sldId id="453" r:id="rId5"/>
    <p:sldId id="451" r:id="rId6"/>
    <p:sldId id="459" r:id="rId7"/>
    <p:sldId id="396" r:id="rId8"/>
    <p:sldId id="397" r:id="rId9"/>
    <p:sldId id="452" r:id="rId10"/>
    <p:sldId id="398" r:id="rId11"/>
    <p:sldId id="399" r:id="rId12"/>
    <p:sldId id="400" r:id="rId13"/>
    <p:sldId id="401" r:id="rId14"/>
    <p:sldId id="402" r:id="rId15"/>
    <p:sldId id="406" r:id="rId16"/>
    <p:sldId id="405" r:id="rId17"/>
    <p:sldId id="407" r:id="rId18"/>
    <p:sldId id="409" r:id="rId19"/>
    <p:sldId id="412" r:id="rId20"/>
    <p:sldId id="454" r:id="rId21"/>
    <p:sldId id="457" r:id="rId22"/>
    <p:sldId id="410" r:id="rId23"/>
    <p:sldId id="411" r:id="rId24"/>
    <p:sldId id="413" r:id="rId25"/>
    <p:sldId id="414" r:id="rId26"/>
    <p:sldId id="415" r:id="rId27"/>
    <p:sldId id="418" r:id="rId28"/>
    <p:sldId id="416" r:id="rId29"/>
    <p:sldId id="417" r:id="rId30"/>
    <p:sldId id="420" r:id="rId31"/>
    <p:sldId id="419" r:id="rId32"/>
    <p:sldId id="421" r:id="rId33"/>
    <p:sldId id="422" r:id="rId34"/>
    <p:sldId id="424" r:id="rId35"/>
    <p:sldId id="425" r:id="rId36"/>
    <p:sldId id="426" r:id="rId37"/>
    <p:sldId id="427" r:id="rId38"/>
    <p:sldId id="456" r:id="rId39"/>
    <p:sldId id="429" r:id="rId40"/>
    <p:sldId id="430" r:id="rId41"/>
    <p:sldId id="434" r:id="rId42"/>
    <p:sldId id="435" r:id="rId43"/>
    <p:sldId id="432" r:id="rId44"/>
    <p:sldId id="436" r:id="rId45"/>
    <p:sldId id="437" r:id="rId46"/>
    <p:sldId id="438" r:id="rId47"/>
    <p:sldId id="439" r:id="rId48"/>
    <p:sldId id="458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60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5" autoAdjust="0"/>
    <p:restoredTop sz="94660"/>
  </p:normalViewPr>
  <p:slideViewPr>
    <p:cSldViewPr>
      <p:cViewPr>
        <p:scale>
          <a:sx n="73" d="100"/>
          <a:sy n="73" d="100"/>
        </p:scale>
        <p:origin x="-227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1.wmf"/><Relationship Id="rId1" Type="http://schemas.openxmlformats.org/officeDocument/2006/relationships/image" Target="../media/image17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eaLnBrk="1" hangingPunct="1"/>
            <a:fld id="{C2692395-655B-4A07-8CC2-D8D3E441991D}" type="slidenum">
              <a:rPr lang="en-US"/>
              <a:pPr eaLnBrk="1" hangingPunct="1"/>
              <a:t>56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092C-0A5F-47EA-A082-DB24B71B7D92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74DE-C1CE-4514-8DD3-40EA333CA140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E04D-4387-4E2E-A974-FEF573CE0949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95A33D7-272B-4D81-8630-B6B74D215618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C75878-783A-43A8-B915-58BE1446F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8FD38A-4B06-415B-9EA5-8DB9018E1690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30542C-1856-405D-9C19-1649CB721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3B69-70AB-4DE8-9204-65DD90AD17E8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6A7F-91BA-415D-BF29-FEE066DAEE29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D644-FAFB-4E3B-9516-EF03EFF11A7E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67FA-A781-4E0F-9164-B954F83F7741}" type="datetime1">
              <a:rPr lang="en-US" smtClean="0"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3A38-BC80-4F9D-A455-2D8014A807C2}" type="datetime1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E390-FB95-4518-9BA2-3516CE88F81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BBE6-0258-407D-B090-FB903063A07C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BEB5-30D5-497F-82B6-D856E8129866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336D-377C-40FE-99D7-FA33B0591677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olz@wf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30.jpeg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7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8.wmf"/><Relationship Id="rId5" Type="http://schemas.openxmlformats.org/officeDocument/2006/relationships/image" Target="../media/image49.jpe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5.wmf"/><Relationship Id="rId9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50.bin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7.wmf"/><Relationship Id="rId9" Type="http://schemas.openxmlformats.org/officeDocument/2006/relationships/image" Target="../media/image6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4.wmf"/><Relationship Id="rId9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9.jpeg"/><Relationship Id="rId4" Type="http://schemas.openxmlformats.org/officeDocument/2006/relationships/image" Target="../media/image7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0.jpeg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9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pole" TargetMode="External"/><Relationship Id="rId2" Type="http://schemas.openxmlformats.org/officeDocument/2006/relationships/hyperlink" Target="http://en.wikipedia.org/wiki/3-phas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Horsepower" TargetMode="External"/><Relationship Id="rId4" Type="http://schemas.openxmlformats.org/officeDocument/2006/relationships/hyperlink" Target="http://en.wikipedia.org/wiki/Induction_mo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44DB-A11A-4A66-BE29-273FB6943977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143" y="47897"/>
            <a:ext cx="79248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114 A General Physics II</a:t>
            </a:r>
          </a:p>
          <a:p>
            <a:pPr algn="ctr"/>
            <a:r>
              <a:rPr lang="en-US" sz="2400" b="1" dirty="0" smtClean="0"/>
              <a:t>11 AM-12:15 </a:t>
            </a:r>
            <a:r>
              <a:rPr lang="en-US" sz="2400" b="1" dirty="0"/>
              <a:t>P</a:t>
            </a:r>
            <a:r>
              <a:rPr lang="en-US" sz="2400" b="1" dirty="0" smtClean="0"/>
              <a:t>M  Olin 101</a:t>
            </a:r>
          </a:p>
          <a:p>
            <a:pPr algn="ctr"/>
            <a:r>
              <a:rPr lang="en-US" sz="2400" b="1" dirty="0" smtClean="0"/>
              <a:t>George </a:t>
            </a:r>
            <a:r>
              <a:rPr lang="en-US" sz="2400" b="1" dirty="0" err="1" smtClean="0"/>
              <a:t>Holzwarth</a:t>
            </a:r>
            <a:endParaRPr lang="en-US" sz="2400" b="1" dirty="0" smtClean="0"/>
          </a:p>
          <a:p>
            <a:pPr algn="ctr"/>
            <a:r>
              <a:rPr lang="en-US" sz="2400" b="1" dirty="0" smtClean="0">
                <a:hlinkClick r:id="rId3"/>
              </a:rPr>
              <a:t>gholz@wfu.edu</a:t>
            </a:r>
            <a:endParaRPr lang="en-US" sz="2400" b="1" dirty="0" smtClean="0">
              <a:latin typeface="Book Antiqua" pitchFamily="18" charset="0"/>
            </a:endParaRPr>
          </a:p>
          <a:p>
            <a:pPr algn="ctr"/>
            <a:r>
              <a:rPr lang="en-US" sz="3200" b="1" dirty="0" smtClean="0"/>
              <a:t>Main topics today (</a:t>
            </a:r>
            <a:r>
              <a:rPr lang="en-US" sz="3200" b="1" dirty="0" err="1" smtClean="0"/>
              <a:t>Chapt</a:t>
            </a:r>
            <a:r>
              <a:rPr lang="en-US" sz="3200" b="1" dirty="0" smtClean="0"/>
              <a:t> 29):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 Magnetic field </a:t>
            </a:r>
          </a:p>
          <a:p>
            <a:pPr marL="457200" lvl="2"/>
            <a:r>
              <a:rPr lang="en-US" sz="2400" b="1" i="1" dirty="0" smtClean="0">
                <a:solidFill>
                  <a:schemeClr val="folHlink"/>
                </a:solidFill>
              </a:rPr>
              <a:t>history</a:t>
            </a:r>
            <a:r>
              <a:rPr lang="en-US" sz="2400" b="1" dirty="0" smtClean="0">
                <a:solidFill>
                  <a:schemeClr val="folHlink"/>
                </a:solidFill>
              </a:rPr>
              <a:t>:</a:t>
            </a:r>
          </a:p>
          <a:p>
            <a:pPr marL="457200" lvl="2"/>
            <a:r>
              <a:rPr lang="en-US" sz="2400" b="1" i="1" dirty="0" smtClean="0">
                <a:solidFill>
                  <a:schemeClr val="folHlink"/>
                </a:solidFill>
              </a:rPr>
              <a:t>applications: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 Lorentz force law for charged particles moving in electric and magnetic fields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Magnetic force on a current-carrying wire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Torque on a current loop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 Hall effect to measure B electrically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44450"/>
              </p:ext>
            </p:extLst>
          </p:nvPr>
        </p:nvGraphicFramePr>
        <p:xfrm>
          <a:off x="3276600" y="1905000"/>
          <a:ext cx="459377" cy="61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数式" r:id="rId4" imgW="152280" imgH="203040" progId="Equation.3">
                  <p:embed/>
                </p:oleObj>
              </mc:Choice>
              <mc:Fallback>
                <p:oleObj name="数式" r:id="rId4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1905000"/>
                        <a:ext cx="459377" cy="612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543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Magnetic Field Lines, Bar Magnet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  Iron filings align along the magnetic field lines.</a:t>
            </a:r>
          </a:p>
          <a:p>
            <a:pPr marL="0" indent="0" eaLnBrk="1" hangingPunct="1"/>
            <a:r>
              <a:rPr lang="en-US" dirty="0" smtClean="0"/>
              <a:t>  The direction of the field is given by the direction in which the north pole of a compass points.</a:t>
            </a:r>
          </a:p>
        </p:txBody>
      </p: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37894" name="Picture 6" descr="2902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263" y="1190625"/>
            <a:ext cx="2549525" cy="49403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5F81-B598-4A1D-A5E8-865F0DB486D3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Magnetic Field Lines, Opposite Poles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/>
            <a:r>
              <a:rPr lang="en-US" dirty="0" smtClean="0"/>
              <a:t>  Iron filings are used to show the pattern of the electric field lines.</a:t>
            </a:r>
          </a:p>
          <a:p>
            <a:pPr marL="0" indent="0" eaLnBrk="1" hangingPunct="1"/>
            <a:r>
              <a:rPr lang="en-US" dirty="0" smtClean="0"/>
              <a:t> The direction of the field is the direction a north pole would point.</a:t>
            </a:r>
          </a:p>
          <a:p>
            <a:pPr lvl="1" eaLnBrk="1" hangingPunct="1"/>
            <a:r>
              <a:rPr lang="en-US" dirty="0" smtClean="0"/>
              <a:t>Compare to the electric field produced by an electric dipole</a:t>
            </a: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38918" name="Picture 6" descr="2902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700" y="1370013"/>
            <a:ext cx="2574925" cy="476091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96FA-3334-4019-91A1-6B2CF6FC454F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543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Magnetic Field Lines, Like Poles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/>
            <a:r>
              <a:rPr lang="en-US" dirty="0" smtClean="0"/>
              <a:t>  Iron filings show the alignment of the magnetic field lines.</a:t>
            </a:r>
          </a:p>
          <a:p>
            <a:pPr marL="0" indent="0" eaLnBrk="1" hangingPunct="1"/>
            <a:r>
              <a:rPr lang="en-US" dirty="0" smtClean="0"/>
              <a:t>  The direction of B is the direction a north pole would point.</a:t>
            </a:r>
          </a:p>
          <a:p>
            <a:pPr lvl="1" eaLnBrk="1" hangingPunct="1"/>
            <a:r>
              <a:rPr lang="en-US" dirty="0" smtClean="0"/>
              <a:t>Compare to the electric field produced by like charges</a:t>
            </a:r>
          </a:p>
          <a:p>
            <a:pPr marL="0" indent="0" eaLnBrk="1" hangingPunct="1"/>
            <a:endParaRPr lang="en-US" sz="2600" dirty="0" smtClean="0"/>
          </a:p>
        </p:txBody>
      </p:sp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39942" name="Picture 6" descr="2902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276350"/>
            <a:ext cx="2551113" cy="485457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EED9-B961-4092-A790-46C8CC169B44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Earth’s Geographic &amp; Magnetic Poles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  Earth’s </a:t>
            </a:r>
            <a:r>
              <a:rPr lang="en-US" dirty="0">
                <a:solidFill>
                  <a:srgbClr val="FF0000"/>
                </a:solidFill>
              </a:rPr>
              <a:t>magnetic</a:t>
            </a:r>
            <a:r>
              <a:rPr lang="en-US" dirty="0"/>
              <a:t> field </a:t>
            </a:r>
            <a:r>
              <a:rPr lang="en-US" dirty="0" smtClean="0"/>
              <a:t>behaves like there’s a gigantic bar magnet inside Earth.</a:t>
            </a:r>
            <a:endParaRPr lang="en-US" dirty="0"/>
          </a:p>
          <a:p>
            <a:pPr marL="0" indent="0" eaLnBrk="1" hangingPunct="1"/>
            <a:r>
              <a:rPr lang="en-US" dirty="0" smtClean="0"/>
              <a:t>   The </a:t>
            </a:r>
            <a:r>
              <a:rPr lang="en-US" dirty="0" smtClean="0">
                <a:solidFill>
                  <a:srgbClr val="FF0000"/>
                </a:solidFill>
              </a:rPr>
              <a:t>magnet’s S pole is </a:t>
            </a:r>
            <a:r>
              <a:rPr lang="en-US" dirty="0" smtClean="0"/>
              <a:t>near Earth’s </a:t>
            </a:r>
            <a:r>
              <a:rPr lang="en-US" dirty="0" smtClean="0">
                <a:solidFill>
                  <a:srgbClr val="00B0F0"/>
                </a:solidFill>
              </a:rPr>
              <a:t>geographical N pole.</a:t>
            </a:r>
            <a:r>
              <a:rPr lang="en-US" dirty="0" smtClean="0"/>
              <a:t> (Careful ! Confusing!) </a:t>
            </a:r>
          </a:p>
          <a:p>
            <a:pPr marL="0" indent="0" eaLnBrk="1" hangingPunct="1"/>
            <a:r>
              <a:rPr lang="en-US" dirty="0"/>
              <a:t> </a:t>
            </a:r>
            <a:r>
              <a:rPr lang="en-US" dirty="0" smtClean="0"/>
              <a:t>  On surface of Earth, the magnetic field lines begin near the S </a:t>
            </a:r>
            <a:r>
              <a:rPr lang="en-US" dirty="0" smtClean="0">
                <a:solidFill>
                  <a:srgbClr val="00B0F0"/>
                </a:solidFill>
              </a:rPr>
              <a:t>geographic</a:t>
            </a:r>
            <a:r>
              <a:rPr lang="en-US" dirty="0" smtClean="0"/>
              <a:t> pole and end near Earth’s N </a:t>
            </a:r>
            <a:r>
              <a:rPr lang="en-US" dirty="0" smtClean="0">
                <a:solidFill>
                  <a:srgbClr val="00B0F0"/>
                </a:solidFill>
              </a:rPr>
              <a:t>geographic</a:t>
            </a:r>
            <a:r>
              <a:rPr lang="en-US" dirty="0" smtClean="0"/>
              <a:t> pole.</a:t>
            </a:r>
          </a:p>
          <a:p>
            <a:pPr marL="0" indent="0" eaLnBrk="1" hangingPunct="1"/>
            <a:r>
              <a:rPr lang="en-US" dirty="0"/>
              <a:t> </a:t>
            </a:r>
            <a:r>
              <a:rPr lang="en-US" dirty="0" smtClean="0"/>
              <a:t>  A compass needle points in the direction of B, so it points toward the N geographic pole. </a:t>
            </a:r>
          </a:p>
          <a:p>
            <a:pPr marL="0" indent="0" eaLnBrk="1" hangingPunct="1"/>
            <a:endParaRPr lang="en-US" dirty="0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F805-9444-43C3-BC76-42237B20E0A3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Earth’s Magnetic Field</a:t>
            </a:r>
          </a:p>
        </p:txBody>
      </p:sp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41990" name="Picture 6" descr="29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11781"/>
            <a:ext cx="7450558" cy="513661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635-A819-43B9-B345-1127649AEDD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Force on a Charge Moving in a Magnetic Field   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			</a:t>
            </a: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b="1" dirty="0" smtClean="0"/>
              <a:t>    </a:t>
            </a:r>
          </a:p>
          <a:p>
            <a:pPr marL="457200" lvl="1" indent="0" eaLnBrk="1" hangingPunct="1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</a:t>
            </a:r>
            <a:r>
              <a:rPr lang="en-US" dirty="0" smtClean="0"/>
              <a:t>is the magnetic force</a:t>
            </a:r>
          </a:p>
          <a:p>
            <a:pPr marL="457200" lvl="1" indent="0" eaLnBrk="1" hangingPunct="1">
              <a:buNone/>
            </a:pPr>
            <a:r>
              <a:rPr lang="en-US" i="1" dirty="0" smtClean="0"/>
              <a:t>   </a:t>
            </a:r>
            <a:r>
              <a:rPr lang="en-US" dirty="0" smtClean="0"/>
              <a:t>                               is the charge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                                  is the velocity of the charge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                                  is the magnetic field</a:t>
            </a:r>
          </a:p>
          <a:p>
            <a:pPr marL="457200" lvl="1" indent="0" eaLnBrk="1" hangingPunct="1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This equation defines B, </a:t>
            </a:r>
            <a:r>
              <a:rPr lang="en-US" i="1" dirty="0" smtClean="0"/>
              <a:t>just as                  defines     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36325"/>
              </p:ext>
            </p:extLst>
          </p:nvPr>
        </p:nvGraphicFramePr>
        <p:xfrm>
          <a:off x="2597354" y="41910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9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354" y="41910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32555"/>
              </p:ext>
            </p:extLst>
          </p:nvPr>
        </p:nvGraphicFramePr>
        <p:xfrm>
          <a:off x="2623480" y="4648200"/>
          <a:ext cx="457200" cy="66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0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480" y="4648200"/>
                        <a:ext cx="457200" cy="66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06311"/>
              </p:ext>
            </p:extLst>
          </p:nvPr>
        </p:nvGraphicFramePr>
        <p:xfrm>
          <a:off x="1582771" y="1896288"/>
          <a:ext cx="2362200" cy="74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1" name="Equation" r:id="rId7" imgW="927000" imgH="291960" progId="Equation.DSMT4">
                  <p:embed/>
                </p:oleObj>
              </mc:Choice>
              <mc:Fallback>
                <p:oleObj name="Equation" r:id="rId7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71" y="1896288"/>
                        <a:ext cx="2362200" cy="74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23364"/>
              </p:ext>
            </p:extLst>
          </p:nvPr>
        </p:nvGraphicFramePr>
        <p:xfrm>
          <a:off x="2662669" y="3135925"/>
          <a:ext cx="457200" cy="6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669" y="3135925"/>
                        <a:ext cx="457200" cy="66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CA69-5496-451A-B413-9243B1D52E19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37606"/>
              </p:ext>
            </p:extLst>
          </p:nvPr>
        </p:nvGraphicFramePr>
        <p:xfrm>
          <a:off x="2614365" y="3829066"/>
          <a:ext cx="414063" cy="53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3" name="数式" r:id="rId11" imgW="126720" imgH="164880" progId="Equation.3">
                  <p:embed/>
                </p:oleObj>
              </mc:Choice>
              <mc:Fallback>
                <p:oleObj name="数式" r:id="rId11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4365" y="3829066"/>
                        <a:ext cx="414063" cy="53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26813"/>
              </p:ext>
            </p:extLst>
          </p:nvPr>
        </p:nvGraphicFramePr>
        <p:xfrm>
          <a:off x="5474035" y="5257800"/>
          <a:ext cx="130776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4" name="数式" r:id="rId13" imgW="545760" imgH="241200" progId="Equation.3">
                  <p:embed/>
                </p:oleObj>
              </mc:Choice>
              <mc:Fallback>
                <p:oleObj name="数式" r:id="rId13" imgW="545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74035" y="5257800"/>
                        <a:ext cx="1307765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52791"/>
              </p:ext>
            </p:extLst>
          </p:nvPr>
        </p:nvGraphicFramePr>
        <p:xfrm>
          <a:off x="7985759" y="5246915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5" name="数式" r:id="rId15" imgW="152280" imgH="203040" progId="Equation.3">
                  <p:embed/>
                </p:oleObj>
              </mc:Choice>
              <mc:Fallback>
                <p:oleObj name="数式" r:id="rId15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85759" y="5246915"/>
                        <a:ext cx="381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59647"/>
              </p:ext>
            </p:extLst>
          </p:nvPr>
        </p:nvGraphicFramePr>
        <p:xfrm>
          <a:off x="6172200" y="793204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6" name="数式" r:id="rId17" imgW="152280" imgH="203040" progId="Equation.3">
                  <p:embed/>
                </p:oleObj>
              </mc:Choice>
              <mc:Fallback>
                <p:oleObj name="数式" r:id="rId17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72200" y="793204"/>
                        <a:ext cx="685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Direction of F</a:t>
            </a:r>
            <a:r>
              <a:rPr lang="en-US" baseline="-25000" dirty="0" smtClean="0"/>
              <a:t>B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tricky because of cross product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44037" name="Picture 5" descr="29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6413"/>
            <a:ext cx="8229600" cy="423862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D398-DEC7-42D0-BFAA-48DBC35F78A5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Direction of F</a:t>
            </a:r>
            <a:r>
              <a:rPr lang="en-US" baseline="-25000" dirty="0" smtClean="0"/>
              <a:t>B</a:t>
            </a:r>
            <a:r>
              <a:rPr lang="en-US" dirty="0" smtClean="0"/>
              <a:t>: Right-Hand Rule #1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143000"/>
            <a:ext cx="4038600" cy="4411662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dirty="0" smtClean="0"/>
              <a:t>  Your thumb is in the    direction of the force if </a:t>
            </a:r>
            <a:r>
              <a:rPr lang="en-US" i="1" dirty="0" smtClean="0"/>
              <a:t>q</a:t>
            </a:r>
            <a:r>
              <a:rPr lang="en-US" dirty="0" smtClean="0"/>
              <a:t> is positive.</a:t>
            </a:r>
          </a:p>
          <a:p>
            <a:pPr marL="0" indent="0" eaLnBrk="1" hangingPunct="1"/>
            <a:r>
              <a:rPr lang="en-US" dirty="0" smtClean="0"/>
              <a:t>  The force is in the opposite direction if </a:t>
            </a:r>
            <a:r>
              <a:rPr lang="en-US" i="1" dirty="0" smtClean="0"/>
              <a:t>q</a:t>
            </a:r>
            <a:r>
              <a:rPr lang="en-US" dirty="0" smtClean="0"/>
              <a:t> is negative.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45062" name="Picture 6" descr="2905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2" y="1143000"/>
            <a:ext cx="3525838" cy="487203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77C6-2D39-453B-A7E0-B50703C43B95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9376" y="304800"/>
            <a:ext cx="4265023" cy="1295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Magnitude of </a:t>
            </a:r>
            <a:r>
              <a:rPr lang="en-US" b="1" i="1" dirty="0" smtClean="0"/>
              <a:t>F</a:t>
            </a:r>
            <a:r>
              <a:rPr lang="en-US" b="1" i="1" baseline="-25000" dirty="0" smtClean="0"/>
              <a:t>B</a:t>
            </a:r>
            <a:r>
              <a:rPr lang="en-US" dirty="0" smtClean="0"/>
              <a:t>.</a:t>
            </a:r>
            <a:endParaRPr lang="en-US" b="1" i="1" dirty="0" smtClean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3180806"/>
            <a:ext cx="8229600" cy="3124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 The magnitude of  </a:t>
            </a:r>
            <a:r>
              <a:rPr lang="en-US" i="1" dirty="0" smtClean="0"/>
              <a:t>F</a:t>
            </a:r>
            <a:r>
              <a:rPr lang="en-US" i="1" baseline="-25000" dirty="0" smtClean="0"/>
              <a:t>B</a:t>
            </a:r>
            <a:r>
              <a:rPr lang="en-US" i="1" dirty="0" smtClean="0"/>
              <a:t> = |q| v B sin </a:t>
            </a:r>
            <a:r>
              <a:rPr lang="en-US" i="1" dirty="0" smtClean="0">
                <a:latin typeface="Symbol" pitchFamily="80" charset="2"/>
              </a:rPr>
              <a:t>q</a:t>
            </a:r>
          </a:p>
          <a:p>
            <a:pPr lvl="1" eaLnBrk="1" hangingPunct="1"/>
            <a:r>
              <a:rPr lang="en-US" dirty="0" smtClean="0">
                <a:latin typeface="Symbol" pitchFamily="80" charset="2"/>
              </a:rPr>
              <a:t>q</a:t>
            </a:r>
            <a:r>
              <a:rPr lang="en-US" dirty="0" smtClean="0"/>
              <a:t> is the smaller angle between    and  </a:t>
            </a:r>
          </a:p>
          <a:p>
            <a:pPr lvl="1" eaLnBrk="1" hangingPunct="1"/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r>
              <a:rPr lang="en-US" dirty="0" smtClean="0"/>
              <a:t> is zero when    and     are </a:t>
            </a:r>
            <a:r>
              <a:rPr lang="en-US" dirty="0" smtClean="0">
                <a:solidFill>
                  <a:srgbClr val="00B0F0"/>
                </a:solidFill>
              </a:rPr>
              <a:t>parallel or antiparallel</a:t>
            </a:r>
          </a:p>
          <a:p>
            <a:pPr lvl="2" eaLnBrk="1" hangingPunct="1"/>
            <a:r>
              <a:rPr lang="en-US" dirty="0" smtClean="0">
                <a:latin typeface="Symbol" pitchFamily="80" charset="2"/>
              </a:rPr>
              <a:t> q</a:t>
            </a:r>
            <a:r>
              <a:rPr lang="en-US" dirty="0" smtClean="0"/>
              <a:t> = 0 or 180</a:t>
            </a:r>
            <a:r>
              <a:rPr lang="en-US" baseline="30000" dirty="0" smtClean="0"/>
              <a:t>o</a:t>
            </a:r>
          </a:p>
          <a:p>
            <a:pPr lvl="1" eaLnBrk="1" hangingPunct="1"/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r>
              <a:rPr lang="en-US" dirty="0" smtClean="0"/>
              <a:t> is a maximum when    and      are </a:t>
            </a:r>
            <a:r>
              <a:rPr lang="en-US" dirty="0" smtClean="0">
                <a:solidFill>
                  <a:srgbClr val="FF0000"/>
                </a:solidFill>
              </a:rPr>
              <a:t>perpendicular</a:t>
            </a:r>
          </a:p>
          <a:p>
            <a:pPr lvl="2" eaLnBrk="1" hangingPunct="1"/>
            <a:r>
              <a:rPr lang="en-US" dirty="0" smtClean="0">
                <a:latin typeface="Symbol" pitchFamily="80" charset="2"/>
              </a:rPr>
              <a:t>q</a:t>
            </a:r>
            <a:r>
              <a:rPr lang="en-US" dirty="0" smtClean="0"/>
              <a:t> = 90</a:t>
            </a:r>
            <a:r>
              <a:rPr lang="en-US" baseline="30000" dirty="0" smtClean="0"/>
              <a:t>o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DA9-6501-4596-AF78-1228B173089C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5" descr="29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"/>
            <a:ext cx="5858691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8787" y="152400"/>
            <a:ext cx="2639786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>
                    <a:alpha val="0"/>
                  </a:srgbClr>
                </a:solidFill>
              </a:rPr>
              <a:t>xxxxxxxxxxxxxxxxxxxxxxxxxxxxxxxxxxxxxxxxxxxxxxxxxxxxxxxxxxxxxxxxxxxxxxxxxxxxxxxxxxxxxxxxxxxxxxxxxxxxxxxxxxxxxxxxxxxxxxxxxxxxxxxxxxxxxxxxxxxxxxxxxxxxxxxxxxxxxxxxx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94863"/>
              </p:ext>
            </p:extLst>
          </p:nvPr>
        </p:nvGraphicFramePr>
        <p:xfrm>
          <a:off x="5791200" y="3657600"/>
          <a:ext cx="45720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0" name="数式" r:id="rId4" imgW="126720" imgH="177480" progId="Equation.3">
                  <p:embed/>
                </p:oleObj>
              </mc:Choice>
              <mc:Fallback>
                <p:oleObj name="数式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3657600"/>
                        <a:ext cx="457200" cy="6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54266"/>
              </p:ext>
            </p:extLst>
          </p:nvPr>
        </p:nvGraphicFramePr>
        <p:xfrm>
          <a:off x="3581400" y="4160837"/>
          <a:ext cx="4572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1" name="数式" r:id="rId6" imgW="126720" imgH="177480" progId="Equation.3">
                  <p:embed/>
                </p:oleObj>
              </mc:Choice>
              <mc:Fallback>
                <p:oleObj name="数式" r:id="rId6" imgW="1267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60837"/>
                        <a:ext cx="4572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10003"/>
              </p:ext>
            </p:extLst>
          </p:nvPr>
        </p:nvGraphicFramePr>
        <p:xfrm>
          <a:off x="4635137" y="5112248"/>
          <a:ext cx="4572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2" name="数式" r:id="rId8" imgW="126720" imgH="177480" progId="Equation.3">
                  <p:embed/>
                </p:oleObj>
              </mc:Choice>
              <mc:Fallback>
                <p:oleObj name="数式" r:id="rId8" imgW="1267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137" y="5112248"/>
                        <a:ext cx="4572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964604"/>
              </p:ext>
            </p:extLst>
          </p:nvPr>
        </p:nvGraphicFramePr>
        <p:xfrm>
          <a:off x="6781800" y="3670663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3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1800" y="3670663"/>
                        <a:ext cx="4000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50046"/>
              </p:ext>
            </p:extLst>
          </p:nvPr>
        </p:nvGraphicFramePr>
        <p:xfrm>
          <a:off x="4476750" y="4191000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4" name="数式" r:id="rId11" imgW="152280" imgH="203040" progId="Equation.3">
                  <p:embed/>
                </p:oleObj>
              </mc:Choice>
              <mc:Fallback>
                <p:oleObj name="数式" r:id="rId11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191000"/>
                        <a:ext cx="400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12301"/>
              </p:ext>
            </p:extLst>
          </p:nvPr>
        </p:nvGraphicFramePr>
        <p:xfrm>
          <a:off x="5619750" y="5131526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5" name="数式" r:id="rId13" imgW="152280" imgH="203040" progId="Equation.3">
                  <p:embed/>
                </p:oleObj>
              </mc:Choice>
              <mc:Fallback>
                <p:oleObj name="数式" r:id="rId13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131526"/>
                        <a:ext cx="400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SI unit of Magnetic Field is the Tesla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i="1" dirty="0" smtClean="0"/>
              <a:t>      Recall </a:t>
            </a:r>
            <a:endParaRPr lang="en-US" i="1" dirty="0">
              <a:latin typeface="Symbol" pitchFamily="80" charset="2"/>
            </a:endParaRPr>
          </a:p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  The SI unit of magnetic field is the </a:t>
            </a:r>
            <a:r>
              <a:rPr lang="en-US" dirty="0"/>
              <a:t>tesla (</a:t>
            </a:r>
            <a:r>
              <a:rPr lang="en-US" dirty="0" smtClean="0"/>
              <a:t>T).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Wb</a:t>
            </a:r>
            <a:r>
              <a:rPr lang="en-US" dirty="0" smtClean="0"/>
              <a:t> is a weber</a:t>
            </a:r>
          </a:p>
          <a:p>
            <a:pPr marL="0" indent="0" eaLnBrk="1" hangingPunct="1"/>
            <a:r>
              <a:rPr lang="en-US" dirty="0" smtClean="0"/>
              <a:t>  The gauss (G) is also a commonly used unit: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1 T = 10</a:t>
            </a:r>
            <a:r>
              <a:rPr lang="en-US" baseline="30000" dirty="0" smtClean="0"/>
              <a:t>4</a:t>
            </a:r>
            <a:r>
              <a:rPr lang="en-US" dirty="0" smtClean="0"/>
              <a:t> G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7107-FC7C-46AD-ABB7-A0A43320B18D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73669"/>
              </p:ext>
            </p:extLst>
          </p:nvPr>
        </p:nvGraphicFramePr>
        <p:xfrm>
          <a:off x="2896253" y="1752600"/>
          <a:ext cx="2218944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name="数式" r:id="rId3" imgW="1066680" imgH="634680" progId="Equation.3">
                  <p:embed/>
                </p:oleObj>
              </mc:Choice>
              <mc:Fallback>
                <p:oleObj name="数式" r:id="rId3" imgW="106668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6253" y="1752600"/>
                        <a:ext cx="2218944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06835"/>
              </p:ext>
            </p:extLst>
          </p:nvPr>
        </p:nvGraphicFramePr>
        <p:xfrm>
          <a:off x="990600" y="3886200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2" name="数式" r:id="rId5" imgW="1714320" imgH="419040" progId="Equation.3">
                  <p:embed/>
                </p:oleObj>
              </mc:Choice>
              <mc:Fallback>
                <p:oleObj name="数式" r:id="rId5" imgW="17143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886200"/>
                        <a:ext cx="3429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8DB1-F334-4605-A180-9CE515F608DB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072" r="27381" b="4342"/>
          <a:stretch/>
        </p:blipFill>
        <p:spPr bwMode="auto">
          <a:xfrm>
            <a:off x="1830614" y="522605"/>
            <a:ext cx="5863771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47800" y="31242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values of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superconducting lab magnet  30 T</a:t>
            </a:r>
          </a:p>
          <a:p>
            <a:r>
              <a:rPr lang="en-US" dirty="0" smtClean="0"/>
              <a:t>Medical MRI magnet (</a:t>
            </a:r>
            <a:r>
              <a:rPr lang="en-US" dirty="0" err="1" smtClean="0"/>
              <a:t>supercon</a:t>
            </a:r>
            <a:r>
              <a:rPr lang="en-US" dirty="0" smtClean="0"/>
              <a:t>)       5 </a:t>
            </a:r>
          </a:p>
          <a:p>
            <a:r>
              <a:rPr lang="en-US" dirty="0" smtClean="0"/>
              <a:t>electric motor                                       2</a:t>
            </a:r>
          </a:p>
          <a:p>
            <a:r>
              <a:rPr lang="en-US" dirty="0" smtClean="0"/>
              <a:t>Small bar magnet                             0.01</a:t>
            </a:r>
          </a:p>
          <a:p>
            <a:r>
              <a:rPr lang="en-US" dirty="0" smtClean="0"/>
              <a:t>At surface of earth  			0.5x10</a:t>
            </a:r>
            <a:r>
              <a:rPr lang="en-US" baseline="30000" dirty="0" smtClean="0"/>
              <a:t>-4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nside human brain                             10</a:t>
            </a:r>
            <a:r>
              <a:rPr lang="en-US" baseline="30000" dirty="0" smtClean="0"/>
              <a:t>-13 </a:t>
            </a:r>
          </a:p>
          <a:p>
            <a:r>
              <a:rPr lang="en-US" baseline="30000" dirty="0" smtClean="0"/>
              <a:t>_____________________________________________________</a:t>
            </a:r>
          </a:p>
          <a:p>
            <a:r>
              <a:rPr lang="en-US" dirty="0" smtClean="0"/>
              <a:t>Surface of a </a:t>
            </a:r>
            <a:r>
              <a:rPr lang="en-US" dirty="0" err="1" smtClean="0"/>
              <a:t>magnetar</a:t>
            </a:r>
            <a:r>
              <a:rPr lang="en-US" dirty="0" smtClean="0"/>
              <a:t> (1992)	        10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3B69-70AB-4DE8-9204-65DD90AD17E8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9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deflection of cathode 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3B69-70AB-4DE8-9204-65DD90AD17E8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Differences Between Electric and Magnetic Fields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3865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Direction of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electric force acts along the direction of 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magnetic force acts perpendicular to B.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electric force acts on a charged particle regardless of whether the particle is moving.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magnetic force acts on a charged particle only when the particle is in motion.</a:t>
            </a:r>
          </a:p>
          <a:p>
            <a:pPr marL="0" indent="0" eaLnBrk="1" hangingPunct="1"/>
            <a:r>
              <a:rPr lang="en-US" dirty="0" smtClean="0"/>
              <a:t>Work</a:t>
            </a:r>
          </a:p>
          <a:p>
            <a:pPr lvl="1" eaLnBrk="1" hangingPunct="1"/>
            <a:r>
              <a:rPr lang="en-US" dirty="0" smtClean="0"/>
              <a:t>The electric force does work in displacing a charged particle.</a:t>
            </a:r>
          </a:p>
          <a:p>
            <a:pPr lvl="1" eaLnBrk="1" hangingPunct="1"/>
            <a:r>
              <a:rPr lang="en-US" dirty="0" smtClean="0"/>
              <a:t>The magnetic force associated with a steady magnetic field does no work when a particle is displaced.</a:t>
            </a:r>
          </a:p>
          <a:p>
            <a:pPr lvl="2" eaLnBrk="1" hangingPunct="1"/>
            <a:r>
              <a:rPr lang="en-US" dirty="0" smtClean="0"/>
              <a:t>This is because the force is perpendicular to the displacement of its point of application.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856-DE3C-4358-A94C-C55A8191CF80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in constant B, cont.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   The kinetic energy of a charged particle moving through a constant </a:t>
            </a:r>
            <a:r>
              <a:rPr lang="en-US" b="1" i="1" dirty="0" smtClean="0"/>
              <a:t>B</a:t>
            </a:r>
            <a:r>
              <a:rPr lang="en-US" dirty="0" smtClean="0"/>
              <a:t> cannot be altered by </a:t>
            </a:r>
            <a:r>
              <a:rPr lang="en-US" b="1" i="1" dirty="0"/>
              <a:t>B </a:t>
            </a:r>
            <a:r>
              <a:rPr lang="en-US" dirty="0" smtClean="0"/>
              <a:t>alone.</a:t>
            </a:r>
          </a:p>
          <a:p>
            <a:pPr marL="0" indent="0" eaLnBrk="1" hangingPunct="1"/>
            <a:r>
              <a:rPr lang="en-US" dirty="0" smtClean="0"/>
              <a:t>   When a charged particle moves with a given </a:t>
            </a:r>
            <a:r>
              <a:rPr lang="en-US" b="1" i="1" dirty="0" smtClean="0"/>
              <a:t>v</a:t>
            </a:r>
            <a:r>
              <a:rPr lang="en-US" dirty="0" smtClean="0"/>
              <a:t> through a constant magnetic field, the field can alter the direction of the </a:t>
            </a:r>
            <a:r>
              <a:rPr lang="en-US" b="1" i="1" dirty="0" smtClean="0"/>
              <a:t>v</a:t>
            </a:r>
            <a:r>
              <a:rPr lang="en-US" dirty="0" smtClean="0"/>
              <a:t>, but not the speed or the kinetic energy.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2362-7B85-4D84-96A6-DC32C5B62759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Depiction of a uniform magnetic field.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sz="2400" dirty="0" smtClean="0"/>
              <a:t>   When vectors are perpendicular    to the page, dots and crosses are used.</a:t>
            </a:r>
          </a:p>
          <a:p>
            <a:pPr lvl="1" eaLnBrk="1" hangingPunct="1"/>
            <a:r>
              <a:rPr lang="en-US" dirty="0" smtClean="0"/>
              <a:t> dots represent the points of arrows coming out of the page.</a:t>
            </a:r>
          </a:p>
          <a:p>
            <a:pPr lvl="1" eaLnBrk="1" hangingPunct="1"/>
            <a:r>
              <a:rPr lang="en-US" dirty="0" smtClean="0"/>
              <a:t> crosses represent the tail feathers on the arrows going into the page.</a:t>
            </a:r>
          </a:p>
          <a:p>
            <a:pPr marL="0" indent="0" eaLnBrk="1" hangingPunct="1"/>
            <a:r>
              <a:rPr lang="en-US" sz="2400" dirty="0" smtClean="0"/>
              <a:t>    The same notation applies to other vectors.</a:t>
            </a:r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pic>
        <p:nvPicPr>
          <p:cNvPr id="50182" name="Picture 6" descr="29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066800"/>
            <a:ext cx="1890713" cy="513238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FCDD-E9DF-4E6B-A482-A5224B7BCF09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Moving charged particles in a uniform B field travel in circles or helices.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  Simplest case: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        always points toward the center of a circular path.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         causes a centripetal acceleration of the particle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direction of </a:t>
            </a:r>
            <a:r>
              <a:rPr lang="en-US" sz="2400" b="1" i="1" dirty="0" smtClean="0"/>
              <a:t>v</a:t>
            </a:r>
            <a:r>
              <a:rPr lang="en-US" sz="2400" dirty="0" smtClean="0"/>
              <a:t> changes, but not its magnitude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magnitude of F = </a:t>
            </a:r>
            <a:r>
              <a:rPr lang="en-US" sz="2400" dirty="0" err="1" smtClean="0"/>
              <a:t>qvB</a:t>
            </a:r>
            <a:r>
              <a:rPr lang="en-US" sz="2400" dirty="0" smtClean="0"/>
              <a:t> </a:t>
            </a:r>
          </a:p>
        </p:txBody>
      </p:sp>
      <p:sp>
        <p:nvSpPr>
          <p:cNvPr id="5120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pic>
        <p:nvPicPr>
          <p:cNvPr id="51207" name="Picture 7" descr="29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531938"/>
            <a:ext cx="3300413" cy="459263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23C-9440-4ACC-B0EC-02A36ED6C7D1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223000"/>
              </p:ext>
            </p:extLst>
          </p:nvPr>
        </p:nvGraphicFramePr>
        <p:xfrm>
          <a:off x="2667000" y="1371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数式" r:id="rId4" imgW="482400" imgH="241200" progId="Equation.3">
                  <p:embed/>
                </p:oleObj>
              </mc:Choice>
              <mc:Fallback>
                <p:oleObj name="数式" r:id="rId4" imgW="482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371600"/>
                        <a:ext cx="1219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64667"/>
              </p:ext>
            </p:extLst>
          </p:nvPr>
        </p:nvGraphicFramePr>
        <p:xfrm>
          <a:off x="762000" y="1828800"/>
          <a:ext cx="396985" cy="48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数式" r:id="rId6" imgW="164880" imgH="203040" progId="Equation.3">
                  <p:embed/>
                </p:oleObj>
              </mc:Choice>
              <mc:Fallback>
                <p:oleObj name="数式" r:id="rId6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828800"/>
                        <a:ext cx="396985" cy="488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18791"/>
              </p:ext>
            </p:extLst>
          </p:nvPr>
        </p:nvGraphicFramePr>
        <p:xfrm>
          <a:off x="762000" y="2438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数式" r:id="rId8" imgW="164880" imgH="203040" progId="Equation.3">
                  <p:embed/>
                </p:oleObj>
              </mc:Choice>
              <mc:Fallback>
                <p:oleObj name="数式" r:id="rId8" imgW="164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/>
              <a:t>Find the radius of the circle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en-US" dirty="0" smtClean="0"/>
              <a:t>  uniform circular motion requires a mechanical 	force: 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/>
            <a:r>
              <a:rPr lang="en-US" dirty="0" smtClean="0"/>
              <a:t>    Equating the magnetic and centripetal forces: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    Solve for r:</a:t>
            </a:r>
          </a:p>
          <a:p>
            <a:pPr marL="0" indent="0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r is proportional to the linear momentum of the particle and inversely proportional to the magnetic field and the charge.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49958"/>
              </p:ext>
            </p:extLst>
          </p:nvPr>
        </p:nvGraphicFramePr>
        <p:xfrm>
          <a:off x="3581400" y="2895600"/>
          <a:ext cx="221636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3" name="Equation" r:id="rId3" imgW="1066680" imgH="419040" progId="Equation.DSMT4">
                  <p:embed/>
                </p:oleObj>
              </mc:Choice>
              <mc:Fallback>
                <p:oleObj name="Equation" r:id="rId3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95600"/>
                        <a:ext cx="221636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76362"/>
              </p:ext>
            </p:extLst>
          </p:nvPr>
        </p:nvGraphicFramePr>
        <p:xfrm>
          <a:off x="3962400" y="4038600"/>
          <a:ext cx="1295400" cy="106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4" name="Equation" r:id="rId5" imgW="507960" imgH="419040" progId="Equation.DSMT4">
                  <p:embed/>
                </p:oleObj>
              </mc:Choice>
              <mc:Fallback>
                <p:oleObj name="Equation" r:id="rId5" imgW="507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038600"/>
                        <a:ext cx="1295400" cy="1068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E11F-A3C4-4838-B374-8E080651392C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60418"/>
              </p:ext>
            </p:extLst>
          </p:nvPr>
        </p:nvGraphicFramePr>
        <p:xfrm>
          <a:off x="5003074" y="1447800"/>
          <a:ext cx="122151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5" name="数式" r:id="rId7" imgW="583920" imgH="419040" progId="Equation.3">
                  <p:embed/>
                </p:oleObj>
              </mc:Choice>
              <mc:Fallback>
                <p:oleObj name="数式" r:id="rId7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3074" y="1447800"/>
                        <a:ext cx="122151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Bending of an Electron Beam in a uniform B-field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/>
            <a:r>
              <a:rPr lang="en-US" dirty="0" smtClean="0"/>
              <a:t>  A beam of electrons with velocity </a:t>
            </a:r>
            <a:r>
              <a:rPr lang="en-US" b="1" i="1" dirty="0" smtClean="0"/>
              <a:t>v</a:t>
            </a:r>
            <a:r>
              <a:rPr lang="en-US" dirty="0" smtClean="0"/>
              <a:t> is generated by an “electron gun”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 electrons then enter a uniform magnetic field that is perpendicular to </a:t>
            </a:r>
            <a:r>
              <a:rPr lang="en-US" b="1" i="1" dirty="0" smtClean="0"/>
              <a:t>v</a:t>
            </a:r>
            <a:r>
              <a:rPr lang="en-US" dirty="0" smtClean="0"/>
              <a:t>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/>
            <a:r>
              <a:rPr lang="en-US" dirty="0" smtClean="0"/>
              <a:t>The electrons trace out in a curved path but their speed is unchanged.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/>
            <a:r>
              <a:rPr lang="en-US" dirty="0" smtClean="0"/>
              <a:t>Conservation of energy gives </a:t>
            </a:r>
            <a:r>
              <a:rPr lang="en-US" i="1" dirty="0" smtClean="0"/>
              <a:t>v</a:t>
            </a:r>
          </a:p>
        </p:txBody>
      </p:sp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pic>
        <p:nvPicPr>
          <p:cNvPr id="52230" name="Picture 6" descr="29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1489075"/>
            <a:ext cx="4038600" cy="38798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424-25AD-4E42-92B0-D558DB467B56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98237"/>
              </p:ext>
            </p:extLst>
          </p:nvPr>
        </p:nvGraphicFramePr>
        <p:xfrm>
          <a:off x="1066800" y="2667000"/>
          <a:ext cx="212691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数式" r:id="rId4" imgW="1091880" imgH="241200" progId="Equation.3">
                  <p:embed/>
                </p:oleObj>
              </mc:Choice>
              <mc:Fallback>
                <p:oleObj name="数式" r:id="rId4" imgW="10918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667000"/>
                        <a:ext cx="2126916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810000" y="2438400"/>
            <a:ext cx="1752600" cy="1219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 question: direction of 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More About Motion of the Particle in uniform B (makes a circle)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The angular speed of the particle is 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angular speed, </a:t>
            </a:r>
            <a:r>
              <a:rPr lang="en-US" i="1" dirty="0" smtClean="0">
                <a:latin typeface="Symbol" pitchFamily="80" charset="2"/>
              </a:rPr>
              <a:t>w</a:t>
            </a:r>
            <a:r>
              <a:rPr lang="en-US" dirty="0" smtClean="0"/>
              <a:t>, is also referred to as the </a:t>
            </a:r>
            <a:r>
              <a:rPr lang="en-US" b="1" dirty="0" smtClean="0"/>
              <a:t>cyclotron frequency.</a:t>
            </a:r>
          </a:p>
          <a:p>
            <a:pPr marL="0" indent="0" eaLnBrk="1" hangingPunct="1"/>
            <a:r>
              <a:rPr lang="en-US" dirty="0" smtClean="0"/>
              <a:t>The period of the motion is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691996"/>
              </p:ext>
            </p:extLst>
          </p:nvPr>
        </p:nvGraphicFramePr>
        <p:xfrm>
          <a:off x="2895600" y="2057400"/>
          <a:ext cx="2438400" cy="12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2438400" cy="12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29812"/>
              </p:ext>
            </p:extLst>
          </p:nvPr>
        </p:nvGraphicFramePr>
        <p:xfrm>
          <a:off x="2676763" y="5029200"/>
          <a:ext cx="34192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" name="Equation" r:id="rId5" imgW="1447560" imgH="419040" progId="Equation.DSMT4">
                  <p:embed/>
                </p:oleObj>
              </mc:Choice>
              <mc:Fallback>
                <p:oleObj name="Equation" r:id="rId5" imgW="1447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763" y="5029200"/>
                        <a:ext cx="34192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288-6FC7-4996-A87F-E1768B66AF47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Motion of a charged particle if v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perpendicular to B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 sz="2400" dirty="0" smtClean="0"/>
              <a:t>  Assume </a:t>
            </a:r>
            <a:r>
              <a:rPr lang="en-US" sz="2400" b="1" i="1" dirty="0" smtClean="0"/>
              <a:t>B</a:t>
            </a:r>
            <a:r>
              <a:rPr lang="en-US" sz="2400" dirty="0" smtClean="0"/>
              <a:t> points along x </a:t>
            </a:r>
          </a:p>
          <a:p>
            <a:pPr marL="0" indent="0" eaLnBrk="1" hangingPunct="1"/>
            <a:r>
              <a:rPr lang="en-US" sz="2400" dirty="0" smtClean="0"/>
              <a:t> If </a:t>
            </a:r>
            <a:r>
              <a:rPr lang="en-US" sz="2400" b="1" i="1" dirty="0" smtClean="0"/>
              <a:t>v</a:t>
            </a:r>
            <a:r>
              <a:rPr lang="en-US" sz="2400" dirty="0" smtClean="0"/>
              <a:t>  of the charged particle is not         </a:t>
            </a:r>
            <a:r>
              <a:rPr lang="en-US" sz="2400" b="1" i="1" dirty="0" smtClean="0"/>
              <a:t>B</a:t>
            </a:r>
            <a:r>
              <a:rPr lang="en-US" sz="2400" dirty="0" smtClean="0"/>
              <a:t> , break up v into two parts. 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1) a part parallel to B;  F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=0.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2) a part       to B.  This gives non-zero F</a:t>
            </a:r>
            <a:r>
              <a:rPr lang="en-US" sz="2400" baseline="-25000" dirty="0" smtClean="0"/>
              <a:t>B.</a:t>
            </a:r>
            <a:r>
              <a:rPr lang="en-US" sz="2400" dirty="0" smtClean="0"/>
              <a:t> Particles moves in a circle in the </a:t>
            </a:r>
            <a:r>
              <a:rPr lang="en-US" sz="2400" dirty="0" err="1" smtClean="0"/>
              <a:t>yz</a:t>
            </a:r>
            <a:r>
              <a:rPr lang="en-US" sz="2400" dirty="0" smtClean="0"/>
              <a:t> plane.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 overall motion is a helix.</a:t>
            </a:r>
          </a:p>
          <a:p>
            <a:pPr marL="0" indent="0" eaLnBrk="1" hangingPunct="1"/>
            <a:r>
              <a:rPr lang="en-US" sz="2400" dirty="0" smtClean="0"/>
              <a:t>  radius of helix is same as previous equation for r,  but with </a:t>
            </a:r>
            <a:r>
              <a:rPr lang="en-US" sz="2400" i="1" dirty="0" smtClean="0"/>
              <a:t>v</a:t>
            </a:r>
            <a:r>
              <a:rPr lang="en-US" sz="2400" dirty="0" smtClean="0"/>
              <a:t> replaced by 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200" dirty="0" smtClean="0"/>
          </a:p>
          <a:p>
            <a:pPr marL="0" indent="0" eaLnBrk="1" hangingPunct="1"/>
            <a:endParaRPr lang="en-US" sz="2200" dirty="0"/>
          </a:p>
          <a:p>
            <a:pPr marL="0" indent="0" eaLnBrk="1" hangingPunct="1"/>
            <a:endParaRPr lang="en-US" sz="2200" dirty="0" smtClean="0"/>
          </a:p>
          <a:p>
            <a:pPr marL="0" indent="0" eaLnBrk="1" hangingPunct="1"/>
            <a:endParaRPr lang="en-US" sz="2200" dirty="0" smtClean="0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67886"/>
              </p:ext>
            </p:extLst>
          </p:nvPr>
        </p:nvGraphicFramePr>
        <p:xfrm>
          <a:off x="2895600" y="5562600"/>
          <a:ext cx="175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0" name="Equation" r:id="rId3" imgW="914400" imgH="304560" progId="Equation.DSMT4">
                  <p:embed/>
                </p:oleObj>
              </mc:Choice>
              <mc:Fallback>
                <p:oleObj name="Equation" r:id="rId3" imgW="914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562600"/>
                        <a:ext cx="1752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pic>
        <p:nvPicPr>
          <p:cNvPr id="7175" name="Picture 7" descr="29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11325"/>
            <a:ext cx="4038600" cy="34353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3BAE-A1DB-4330-89CA-AFD210CAAA36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68240"/>
              </p:ext>
            </p:extLst>
          </p:nvPr>
        </p:nvGraphicFramePr>
        <p:xfrm>
          <a:off x="990600" y="2324100"/>
          <a:ext cx="457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1" name="数式" r:id="rId6" imgW="152280" imgH="164880" progId="Equation.3">
                  <p:embed/>
                </p:oleObj>
              </mc:Choice>
              <mc:Fallback>
                <p:oleObj name="数式" r:id="rId6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2324100"/>
                        <a:ext cx="457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5167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2" name="数式" r:id="rId8" imgW="114120" imgH="215640" progId="Equation.3">
                  <p:embed/>
                </p:oleObj>
              </mc:Choice>
              <mc:Fallback>
                <p:oleObj name="数式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563584"/>
              </p:ext>
            </p:extLst>
          </p:nvPr>
        </p:nvGraphicFramePr>
        <p:xfrm>
          <a:off x="1828800" y="3352800"/>
          <a:ext cx="457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" name="数式" r:id="rId10" imgW="152280" imgH="164880" progId="Equation.3">
                  <p:embed/>
                </p:oleObj>
              </mc:Choice>
              <mc:Fallback>
                <p:oleObj name="数式" r:id="rId10" imgW="1522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52800"/>
                        <a:ext cx="457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Brief history of Magnetism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1300 BC  </a:t>
            </a:r>
            <a:r>
              <a:rPr lang="en-US" sz="2900" dirty="0" smtClean="0"/>
              <a:t>compass  used to help travellers find directions  in China.</a:t>
            </a:r>
          </a:p>
          <a:p>
            <a:pPr marL="0" indent="0">
              <a:buNone/>
            </a:pPr>
            <a:r>
              <a:rPr lang="en-US" b="1" dirty="0" smtClean="0"/>
              <a:t>800 BC   </a:t>
            </a:r>
            <a:r>
              <a:rPr lang="en-US" dirty="0" smtClean="0"/>
              <a:t>Greeks observe that pieces of magnetite (Fe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 attract pieces of        	iron (Fe).</a:t>
            </a:r>
          </a:p>
          <a:p>
            <a:pPr marL="514350" lvl="1" indent="-514350" defTabSz="457200" eaLnBrk="1" hangingPunct="1">
              <a:lnSpc>
                <a:spcPct val="120000"/>
              </a:lnSpc>
              <a:spcBef>
                <a:spcPts val="0"/>
              </a:spcBef>
              <a:buAutoNum type="arabicPlain" startAt="1269"/>
              <a:tabLst>
                <a:tab pos="457200" algn="l"/>
              </a:tabLst>
            </a:pPr>
            <a:r>
              <a:rPr lang="en-US" sz="3200" b="1" dirty="0" smtClean="0"/>
              <a:t> AD</a:t>
            </a:r>
            <a:r>
              <a:rPr lang="en-US" dirty="0" smtClean="0"/>
              <a:t>   Using a compass to point along field lines outside a spherical magnet, </a:t>
            </a:r>
          </a:p>
          <a:p>
            <a:pPr marL="0" lvl="1" indent="0" defTabSz="45720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smtClean="0"/>
              <a:t>        			 de </a:t>
            </a:r>
            <a:r>
              <a:rPr lang="en-US" dirty="0" err="1" smtClean="0"/>
              <a:t>Maricourt</a:t>
            </a:r>
            <a:r>
              <a:rPr lang="en-US" dirty="0" smtClean="0"/>
              <a:t> (France) observes 1 source and 1 sink ( poles) </a:t>
            </a:r>
          </a:p>
          <a:p>
            <a:pPr marL="0" lvl="1" indent="0" defTabSz="45720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500" dirty="0" smtClean="0">
                <a:solidFill>
                  <a:srgbClr val="00B0F0"/>
                </a:solidFill>
              </a:rPr>
              <a:t>1269-1820 AD   Everybody busy  with wars and plagues for 550 years. No time for magnetism.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3200" b="1" dirty="0" smtClean="0"/>
              <a:t>1820 AD  </a:t>
            </a:r>
            <a:r>
              <a:rPr lang="en-US" dirty="0" err="1" smtClean="0"/>
              <a:t>Oersted</a:t>
            </a:r>
            <a:r>
              <a:rPr lang="en-US" dirty="0" smtClean="0"/>
              <a:t> (Denmark) observes that electric current in a wire deflects a      				nearby compass.   Faraday(England), Henry(US), Maxwell (England) work on 			the physics of magnetism.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3600" b="1" dirty="0" smtClean="0"/>
              <a:t>Late 1800’s</a:t>
            </a:r>
            <a:r>
              <a:rPr lang="en-US" b="1" dirty="0" smtClean="0"/>
              <a:t>: </a:t>
            </a:r>
            <a:r>
              <a:rPr lang="en-US" b="1" dirty="0"/>
              <a:t> </a:t>
            </a:r>
            <a:r>
              <a:rPr lang="en-US" dirty="0" smtClean="0"/>
              <a:t>motors</a:t>
            </a:r>
            <a:r>
              <a:rPr lang="en-US" dirty="0"/>
              <a:t>, generators, power grids, electric lighting, electric </a:t>
            </a:r>
            <a:r>
              <a:rPr lang="en-US" dirty="0" smtClean="0"/>
              <a:t>refrigeration          	invented.  GE, Siemens, Westinghouse, </a:t>
            </a:r>
            <a:r>
              <a:rPr lang="en-US" dirty="0" err="1" smtClean="0"/>
              <a:t>etc</a:t>
            </a:r>
            <a:r>
              <a:rPr lang="en-US" dirty="0" smtClean="0"/>
              <a:t> make these products widely available.</a:t>
            </a:r>
          </a:p>
          <a:p>
            <a:pPr marL="514350" lvl="1" indent="-514350" defTabSz="457200">
              <a:lnSpc>
                <a:spcPct val="120000"/>
              </a:lnSpc>
              <a:spcBef>
                <a:spcPts val="0"/>
              </a:spcBef>
              <a:buAutoNum type="arabicPlain" startAt="1889"/>
              <a:tabLst>
                <a:tab pos="4572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  Heaviside </a:t>
            </a:r>
            <a:r>
              <a:rPr lang="en-US" dirty="0">
                <a:solidFill>
                  <a:srgbClr val="FF0000"/>
                </a:solidFill>
              </a:rPr>
              <a:t>derives a key equation relating magnetic field B to force F on a moving </a:t>
            </a:r>
            <a:r>
              <a:rPr lang="en-US" dirty="0" smtClean="0">
                <a:solidFill>
                  <a:srgbClr val="FF0000"/>
                </a:solidFill>
              </a:rPr>
              <a:t>charge or current. </a:t>
            </a:r>
            <a:endParaRPr lang="en-US" dirty="0">
              <a:solidFill>
                <a:srgbClr val="FF0000"/>
              </a:solidFill>
            </a:endParaRP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</a:rPr>
              <a:t>1899   H. A. Lorentz  derives the same equation,  now known as the Lorentz </a:t>
            </a:r>
            <a:r>
              <a:rPr lang="en-US" dirty="0" smtClean="0">
                <a:solidFill>
                  <a:srgbClr val="FF0000"/>
                </a:solidFill>
              </a:rPr>
              <a:t>Equation. </a:t>
            </a:r>
            <a:endParaRPr lang="en-US" dirty="0" smtClean="0"/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3700" b="1" dirty="0" smtClean="0"/>
              <a:t>1900:</a:t>
            </a:r>
            <a:r>
              <a:rPr lang="en-US" dirty="0" smtClean="0"/>
              <a:t>  EE programs developed at MIT, Stanford. 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 smtClean="0"/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 smtClean="0"/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 smtClean="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Introduction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172-8A46-4BEE-AF43-69A07550DCE1}" type="datetime1">
              <a:rPr lang="en-US" smtClean="0"/>
              <a:t>3/5/2012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Van Allen Radiation Belts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/>
            <a:r>
              <a:rPr lang="en-US" dirty="0" smtClean="0"/>
              <a:t>  The Van Allen radiation belts consist of charged particles surrounding the Earth in doughnut-shaped regions.</a:t>
            </a:r>
          </a:p>
          <a:p>
            <a:pPr marL="0" indent="0" eaLnBrk="1" hangingPunct="1"/>
            <a:r>
              <a:rPr lang="en-US" dirty="0" smtClean="0"/>
              <a:t>  The particles are trapped by the Earth’s </a:t>
            </a:r>
            <a:r>
              <a:rPr lang="en-US" dirty="0" err="1" smtClean="0"/>
              <a:t>nonuniform</a:t>
            </a:r>
            <a:r>
              <a:rPr lang="en-US" dirty="0" smtClean="0"/>
              <a:t> magnetic field.</a:t>
            </a:r>
          </a:p>
          <a:p>
            <a:pPr marL="0" indent="0" eaLnBrk="1" hangingPunct="1"/>
            <a:r>
              <a:rPr lang="en-US" dirty="0" smtClean="0"/>
              <a:t>  The particles spiral from pole to pole.</a:t>
            </a:r>
          </a:p>
          <a:p>
            <a:pPr lvl="1" eaLnBrk="1" hangingPunct="1"/>
            <a:r>
              <a:rPr lang="en-US" dirty="0" smtClean="0"/>
              <a:t>May result in auroras</a:t>
            </a:r>
          </a:p>
        </p:txBody>
      </p:sp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pic>
        <p:nvPicPr>
          <p:cNvPr id="54278" name="Picture 6" descr="29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568450"/>
            <a:ext cx="4038600" cy="371951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277B-DC60-4D7C-9789-077B0F752EF5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153400" cy="1112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Particle in a magnetic bottle (B is non-uniform in magnitude AND direction)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the particles oscillate back and forth between the two ends of the bottle while </a:t>
            </a:r>
            <a:r>
              <a:rPr lang="en-US" dirty="0" err="1" smtClean="0"/>
              <a:t>spiralling</a:t>
            </a:r>
            <a:r>
              <a:rPr lang="en-US" dirty="0" smtClean="0"/>
              <a:t> around the axis of the bottle.</a:t>
            </a:r>
          </a:p>
        </p:txBody>
      </p:sp>
      <p:sp>
        <p:nvSpPr>
          <p:cNvPr id="53253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29.2</a:t>
            </a:r>
          </a:p>
        </p:txBody>
      </p:sp>
      <p:pic>
        <p:nvPicPr>
          <p:cNvPr id="53254" name="Picture 6" descr="29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514475"/>
            <a:ext cx="3592513" cy="457358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A536-6BD8-489F-AD29-4F025DD0DBB0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Charged Particles Moving in </a:t>
            </a:r>
            <a:r>
              <a:rPr lang="en-US" dirty="0" smtClean="0">
                <a:solidFill>
                  <a:srgbClr val="FF0000"/>
                </a:solidFill>
              </a:rPr>
              <a:t>Electric </a:t>
            </a:r>
            <a:r>
              <a:rPr lang="en-US" u="sng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Magnetic</a:t>
            </a:r>
            <a:r>
              <a:rPr lang="en-US" dirty="0" smtClean="0"/>
              <a:t> Fields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  In many applications, charged particles will move in the presence of both electric and magnetic fields.</a:t>
            </a:r>
          </a:p>
          <a:p>
            <a:pPr marL="0" indent="0" eaLnBrk="1" hangingPunct="1"/>
            <a:r>
              <a:rPr lang="en-US" dirty="0"/>
              <a:t> </a:t>
            </a:r>
            <a:r>
              <a:rPr lang="en-US" dirty="0" smtClean="0"/>
              <a:t> The total force is called the Lorentz force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/>
              <a:t>       </a:t>
            </a:r>
            <a:r>
              <a:rPr lang="en-US" sz="2400" dirty="0" smtClean="0"/>
              <a:t>(O. Heaviside, 1889; H. A. Lorentz, 1899).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30171"/>
              </p:ext>
            </p:extLst>
          </p:nvPr>
        </p:nvGraphicFramePr>
        <p:xfrm>
          <a:off x="2815168" y="4876800"/>
          <a:ext cx="2980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9" name="Equation" r:id="rId3" imgW="1269720" imgH="291960" progId="Equation.DSMT4">
                  <p:embed/>
                </p:oleObj>
              </mc:Choice>
              <mc:Fallback>
                <p:oleObj name="Equation" r:id="rId3" imgW="1269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168" y="4876800"/>
                        <a:ext cx="29802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DDCC-360E-428E-B7C8-7D805B38BA5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36825"/>
              </p:ext>
            </p:extLst>
          </p:nvPr>
        </p:nvGraphicFramePr>
        <p:xfrm>
          <a:off x="2844094" y="4191000"/>
          <a:ext cx="220578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0" name="数式" r:id="rId5" imgW="761760" imgH="241200" progId="Equation.3">
                  <p:embed/>
                </p:oleObj>
              </mc:Choice>
              <mc:Fallback>
                <p:oleObj name="数式" r:id="rId5" imgW="761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4094" y="4191000"/>
                        <a:ext cx="220578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Velocity Selector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5181600" cy="5105400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sz="2400" dirty="0" smtClean="0"/>
              <a:t>  A device to transmit in a straight line only particles with the a specified  velocity. Particles going faster or slower are deflected to left or right. How does it work?</a:t>
            </a:r>
          </a:p>
          <a:p>
            <a:pPr marL="0" indent="0" eaLnBrk="1" hangingPunct="1"/>
            <a:r>
              <a:rPr lang="en-US" sz="2400" dirty="0" smtClean="0"/>
              <a:t>  E points to the right</a:t>
            </a:r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B points into the board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When                , the particle is </a:t>
            </a:r>
            <a:r>
              <a:rPr lang="en-US" sz="2400" dirty="0" err="1" smtClean="0"/>
              <a:t>undeflected</a:t>
            </a:r>
            <a:r>
              <a:rPr lang="en-US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 </a:t>
            </a:r>
            <a:r>
              <a:rPr lang="en-US" sz="2400" dirty="0" err="1" smtClean="0"/>
              <a:t>qE</a:t>
            </a:r>
            <a:r>
              <a:rPr lang="en-US" sz="2400" dirty="0" smtClean="0"/>
              <a:t> = </a:t>
            </a:r>
            <a:r>
              <a:rPr lang="en-US" sz="2400" dirty="0" err="1" smtClean="0"/>
              <a:t>qvB</a:t>
            </a:r>
            <a:r>
              <a:rPr lang="en-US" sz="2400" dirty="0" smtClean="0"/>
              <a:t>   so   v = </a:t>
            </a:r>
            <a:r>
              <a:rPr lang="en-US" sz="2400" i="1" dirty="0" smtClean="0"/>
              <a:t>E</a:t>
            </a:r>
            <a:r>
              <a:rPr lang="en-US" sz="2400" dirty="0" smtClean="0"/>
              <a:t> / </a:t>
            </a:r>
            <a:r>
              <a:rPr lang="en-US" sz="2400" i="1" dirty="0" smtClean="0"/>
              <a:t>B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i="1" dirty="0" smtClean="0"/>
              <a:t>  Suppose a particle is deflected right of the centerline. Is v &gt;E/B or &lt; E/B? 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5410200" y="19050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530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pic>
        <p:nvPicPr>
          <p:cNvPr id="55303" name="Picture 7" descr="29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6588" y="1155700"/>
            <a:ext cx="3198812" cy="49593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E2A1-F952-424B-88F4-F80D489DA508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12666"/>
              </p:ext>
            </p:extLst>
          </p:nvPr>
        </p:nvGraphicFramePr>
        <p:xfrm>
          <a:off x="1600200" y="3962400"/>
          <a:ext cx="1074821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数式" r:id="rId4" imgW="609480" imgH="241200" progId="Equation.3">
                  <p:embed/>
                </p:oleObj>
              </mc:Choice>
              <mc:Fallback>
                <p:oleObj name="数式" r:id="rId4" imgW="609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962400"/>
                        <a:ext cx="1074821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Mass Spectrometer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4572000" cy="5334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A mass spectrometer separates ions according to their mass-to-charge ratio.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In one design, a beam of ions passes through a velocity selector and enters a second magnetic field.</a:t>
            </a:r>
          </a:p>
          <a:p>
            <a:pPr marL="0" indent="0" eaLnBrk="1" hangingPunct="1"/>
            <a:r>
              <a:rPr lang="en-US" sz="2400" dirty="0" smtClean="0"/>
              <a:t>  After entering the second magnetic field, the ions move in a semicircle of radius r before striking a detector at P.</a:t>
            </a:r>
          </a:p>
          <a:p>
            <a:pPr marL="0" indent="0" eaLnBrk="1" hangingPunct="1"/>
            <a:r>
              <a:rPr lang="en-US" sz="2400" dirty="0" smtClean="0"/>
              <a:t>  If the ions are positively charged, they deflect to the left.</a:t>
            </a:r>
          </a:p>
          <a:p>
            <a:pPr marL="0" indent="0" eaLnBrk="1" hangingPunct="1"/>
            <a:r>
              <a:rPr lang="en-US" sz="2400" dirty="0" smtClean="0"/>
              <a:t>  If the ions are negatively charged, they deflect to the right.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pic>
        <p:nvPicPr>
          <p:cNvPr id="57350" name="Picture 6" descr="29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0" y="1292225"/>
            <a:ext cx="3587750" cy="482282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6CC1-26C3-42A3-BDCC-FCDA37C5C640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 Spectrometer,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dirty="0" smtClean="0"/>
              <a:t>The </a:t>
            </a:r>
            <a:r>
              <a:rPr lang="en-US" dirty="0"/>
              <a:t>mass-to-charge ratio (m/q) </a:t>
            </a:r>
            <a:r>
              <a:rPr lang="en-US" dirty="0" smtClean="0"/>
              <a:t>can be determined by measuring the radius of curvature r. But </a:t>
            </a:r>
          </a:p>
          <a:p>
            <a:pPr marL="400050" lvl="1" indent="0"/>
            <a:endParaRPr lang="en-US" dirty="0" smtClean="0"/>
          </a:p>
          <a:p>
            <a:pPr marL="1714500" lvl="4" indent="0">
              <a:buNone/>
            </a:pPr>
            <a:r>
              <a:rPr lang="en-US" sz="3000" dirty="0" smtClean="0"/>
              <a:t>so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In practice, you can measure the masses of various isotopes of a given atom, with all the ions carrying the same charge.</a:t>
            </a:r>
          </a:p>
          <a:p>
            <a:pPr lvl="1" eaLnBrk="1" hangingPunct="1"/>
            <a:r>
              <a:rPr lang="en-US" dirty="0" smtClean="0"/>
              <a:t>The mass ratios can be determined even if the charge is unknown.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68073"/>
              </p:ext>
            </p:extLst>
          </p:nvPr>
        </p:nvGraphicFramePr>
        <p:xfrm>
          <a:off x="2971800" y="2514600"/>
          <a:ext cx="228529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" name="Equation" r:id="rId3" imgW="1574640" imgH="609480" progId="Equation.DSMT4">
                  <p:embed/>
                </p:oleObj>
              </mc:Choice>
              <mc:Fallback>
                <p:oleObj name="Equation" r:id="rId3" imgW="1574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28529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E98E-BA7E-455E-9A2B-36C9324D38B8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20412"/>
              </p:ext>
            </p:extLst>
          </p:nvPr>
        </p:nvGraphicFramePr>
        <p:xfrm>
          <a:off x="609600" y="2362200"/>
          <a:ext cx="1397746" cy="115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数式" r:id="rId5" imgW="520560" imgH="431640" progId="Equation.3">
                  <p:embed/>
                </p:oleObj>
              </mc:Choice>
              <mc:Fallback>
                <p:oleObj name="数式" r:id="rId5" imgW="520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362200"/>
                        <a:ext cx="1397746" cy="1159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Thomson’s </a:t>
            </a:r>
            <a:r>
              <a:rPr lang="en-US" i="1" dirty="0" smtClean="0"/>
              <a:t>e</a:t>
            </a:r>
            <a:r>
              <a:rPr lang="en-US" dirty="0" smtClean="0"/>
              <a:t>/</a:t>
            </a:r>
            <a:r>
              <a:rPr lang="en-US" i="1" dirty="0" smtClean="0"/>
              <a:t>m</a:t>
            </a:r>
            <a:r>
              <a:rPr lang="en-US" dirty="0" smtClean="0"/>
              <a:t> Experiment</a:t>
            </a:r>
            <a:br>
              <a:rPr lang="en-US" dirty="0" smtClean="0"/>
            </a:br>
            <a:r>
              <a:rPr lang="en-US" sz="2200" dirty="0" smtClean="0"/>
              <a:t>(J.J</a:t>
            </a:r>
            <a:r>
              <a:rPr lang="en-US" sz="2200" dirty="0"/>
              <a:t>. </a:t>
            </a:r>
            <a:r>
              <a:rPr lang="en-US" sz="2200" dirty="0" smtClean="0"/>
              <a:t>Thomson, “Cathode Rays”, </a:t>
            </a:r>
            <a:r>
              <a:rPr lang="en-US" sz="2200" dirty="0"/>
              <a:t> </a:t>
            </a:r>
            <a:r>
              <a:rPr lang="en-US" sz="2200" i="1" dirty="0"/>
              <a:t>Philosophical Magazine</a:t>
            </a:r>
            <a:r>
              <a:rPr lang="en-US" sz="2200" dirty="0"/>
              <a:t>, 44, </a:t>
            </a:r>
            <a:r>
              <a:rPr lang="en-US" sz="2200" dirty="0" smtClean="0"/>
              <a:t>293-305 </a:t>
            </a:r>
            <a:r>
              <a:rPr lang="en-US" sz="2200" dirty="0"/>
              <a:t>(1897</a:t>
            </a:r>
            <a:r>
              <a:rPr lang="en-US" sz="2200" dirty="0" smtClean="0"/>
              <a:t>))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606925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sz="2400" dirty="0" smtClean="0"/>
              <a:t>  “Cathode Rays” (electrons) are generated with a heated  cathode and nearby anode with a hole (electron gun).</a:t>
            </a:r>
          </a:p>
          <a:p>
            <a:pPr marL="0" indent="0" eaLnBrk="1" hangingPunct="1"/>
            <a:r>
              <a:rPr lang="en-US" sz="2400" dirty="0" smtClean="0"/>
              <a:t>  They are deflected by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electric and magnetic fields.</a:t>
            </a:r>
          </a:p>
          <a:p>
            <a:pPr marL="0" indent="0" eaLnBrk="1" hangingPunct="1"/>
            <a:r>
              <a:rPr lang="en-US" sz="2400" dirty="0" smtClean="0"/>
              <a:t>  The beam of electrons  strikes a fluorescent screen.</a:t>
            </a:r>
          </a:p>
          <a:p>
            <a:pPr marL="0" indent="0" eaLnBrk="1" hangingPunct="1"/>
            <a:r>
              <a:rPr lang="en-US" sz="2400" dirty="0" smtClean="0"/>
              <a:t>  e/m is determined from known values of v, E, and B</a:t>
            </a:r>
          </a:p>
        </p:txBody>
      </p:sp>
      <p:sp>
        <p:nvSpPr>
          <p:cNvPr id="58373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pic>
        <p:nvPicPr>
          <p:cNvPr id="58374" name="Picture 6" descr="2915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1757363"/>
            <a:ext cx="4038600" cy="334327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19FB-476E-4E0B-AE6D-CB42239F681F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80809"/>
              </p:ext>
            </p:extLst>
          </p:nvPr>
        </p:nvGraphicFramePr>
        <p:xfrm>
          <a:off x="3581400" y="2971800"/>
          <a:ext cx="42789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数式" r:id="rId4" imgW="152280" imgH="164880" progId="Equation.3">
                  <p:embed/>
                </p:oleObj>
              </mc:Choice>
              <mc:Fallback>
                <p:oleObj name="数式" r:id="rId4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971800"/>
                        <a:ext cx="42789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Cyclotron </a:t>
            </a:r>
            <a:r>
              <a:rPr lang="en-US" sz="2700" dirty="0" smtClean="0"/>
              <a:t>(E. O. Lawrence and M. S. Livingston, 1934)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b="1" dirty="0" smtClean="0"/>
              <a:t>cyclotron</a:t>
            </a:r>
            <a:r>
              <a:rPr lang="en-US" sz="1800" dirty="0" smtClean="0"/>
              <a:t> is a device that can accelerate charged particles to very high speeds.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The energetic particles produced are used to bombard atomic nuclei and thereby produce reactions.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  Key idea:  give charged particles an electrical kick  of energy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/>
              <a:t>Use a transverse B to make them go in a circle.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radius of the circle increases with velocity of particle, but the period of circular motion is independent of v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/>
          </a:p>
        </p:txBody>
      </p:sp>
      <p:sp>
        <p:nvSpPr>
          <p:cNvPr id="5939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pic>
        <p:nvPicPr>
          <p:cNvPr id="59398" name="Picture 6" descr="2916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5" y="1385888"/>
            <a:ext cx="4357688" cy="408463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EA03-2794-46A5-8DFF-E42F11B679E7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623096"/>
              </p:ext>
            </p:extLst>
          </p:nvPr>
        </p:nvGraphicFramePr>
        <p:xfrm>
          <a:off x="1676400" y="3352800"/>
          <a:ext cx="1484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数式" r:id="rId4" imgW="698400" imgH="203040" progId="Equation.3">
                  <p:embed/>
                </p:oleObj>
              </mc:Choice>
              <mc:Fallback>
                <p:oleObj name="数式" r:id="rId4" imgW="698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3352800"/>
                        <a:ext cx="14843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Cyclotron, cont’d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D644-FAFB-4E3B-9516-EF03EFF11A7E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4" descr="291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46407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D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and D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are called </a:t>
            </a:r>
            <a:r>
              <a:rPr lang="en-US" sz="1800" i="1" dirty="0" err="1" smtClean="0"/>
              <a:t>dees</a:t>
            </a:r>
            <a:r>
              <a:rPr lang="en-US" sz="1800" dirty="0" smtClean="0"/>
              <a:t> because of their shape.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A high frequency alternating voltage  is applied to the </a:t>
            </a:r>
            <a:r>
              <a:rPr lang="en-US" sz="1800" dirty="0" err="1" smtClean="0"/>
              <a:t>dees</a:t>
            </a:r>
            <a:r>
              <a:rPr lang="en-US" sz="1800" dirty="0" smtClean="0"/>
              <a:t>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A uniform magnetic field is perpendicular to them.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A positive ion is released near the center and moves in a semicircular path.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01697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Cyclotron, final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eaLnBrk="1" hangingPunct="1"/>
            <a:r>
              <a:rPr lang="en-US" dirty="0" smtClean="0"/>
              <a:t>  The frequency of the electrical voltage is adjusted to be the same as the frequency of circular travel: </a:t>
            </a:r>
          </a:p>
          <a:p>
            <a:pPr marL="0" indent="0" eaLnBrk="1" hangingPunct="1">
              <a:buNone/>
            </a:pPr>
            <a:r>
              <a:rPr lang="en-US" dirty="0" smtClean="0"/>
              <a:t>  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The cyclotron’s operation is based on the fact that this frequency is independent of the speed and radius of the particle.  Clever observation (Nobel prize). 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/>
            <a:r>
              <a:rPr lang="en-US" dirty="0" smtClean="0"/>
              <a:t>  However, the energy of the particle depends on R: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  When the energy of the ions in a cyclotron exceeds about 20 MeV, relativistic effects come into play.</a:t>
            </a:r>
          </a:p>
          <a:p>
            <a:pPr marL="0" indent="0" eaLnBrk="1" hangingPunct="1"/>
            <a:r>
              <a:rPr lang="en-US" dirty="0" smtClean="0"/>
              <a:t>  Most accelerators currently used in research are </a:t>
            </a:r>
            <a:r>
              <a:rPr lang="en-US" i="1" dirty="0" smtClean="0"/>
              <a:t>synchrotrons.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61961"/>
              </p:ext>
            </p:extLst>
          </p:nvPr>
        </p:nvGraphicFramePr>
        <p:xfrm>
          <a:off x="5867400" y="4038600"/>
          <a:ext cx="2517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4" name="Equation" r:id="rId3" imgW="1384200" imgH="419040" progId="Equation.DSMT4">
                  <p:embed/>
                </p:oleObj>
              </mc:Choice>
              <mc:Fallback>
                <p:oleObj name="Equation" r:id="rId3" imgW="138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38600"/>
                        <a:ext cx="25177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600B-3275-4B9F-B47C-39A00739F0B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51"/>
              </p:ext>
            </p:extLst>
          </p:nvPr>
        </p:nvGraphicFramePr>
        <p:xfrm>
          <a:off x="3200400" y="2057400"/>
          <a:ext cx="249855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" name="数式" r:id="rId5" imgW="1130040" imgH="241200" progId="Equation.3">
                  <p:embed/>
                </p:oleObj>
              </mc:Choice>
              <mc:Fallback>
                <p:oleObj name="数式" r:id="rId5" imgW="1130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2057400"/>
                        <a:ext cx="249855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76225"/>
              </p:ext>
            </p:extLst>
          </p:nvPr>
        </p:nvGraphicFramePr>
        <p:xfrm>
          <a:off x="3853543" y="2514600"/>
          <a:ext cx="1632857" cy="703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数式" r:id="rId7" imgW="914400" imgH="393480" progId="Equation.3">
                  <p:embed/>
                </p:oleObj>
              </mc:Choice>
              <mc:Fallback>
                <p:oleObj name="数式" r:id="rId7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3543" y="2514600"/>
                        <a:ext cx="1632857" cy="703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magnetic forces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3A38-BC80-4F9D-A455-2D8014A807C2}" type="datetime1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“electric” </a:t>
            </a:r>
            <a:r>
              <a:rPr lang="en-US" sz="2400" b="1" dirty="0" smtClean="0">
                <a:solidFill>
                  <a:schemeClr val="folHlink"/>
                </a:solidFill>
              </a:rPr>
              <a:t>motor, </a:t>
            </a:r>
            <a:r>
              <a:rPr lang="en-US" sz="2400" b="1" dirty="0">
                <a:solidFill>
                  <a:schemeClr val="folHlink"/>
                </a:solidFill>
              </a:rPr>
              <a:t>“electric” </a:t>
            </a:r>
            <a:r>
              <a:rPr lang="en-US" sz="2400" b="1" dirty="0" smtClean="0">
                <a:solidFill>
                  <a:schemeClr val="folHlink"/>
                </a:solidFill>
              </a:rPr>
              <a:t>car, </a:t>
            </a:r>
            <a:r>
              <a:rPr lang="en-US" sz="2400" b="1" dirty="0">
                <a:solidFill>
                  <a:schemeClr val="folHlink"/>
                </a:solidFill>
              </a:rPr>
              <a:t>“electric” </a:t>
            </a:r>
            <a:r>
              <a:rPr lang="en-US" sz="2400" b="1" dirty="0" smtClean="0">
                <a:solidFill>
                  <a:schemeClr val="folHlink"/>
                </a:solidFill>
              </a:rPr>
              <a:t> generator,</a:t>
            </a:r>
          </a:p>
          <a:p>
            <a:r>
              <a:rPr lang="en-US" sz="2400" b="1" dirty="0" smtClean="0">
                <a:solidFill>
                  <a:schemeClr val="folHlink"/>
                </a:solidFill>
              </a:rPr>
              <a:t> “electric” drill, solenoid actuator. </a:t>
            </a:r>
          </a:p>
          <a:p>
            <a:endParaRPr lang="en-US" sz="2400" b="1" dirty="0" smtClean="0">
              <a:solidFill>
                <a:schemeClr val="folHlink"/>
              </a:solidFill>
            </a:endParaRPr>
          </a:p>
          <a:p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tape </a:t>
            </a:r>
            <a:r>
              <a:rPr lang="en-US" sz="2400" b="1" dirty="0" smtClean="0">
                <a:solidFill>
                  <a:schemeClr val="folHlink"/>
                </a:solidFill>
              </a:rPr>
              <a:t>recorder, </a:t>
            </a:r>
            <a:r>
              <a:rPr lang="en-US" sz="2400" b="1" dirty="0">
                <a:solidFill>
                  <a:schemeClr val="folHlink"/>
                </a:solidFill>
              </a:rPr>
              <a:t>magnetic hard </a:t>
            </a:r>
            <a:r>
              <a:rPr lang="en-US" sz="2400" b="1" dirty="0" smtClean="0">
                <a:solidFill>
                  <a:schemeClr val="folHlink"/>
                </a:solidFill>
              </a:rPr>
              <a:t>drive, CRT for oscilloscopes and TV </a:t>
            </a:r>
          </a:p>
          <a:p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magnetic </a:t>
            </a:r>
            <a:r>
              <a:rPr lang="en-US" sz="2400" b="1" dirty="0">
                <a:solidFill>
                  <a:srgbClr val="7030A0"/>
                </a:solidFill>
              </a:rPr>
              <a:t>levitation for </a:t>
            </a:r>
            <a:r>
              <a:rPr lang="en-US" sz="2400" b="1" dirty="0" smtClean="0">
                <a:solidFill>
                  <a:srgbClr val="7030A0"/>
                </a:solidFill>
              </a:rPr>
              <a:t>trains</a:t>
            </a:r>
          </a:p>
          <a:p>
            <a:endParaRPr lang="en-US" sz="2400" b="1" dirty="0">
              <a:solidFill>
                <a:schemeClr val="folHlink"/>
              </a:solidFill>
            </a:endParaRPr>
          </a:p>
          <a:p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science (</a:t>
            </a:r>
            <a:r>
              <a:rPr lang="en-US" sz="2400" b="1" dirty="0" err="1" smtClean="0">
                <a:solidFill>
                  <a:schemeClr val="folHlink"/>
                </a:solidFill>
              </a:rPr>
              <a:t>Nmr</a:t>
            </a:r>
            <a:r>
              <a:rPr lang="en-US" sz="2400" b="1" dirty="0" smtClean="0">
                <a:solidFill>
                  <a:schemeClr val="folHlink"/>
                </a:solidFill>
              </a:rPr>
              <a:t>, mass spectrometer) </a:t>
            </a:r>
          </a:p>
          <a:p>
            <a:r>
              <a:rPr lang="en-US" sz="2400" b="1" dirty="0" smtClean="0">
                <a:solidFill>
                  <a:schemeClr val="folHlink"/>
                </a:solidFill>
              </a:rPr>
              <a:t> medicine </a:t>
            </a:r>
            <a:r>
              <a:rPr lang="en-US" sz="2400" b="1" dirty="0">
                <a:solidFill>
                  <a:schemeClr val="folHlink"/>
                </a:solidFill>
              </a:rPr>
              <a:t>(MRI; magnetic navigation </a:t>
            </a:r>
            <a:r>
              <a:rPr lang="en-US" sz="2400" b="1" dirty="0" smtClean="0">
                <a:solidFill>
                  <a:schemeClr val="folHlink"/>
                </a:solidFill>
              </a:rPr>
              <a:t>systems for catheter)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3675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Magnetic Force on a Current Carrying Conductor (think “electric” motor)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   When a current-carrying wire is placed in a magnetic field, it experiences a force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/>
            <a:r>
              <a:rPr lang="en-US" dirty="0" smtClean="0"/>
              <a:t>   The direction of the force is given by the right-hand rule.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DD7F-C2D4-43D8-84D2-F7E4465D0089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Force on a Wire, equation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495800" cy="50593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 The magnetic force exerted on one moving charge in the wire is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b="1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Current </a:t>
            </a:r>
            <a:r>
              <a:rPr lang="en-US" sz="2400" b="1" dirty="0" smtClean="0"/>
              <a:t>I</a:t>
            </a:r>
            <a:r>
              <a:rPr lang="en-US" sz="2400" dirty="0" smtClean="0"/>
              <a:t> is given by (eq. 27.4)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The total force is the product of the force on one charge and the number of charges in a length L of wire: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Substituting </a:t>
            </a:r>
            <a:r>
              <a:rPr lang="en-US" b="1" dirty="0" smtClean="0"/>
              <a:t>I</a:t>
            </a:r>
            <a:r>
              <a:rPr lang="en-US" dirty="0" smtClean="0"/>
              <a:t> for </a:t>
            </a:r>
            <a:r>
              <a:rPr lang="en-US" dirty="0" err="1" smtClean="0"/>
              <a:t>nqv</a:t>
            </a:r>
            <a:r>
              <a:rPr lang="en-US" baseline="-25000" dirty="0" err="1" smtClean="0"/>
              <a:t>d</a:t>
            </a:r>
            <a:r>
              <a:rPr lang="en-US" dirty="0" err="1" smtClean="0"/>
              <a:t>A</a:t>
            </a:r>
            <a:r>
              <a:rPr lang="en-US" dirty="0" smtClean="0"/>
              <a:t> gives</a:t>
            </a:r>
            <a:r>
              <a:rPr lang="en-US" b="1" dirty="0" smtClean="0"/>
              <a:t> </a:t>
            </a:r>
            <a:endParaRPr lang="en-US" i="1" dirty="0" smtClean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29329"/>
              </p:ext>
            </p:extLst>
          </p:nvPr>
        </p:nvGraphicFramePr>
        <p:xfrm>
          <a:off x="1600200" y="1752600"/>
          <a:ext cx="1371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6" name="Equation" r:id="rId3" imgW="952200" imgH="291960" progId="Equation.DSMT4">
                  <p:embed/>
                </p:oleObj>
              </mc:Choice>
              <mc:Fallback>
                <p:oleObj name="Equation" r:id="rId3" imgW="952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13716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648505"/>
              </p:ext>
            </p:extLst>
          </p:nvPr>
        </p:nvGraphicFramePr>
        <p:xfrm>
          <a:off x="1371600" y="4648200"/>
          <a:ext cx="20574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7" name="Equation" r:id="rId5" imgW="1460160" imgH="368280" progId="Equation.DSMT4">
                  <p:embed/>
                </p:oleObj>
              </mc:Choice>
              <mc:Fallback>
                <p:oleObj name="Equation" r:id="rId5" imgW="1460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648200"/>
                        <a:ext cx="20574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29.4</a:t>
            </a:r>
          </a:p>
        </p:txBody>
      </p:sp>
      <p:pic>
        <p:nvPicPr>
          <p:cNvPr id="11272" name="Picture 8" descr="29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1062038"/>
            <a:ext cx="3246437" cy="499268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3D6-C647-45A9-B0F4-CE917B91E167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72862"/>
              </p:ext>
            </p:extLst>
          </p:nvPr>
        </p:nvGraphicFramePr>
        <p:xfrm>
          <a:off x="1600200" y="2590800"/>
          <a:ext cx="1646084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8" name="数式" r:id="rId8" imgW="1041120" imgH="393480" progId="Equation.3">
                  <p:embed/>
                </p:oleObj>
              </mc:Choice>
              <mc:Fallback>
                <p:oleObj name="数式" r:id="rId8" imgW="1041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0200" y="2590800"/>
                        <a:ext cx="1646084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Force on a straight wire, Equation cont.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i="1" dirty="0" smtClean="0"/>
              <a:t>		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   is a vector that points in the direction of the current.</a:t>
            </a:r>
          </a:p>
          <a:p>
            <a:pPr lvl="2" eaLnBrk="1" hangingPunct="1"/>
            <a:r>
              <a:rPr lang="en-US" dirty="0" smtClean="0">
                <a:solidFill>
                  <a:srgbClr val="FF0000"/>
                </a:solidFill>
              </a:rPr>
              <a:t>Its magnitude is the length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of the segment</a:t>
            </a:r>
            <a:r>
              <a:rPr lang="en-US" dirty="0" smtClean="0"/>
              <a:t>.</a:t>
            </a:r>
          </a:p>
          <a:p>
            <a:pPr marL="457200" lvl="1" indent="0" eaLnBrk="1" hangingPunct="1">
              <a:buNone/>
            </a:pPr>
            <a:r>
              <a:rPr lang="en-US" b="1" dirty="0" smtClean="0"/>
              <a:t>   </a:t>
            </a:r>
            <a:r>
              <a:rPr lang="en-US" dirty="0" smtClean="0"/>
              <a:t>is the magnetic field.</a:t>
            </a:r>
            <a:endParaRPr lang="en-US" b="1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86438"/>
              </p:ext>
            </p:extLst>
          </p:nvPr>
        </p:nvGraphicFramePr>
        <p:xfrm>
          <a:off x="1981199" y="2209800"/>
          <a:ext cx="161917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3" name="Equation" r:id="rId3" imgW="888840" imgH="291960" progId="Equation.DSMT4">
                  <p:embed/>
                </p:oleObj>
              </mc:Choice>
              <mc:Fallback>
                <p:oleObj name="Equation" r:id="rId3" imgW="888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209800"/>
                        <a:ext cx="161917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95057"/>
              </p:ext>
            </p:extLst>
          </p:nvPr>
        </p:nvGraphicFramePr>
        <p:xfrm>
          <a:off x="609600" y="3048000"/>
          <a:ext cx="457200" cy="72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4" name="Equation" r:id="rId5" imgW="152280" imgH="241200" progId="Equation.DSMT4">
                  <p:embed/>
                </p:oleObj>
              </mc:Choice>
              <mc:Fallback>
                <p:oleObj name="Equation" r:id="rId5" imgW="152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457200" cy="72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60029"/>
              </p:ext>
            </p:extLst>
          </p:nvPr>
        </p:nvGraphicFramePr>
        <p:xfrm>
          <a:off x="609600" y="4326355"/>
          <a:ext cx="533400" cy="77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5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26355"/>
                        <a:ext cx="533400" cy="779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971-CA4D-4861-AF0F-A52CC1847A80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Demo: Force on a Wire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sz="2400" dirty="0" smtClean="0"/>
              <a:t>  The magnetic field is into the page</a:t>
            </a:r>
          </a:p>
          <a:p>
            <a:pPr marL="0" indent="0" eaLnBrk="1" hangingPunct="1"/>
            <a:r>
              <a:rPr lang="en-US" sz="2400" dirty="0" smtClean="0"/>
              <a:t>  The current is up the page</a:t>
            </a:r>
          </a:p>
          <a:p>
            <a:pPr marL="0" indent="0" eaLnBrk="1" hangingPunct="1"/>
            <a:r>
              <a:rPr lang="en-US" sz="2400" dirty="0" smtClean="0"/>
              <a:t>  The force is to the left</a:t>
            </a:r>
          </a:p>
          <a:p>
            <a:pPr marL="0" indent="0" eaLnBrk="1" hangingPunct="1"/>
            <a:r>
              <a:rPr lang="en-US" sz="2400" dirty="0" smtClean="0"/>
              <a:t>  The wire deflects to the left</a:t>
            </a:r>
          </a:p>
          <a:p>
            <a:pPr marL="0" indent="0" eaLnBrk="1" hangingPunct="1"/>
            <a:endParaRPr lang="en-US" sz="2400" dirty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r>
              <a:rPr lang="en-US" sz="2400" dirty="0" smtClean="0"/>
              <a:t>DO DEMO</a:t>
            </a:r>
          </a:p>
        </p:txBody>
      </p:sp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29.4</a:t>
            </a:r>
          </a:p>
        </p:txBody>
      </p:sp>
      <p:pic>
        <p:nvPicPr>
          <p:cNvPr id="63494" name="Picture 6" descr="29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38300"/>
            <a:ext cx="403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755-B5A4-404A-BB0D-A463A7A4B623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 on a Wire of </a:t>
            </a:r>
            <a:r>
              <a:rPr lang="en-US" u="sng" dirty="0" smtClean="0"/>
              <a:t>Arbitrary</a:t>
            </a:r>
            <a:r>
              <a:rPr lang="en-US" dirty="0" smtClean="0"/>
              <a:t> Shape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/>
            <a:r>
              <a:rPr lang="en-US" sz="2400" dirty="0" smtClean="0"/>
              <a:t>Consider a small segment of the wire, </a:t>
            </a:r>
            <a:endParaRPr lang="en-US" sz="2400" b="1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r>
              <a:rPr lang="en-US" sz="2400" dirty="0" smtClean="0"/>
              <a:t>The force exerted on this segment is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marL="0" indent="0" eaLnBrk="1" hangingPunct="1"/>
            <a:r>
              <a:rPr lang="en-US" sz="2400" dirty="0" smtClean="0"/>
              <a:t>  The total force is</a:t>
            </a:r>
          </a:p>
          <a:p>
            <a:pPr marL="0" indent="0" eaLnBrk="1" hangingPunct="1"/>
            <a:endParaRPr lang="en-US" sz="2400" dirty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r>
              <a:rPr lang="en-US" sz="2400" dirty="0" smtClean="0"/>
              <a:t>   Next: build a motor. Motor needs </a:t>
            </a:r>
            <a:r>
              <a:rPr lang="en-US" sz="2400" dirty="0" smtClean="0">
                <a:solidFill>
                  <a:srgbClr val="FF0000"/>
                </a:solidFill>
              </a:rPr>
              <a:t>torque</a:t>
            </a:r>
            <a:r>
              <a:rPr lang="en-US" sz="2400" dirty="0" smtClean="0"/>
              <a:t>, not force. </a:t>
            </a: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58819"/>
              </p:ext>
            </p:extLst>
          </p:nvPr>
        </p:nvGraphicFramePr>
        <p:xfrm>
          <a:off x="1014805" y="4343400"/>
          <a:ext cx="248501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" name="Equation" r:id="rId3" imgW="977760" imgH="330120" progId="Equation.DSMT4">
                  <p:embed/>
                </p:oleObj>
              </mc:Choice>
              <mc:Fallback>
                <p:oleObj name="Equation" r:id="rId3" imgW="977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805" y="4343400"/>
                        <a:ext cx="2485016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21363"/>
              </p:ext>
            </p:extLst>
          </p:nvPr>
        </p:nvGraphicFramePr>
        <p:xfrm>
          <a:off x="2057400" y="2133600"/>
          <a:ext cx="533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" name="Equation" r:id="rId5" imgW="253800" imgH="215640" progId="Equation.DSMT4">
                  <p:embed/>
                </p:oleObj>
              </mc:Choice>
              <mc:Fallback>
                <p:oleObj name="Equation" r:id="rId5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533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20934"/>
              </p:ext>
            </p:extLst>
          </p:nvPr>
        </p:nvGraphicFramePr>
        <p:xfrm>
          <a:off x="864543" y="3352800"/>
          <a:ext cx="210725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" name="Equation" r:id="rId7" imgW="1155600" imgH="291960" progId="Equation.DSMT4">
                  <p:embed/>
                </p:oleObj>
              </mc:Choice>
              <mc:Fallback>
                <p:oleObj name="Equation" r:id="rId7" imgW="1155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543" y="3352800"/>
                        <a:ext cx="210725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29.4</a:t>
            </a:r>
          </a:p>
        </p:txBody>
      </p:sp>
      <p:pic>
        <p:nvPicPr>
          <p:cNvPr id="13321" name="Picture 9" descr="29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1370013"/>
            <a:ext cx="3908425" cy="470217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74BD-39AD-4B34-B7E1-F8483E21D788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Torque on a rectangular current loop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/>
            <a:r>
              <a:rPr lang="en-US" sz="2400" dirty="0" smtClean="0"/>
              <a:t>  The loop carries a current </a:t>
            </a:r>
            <a:r>
              <a:rPr lang="en-US" sz="2400" i="1" dirty="0" smtClean="0">
                <a:latin typeface="Times New Roman" pitchFamily="18" charset="0"/>
              </a:rPr>
              <a:t>I</a:t>
            </a:r>
            <a:r>
              <a:rPr lang="en-US" sz="2400" dirty="0" smtClean="0"/>
              <a:t> in a uniform magnetic field.</a:t>
            </a:r>
          </a:p>
          <a:p>
            <a:pPr marL="0" indent="0" eaLnBrk="1" hangingPunct="1"/>
            <a:r>
              <a:rPr lang="en-US" sz="2400" dirty="0" smtClean="0"/>
              <a:t>  sides 1 &amp; 3: the wires are parallel to the field so</a:t>
            </a:r>
          </a:p>
          <a:p>
            <a:pPr marL="0" indent="0" eaLnBrk="1" hangingPunct="1"/>
            <a:endParaRPr lang="en-US" sz="2400" dirty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 F = 0 on sides 1 &amp; 3</a:t>
            </a:r>
          </a:p>
          <a:p>
            <a:pPr marL="0" indent="0" eaLnBrk="1" hangingPunct="1"/>
            <a:r>
              <a:rPr lang="en-US" sz="2400" dirty="0" smtClean="0"/>
              <a:t>   torque = 0   </a:t>
            </a:r>
          </a:p>
          <a:p>
            <a:pPr marL="0" indent="0" eaLnBrk="1" hangingPunct="1"/>
            <a:r>
              <a:rPr lang="en-US" sz="2400" dirty="0" smtClean="0"/>
              <a:t>   Now look at sides 2 and 4.</a:t>
            </a:r>
          </a:p>
        </p:txBody>
      </p:sp>
      <p:graphicFrame>
        <p:nvGraphicFramePr>
          <p:cNvPr id="143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0327"/>
              </p:ext>
            </p:extLst>
          </p:nvPr>
        </p:nvGraphicFramePr>
        <p:xfrm>
          <a:off x="1295400" y="3276600"/>
          <a:ext cx="18028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3" imgW="749160" imgH="253800" progId="Equation.DSMT4">
                  <p:embed/>
                </p:oleObj>
              </mc:Choice>
              <mc:Fallback>
                <p:oleObj name="Equation" r:id="rId3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180280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pic>
        <p:nvPicPr>
          <p:cNvPr id="14343" name="Picture 7" descr="2921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1450" y="1087438"/>
            <a:ext cx="2862263" cy="502761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9BBE-0B24-4F2E-B2BF-5177F6199ABB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Torque on sides 2 and </a:t>
            </a:r>
            <a:r>
              <a:rPr lang="en-US" sz="3600" dirty="0"/>
              <a:t>4 </a:t>
            </a:r>
            <a:r>
              <a:rPr lang="en-US" sz="3600" dirty="0" smtClean="0"/>
              <a:t>of the current loop</a:t>
            </a:r>
            <a:r>
              <a:rPr lang="en-US" sz="3600" dirty="0"/>
              <a:t>, </a:t>
            </a:r>
            <a:endParaRPr lang="en-US" sz="3600" dirty="0" smtClean="0"/>
          </a:p>
        </p:txBody>
      </p:sp>
      <p:sp>
        <p:nvSpPr>
          <p:cNvPr id="65539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sz="2400" dirty="0" smtClean="0"/>
              <a:t>    The magnitude of the magnetic force on side 2 and side 4 is :</a:t>
            </a:r>
          </a:p>
          <a:p>
            <a:pPr marL="457200" lvl="1" indent="0" eaLnBrk="1" hangingPunct="1">
              <a:buNone/>
            </a:pPr>
            <a:r>
              <a:rPr lang="en-US" i="1" dirty="0" smtClean="0"/>
              <a:t>F</a:t>
            </a:r>
            <a:r>
              <a:rPr lang="en-US" i="1" baseline="-25000" dirty="0" smtClean="0"/>
              <a:t>2</a:t>
            </a:r>
            <a:r>
              <a:rPr lang="en-US" i="1" dirty="0" smtClean="0"/>
              <a:t> = F</a:t>
            </a:r>
            <a:r>
              <a:rPr lang="en-US" i="1" baseline="-25000" dirty="0" smtClean="0"/>
              <a:t>4</a:t>
            </a:r>
            <a:r>
              <a:rPr lang="en-US" i="1" dirty="0" smtClean="0"/>
              <a:t> = I a B</a:t>
            </a:r>
          </a:p>
          <a:p>
            <a:pPr marL="0" indent="0" eaLnBrk="1" hangingPunct="1"/>
            <a:r>
              <a:rPr lang="en-US" sz="2400" dirty="0" smtClean="0"/>
              <a:t>   The direction of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out</a:t>
            </a:r>
            <a:r>
              <a:rPr lang="en-US" sz="2400" dirty="0" smtClean="0"/>
              <a:t> of the page.</a:t>
            </a:r>
          </a:p>
          <a:p>
            <a:pPr marL="0" indent="0" eaLnBrk="1" hangingPunct="1"/>
            <a:r>
              <a:rPr lang="en-US" sz="2400" dirty="0" smtClean="0"/>
              <a:t>   The direction of 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into</a:t>
            </a:r>
            <a:r>
              <a:rPr lang="en-US" sz="2400" dirty="0" smtClean="0"/>
              <a:t> the page.</a:t>
            </a:r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 Thus, net force = 0</a:t>
            </a:r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BUT net torque is NOT zero.</a:t>
            </a:r>
            <a:r>
              <a:rPr lang="en-US" sz="2400" dirty="0" smtClean="0"/>
              <a:t> </a:t>
            </a:r>
          </a:p>
        </p:txBody>
      </p:sp>
      <p:sp>
        <p:nvSpPr>
          <p:cNvPr id="6554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pic>
        <p:nvPicPr>
          <p:cNvPr id="65542" name="Picture 6" descr="292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87438"/>
            <a:ext cx="286226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2B18-C4FB-4710-A112-1A987A07264B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Torque on a Current Loop, 3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sz="2400" dirty="0" smtClean="0"/>
              <a:t>     The forces are equal in magnitude but in opposite directions</a:t>
            </a:r>
          </a:p>
          <a:p>
            <a:pPr marL="0" indent="0" eaLnBrk="1" hangingPunct="1"/>
            <a:r>
              <a:rPr lang="en-US" sz="2400" dirty="0" smtClean="0"/>
              <a:t>     They produce a torque around an axis through O </a:t>
            </a:r>
            <a:r>
              <a:rPr lang="en-US" sz="2400" i="1" dirty="0" smtClean="0"/>
              <a:t>.</a:t>
            </a:r>
          </a:p>
        </p:txBody>
      </p:sp>
      <p:sp>
        <p:nvSpPr>
          <p:cNvPr id="6656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pic>
        <p:nvPicPr>
          <p:cNvPr id="66566" name="Picture 6" descr="2921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63" y="1479550"/>
            <a:ext cx="3851275" cy="44386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0F3-4A29-45D0-BF12-95069CE99D0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Torque on a Current Loop, equation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Recall the equation for torque (</a:t>
            </a:r>
            <a:r>
              <a:rPr lang="en-US" dirty="0" err="1" smtClean="0"/>
              <a:t>Eq</a:t>
            </a:r>
            <a:r>
              <a:rPr lang="en-US" dirty="0" smtClean="0"/>
              <a:t> 11.1):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The magnitude of the torque is: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                   </a:t>
            </a: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                 				 (</a:t>
            </a:r>
            <a:r>
              <a:rPr lang="en-US" i="1" dirty="0" err="1" smtClean="0"/>
              <a:t>ab</a:t>
            </a:r>
            <a:r>
              <a:rPr lang="en-US" i="1" dirty="0" smtClean="0"/>
              <a:t>=area A of loop)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This orientation of the loop gives the maximum torque.  Plane of the loop is parallel to the magnetic field. If </a:t>
            </a:r>
            <a:r>
              <a:rPr lang="en-US" b="1" i="1" dirty="0" smtClean="0"/>
              <a:t>A</a:t>
            </a:r>
            <a:r>
              <a:rPr lang="en-US" dirty="0" smtClean="0"/>
              <a:t> is a vector normal to the loop, </a:t>
            </a:r>
            <a:r>
              <a:rPr lang="en-US" b="1" i="1" dirty="0" smtClean="0"/>
              <a:t>A</a:t>
            </a:r>
            <a:r>
              <a:rPr lang="en-US" dirty="0" smtClean="0"/>
              <a:t> is perpendicular to </a:t>
            </a:r>
            <a:r>
              <a:rPr lang="en-US" b="1" i="1" dirty="0" smtClean="0"/>
              <a:t>B</a:t>
            </a:r>
            <a:r>
              <a:rPr lang="en-US" dirty="0" smtClean="0"/>
              <a:t>. </a:t>
            </a: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prstClr val="black"/>
                </a:solidFill>
              </a:rPr>
              <a:t>Section  29.5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625C-1CBC-48C0-9206-EDFF74D04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PHY 114 A  Spring 2012 -- Lecture 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34113"/>
              </p:ext>
            </p:extLst>
          </p:nvPr>
        </p:nvGraphicFramePr>
        <p:xfrm>
          <a:off x="1981200" y="1524000"/>
          <a:ext cx="1751853" cy="6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数式" r:id="rId3" imgW="596880" imgH="215640" progId="Equation.3">
                  <p:embed/>
                </p:oleObj>
              </mc:Choice>
              <mc:Fallback>
                <p:oleObj name="数式" r:id="rId3" imgW="596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524000"/>
                        <a:ext cx="1751853" cy="633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94003"/>
              </p:ext>
            </p:extLst>
          </p:nvPr>
        </p:nvGraphicFramePr>
        <p:xfrm>
          <a:off x="1720305" y="2743200"/>
          <a:ext cx="3722189" cy="63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数式" r:id="rId5" imgW="2311200" imgH="393480" progId="Equation.3">
                  <p:embed/>
                </p:oleObj>
              </mc:Choice>
              <mc:Fallback>
                <p:oleObj name="数式" r:id="rId5" imgW="2311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0305" y="2743200"/>
                        <a:ext cx="3722189" cy="633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36603"/>
              </p:ext>
            </p:extLst>
          </p:nvPr>
        </p:nvGraphicFramePr>
        <p:xfrm>
          <a:off x="2362200" y="3657600"/>
          <a:ext cx="1603829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数式" r:id="rId7" imgW="863280" imgH="177480" progId="Equation.3">
                  <p:embed/>
                </p:oleObj>
              </mc:Choice>
              <mc:Fallback>
                <p:oleObj name="数式" r:id="rId7" imgW="8632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3657600"/>
                        <a:ext cx="1603829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61579"/>
              </p:ext>
            </p:extLst>
          </p:nvPr>
        </p:nvGraphicFramePr>
        <p:xfrm>
          <a:off x="4508500" y="3378200"/>
          <a:ext cx="1270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数式" r:id="rId9" imgW="126720" imgH="101520" progId="Equation.3">
                  <p:embed/>
                </p:oleObj>
              </mc:Choice>
              <mc:Fallback>
                <p:oleObj name="数式" r:id="rId9" imgW="126720" imgH="10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3378200"/>
                        <a:ext cx="127000" cy="10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/>
              <a:t>Torque on a Loop, General orientation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   If B makes an angle of </a:t>
            </a:r>
            <a:r>
              <a:rPr lang="en-US" sz="2400" i="1" dirty="0" smtClean="0">
                <a:latin typeface="Symbol" pitchFamily="80" charset="2"/>
              </a:rPr>
              <a:t>q</a:t>
            </a:r>
            <a:r>
              <a:rPr lang="en-US" sz="2400" dirty="0" smtClean="0">
                <a:latin typeface="Symbol" pitchFamily="80" charset="2"/>
              </a:rPr>
              <a:t> </a:t>
            </a:r>
            <a:r>
              <a:rPr lang="en-US" sz="2400" dirty="0" smtClean="0"/>
              <a:t>&lt; 90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with a line perpendicular to the plane of the loop, the lever arm for the torques is reduced to (b/2)sin </a:t>
            </a:r>
            <a:r>
              <a:rPr lang="en-US" sz="2400" dirty="0" smtClean="0">
                <a:sym typeface="Symbol"/>
              </a:rPr>
              <a:t> so </a:t>
            </a:r>
            <a:r>
              <a:rPr lang="en-US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i="1" dirty="0">
              <a:latin typeface="Lucida Grande" pitchFamily="80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i="1" dirty="0" smtClean="0">
              <a:latin typeface="Symbol" pitchFamily="80" charset="2"/>
            </a:endParaRPr>
          </a:p>
        </p:txBody>
      </p:sp>
      <p:sp>
        <p:nvSpPr>
          <p:cNvPr id="6758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pic>
        <p:nvPicPr>
          <p:cNvPr id="67590" name="Picture 6" descr="29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1676400"/>
            <a:ext cx="3246437" cy="44386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84BE-D0DB-4FE7-9EED-18F18D8B64EB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86841"/>
              </p:ext>
            </p:extLst>
          </p:nvPr>
        </p:nvGraphicFramePr>
        <p:xfrm>
          <a:off x="1382304" y="3124200"/>
          <a:ext cx="2181679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数式" r:id="rId4" imgW="825480" imgH="177480" progId="Equation.3">
                  <p:embed/>
                </p:oleObj>
              </mc:Choice>
              <mc:Fallback>
                <p:oleObj name="数式" r:id="rId4" imgW="8254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2304" y="3124200"/>
                        <a:ext cx="2181679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what we did for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3B69-70AB-4DE8-9204-65DD90AD17E8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290138"/>
              </p:ext>
            </p:extLst>
          </p:nvPr>
        </p:nvGraphicFramePr>
        <p:xfrm>
          <a:off x="7086600" y="228600"/>
          <a:ext cx="706438" cy="94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1" name="数式" r:id="rId3" imgW="152280" imgH="203040" progId="Equation.3">
                  <p:embed/>
                </p:oleObj>
              </mc:Choice>
              <mc:Fallback>
                <p:oleObj name="数式" r:id="rId3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6600" y="228600"/>
                        <a:ext cx="706438" cy="94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1240971"/>
            <a:ext cx="7543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     has magnitude and direction</a:t>
            </a:r>
          </a:p>
          <a:p>
            <a:r>
              <a:rPr lang="en-US" sz="2400" dirty="0" smtClean="0"/>
              <a:t>Source of E is charged particles (e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,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,….)</a:t>
            </a:r>
          </a:p>
          <a:p>
            <a:endParaRPr lang="en-US" sz="2400" dirty="0" smtClean="0"/>
          </a:p>
          <a:p>
            <a:r>
              <a:rPr lang="en-US" sz="2400" dirty="0" smtClean="0"/>
              <a:t>Potential energy </a:t>
            </a:r>
          </a:p>
          <a:p>
            <a:endParaRPr lang="en-US" sz="2400" dirty="0" smtClean="0"/>
          </a:p>
          <a:p>
            <a:r>
              <a:rPr lang="en-US" sz="2400" dirty="0" smtClean="0"/>
              <a:t>Voltage difference </a:t>
            </a:r>
          </a:p>
          <a:p>
            <a:endParaRPr lang="en-US" sz="2400" dirty="0"/>
          </a:p>
          <a:p>
            <a:r>
              <a:rPr lang="en-US" sz="2400" dirty="0" smtClean="0"/>
              <a:t>Force </a:t>
            </a:r>
          </a:p>
          <a:p>
            <a:endParaRPr lang="en-US" sz="2400" dirty="0"/>
          </a:p>
          <a:p>
            <a:r>
              <a:rPr lang="en-US" sz="2400" dirty="0" smtClean="0"/>
              <a:t>electric charge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                        electric charge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  </a:t>
            </a:r>
          </a:p>
          <a:p>
            <a:endParaRPr lang="en-US" sz="2400" dirty="0"/>
          </a:p>
          <a:p>
            <a:r>
              <a:rPr lang="en-US" sz="2000" dirty="0" smtClean="0"/>
              <a:t>Math for F is easy 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99276"/>
              </p:ext>
            </p:extLst>
          </p:nvPr>
        </p:nvGraphicFramePr>
        <p:xfrm>
          <a:off x="2235926" y="1116874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5926" y="1116874"/>
                        <a:ext cx="800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51241"/>
              </p:ext>
            </p:extLst>
          </p:nvPr>
        </p:nvGraphicFramePr>
        <p:xfrm>
          <a:off x="3378199" y="2133600"/>
          <a:ext cx="192559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3" name="数式" r:id="rId7" imgW="1079280" imgH="469800" progId="Equation.3">
                  <p:embed/>
                </p:oleObj>
              </mc:Choice>
              <mc:Fallback>
                <p:oleObj name="数式" r:id="rId7" imgW="1079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78199" y="2133600"/>
                        <a:ext cx="192559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82342"/>
              </p:ext>
            </p:extLst>
          </p:nvPr>
        </p:nvGraphicFramePr>
        <p:xfrm>
          <a:off x="3385455" y="2854233"/>
          <a:ext cx="271848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4" name="数式" r:id="rId9" imgW="1523880" imgH="469800" progId="Equation.3">
                  <p:embed/>
                </p:oleObj>
              </mc:Choice>
              <mc:Fallback>
                <p:oleObj name="数式" r:id="rId9" imgW="15238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5455" y="2854233"/>
                        <a:ext cx="271848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73182"/>
              </p:ext>
            </p:extLst>
          </p:nvPr>
        </p:nvGraphicFramePr>
        <p:xfrm>
          <a:off x="3515226" y="3755868"/>
          <a:ext cx="995340" cy="48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5" name="数式" r:id="rId11" imgW="495000" imgH="241200" progId="Equation.3">
                  <p:embed/>
                </p:oleObj>
              </mc:Choice>
              <mc:Fallback>
                <p:oleObj name="数式" r:id="rId11" imgW="495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5226" y="3755868"/>
                        <a:ext cx="995340" cy="484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20379"/>
              </p:ext>
            </p:extLst>
          </p:nvPr>
        </p:nvGraphicFramePr>
        <p:xfrm>
          <a:off x="2667000" y="4572000"/>
          <a:ext cx="647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6" name="数式" r:id="rId13" imgW="215640" imgH="152280" progId="Equation.3">
                  <p:embed/>
                </p:oleObj>
              </mc:Choice>
              <mc:Fallback>
                <p:oleObj name="数式" r:id="rId13" imgW="21564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67000" y="4572000"/>
                        <a:ext cx="647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85075"/>
              </p:ext>
            </p:extLst>
          </p:nvPr>
        </p:nvGraphicFramePr>
        <p:xfrm>
          <a:off x="3838303" y="4572000"/>
          <a:ext cx="647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7" name="数式" r:id="rId15" imgW="215640" imgH="152280" progId="Equation.3">
                  <p:embed/>
                </p:oleObj>
              </mc:Choice>
              <mc:Fallback>
                <p:oleObj name="数式" r:id="rId15" imgW="215640" imgH="152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303" y="4572000"/>
                        <a:ext cx="647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02544"/>
              </p:ext>
            </p:extLst>
          </p:nvPr>
        </p:nvGraphicFramePr>
        <p:xfrm>
          <a:off x="3276600" y="44958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8" name="数式" r:id="rId17" imgW="152280" imgH="203040" progId="Equation.3">
                  <p:embed/>
                </p:oleObj>
              </mc:Choice>
              <mc:Fallback>
                <p:oleObj name="数式" r:id="rId17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685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657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Torque on a Current Loop, Summary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The torque has a maximum value when the field is perpendicular to the normal to the plane of the loop.</a:t>
            </a:r>
          </a:p>
          <a:p>
            <a:pPr marL="0" indent="0" eaLnBrk="1" hangingPunct="1"/>
            <a:r>
              <a:rPr lang="en-US" dirty="0" smtClean="0"/>
              <a:t>The torque is zero when the field is parallel to the normal to the plane of the loop.</a:t>
            </a:r>
          </a:p>
          <a:p>
            <a:pPr marL="0" indent="0" eaLnBrk="1" hangingPunct="1"/>
            <a:r>
              <a:rPr lang="en-US" dirty="0" smtClean="0"/>
              <a:t>                   </a:t>
            </a:r>
          </a:p>
          <a:p>
            <a:pPr marL="457200" lvl="1" indent="0" eaLnBrk="1" hangingPunct="1">
              <a:buNone/>
            </a:pPr>
            <a:r>
              <a:rPr lang="en-US" i="1" dirty="0"/>
              <a:t> </a:t>
            </a:r>
            <a:r>
              <a:rPr lang="en-US" i="1" dirty="0" smtClean="0"/>
              <a:t>     is perpendicular to the plane of the loop and has a magnitude equal to the area of the loop.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80547"/>
              </p:ext>
            </p:extLst>
          </p:nvPr>
        </p:nvGraphicFramePr>
        <p:xfrm>
          <a:off x="3276600" y="2590800"/>
          <a:ext cx="2057400" cy="63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6" name="Equation" r:id="rId3" imgW="825480" imgH="253800" progId="Equation.DSMT4">
                  <p:embed/>
                </p:oleObj>
              </mc:Choice>
              <mc:Fallback>
                <p:oleObj name="Equation" r:id="rId3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0800"/>
                        <a:ext cx="2057400" cy="631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23571"/>
              </p:ext>
            </p:extLst>
          </p:nvPr>
        </p:nvGraphicFramePr>
        <p:xfrm>
          <a:off x="381000" y="4639235"/>
          <a:ext cx="685800" cy="84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7" name="Equation" r:id="rId5" imgW="215640" imgH="266400" progId="Equation.DSMT4">
                  <p:embed/>
                </p:oleObj>
              </mc:Choice>
              <mc:Fallback>
                <p:oleObj name="Equation" r:id="rId5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39235"/>
                        <a:ext cx="685800" cy="847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265-47BA-4A85-9503-3362E8596161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543800" cy="579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u="sng" dirty="0" smtClean="0"/>
              <a:t>Direction of A, the normal to a current loop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114800" cy="4411662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dirty="0" smtClean="0"/>
              <a:t>The right-hand rule is used to determine the direction of  </a:t>
            </a:r>
          </a:p>
          <a:p>
            <a:pPr marL="0" indent="0" eaLnBrk="1" hangingPunct="1"/>
            <a:r>
              <a:rPr lang="en-US" dirty="0"/>
              <a:t> </a:t>
            </a:r>
            <a:r>
              <a:rPr lang="en-US" dirty="0" smtClean="0"/>
              <a:t>  Curl your fingers in the direction of the current in the loop.</a:t>
            </a:r>
          </a:p>
          <a:p>
            <a:pPr marL="0" indent="0" eaLnBrk="1" hangingPunct="1"/>
            <a:r>
              <a:rPr lang="en-US" dirty="0" smtClean="0"/>
              <a:t>  Your thumb points in the direction of     .</a:t>
            </a:r>
            <a:endParaRPr lang="en-US" b="1" dirty="0" smtClean="0"/>
          </a:p>
        </p:txBody>
      </p:sp>
      <p:graphicFrame>
        <p:nvGraphicFramePr>
          <p:cNvPr id="174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67216"/>
              </p:ext>
            </p:extLst>
          </p:nvPr>
        </p:nvGraphicFramePr>
        <p:xfrm>
          <a:off x="2590800" y="2590800"/>
          <a:ext cx="48577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0" name="Equation" r:id="rId3" imgW="190440" imgH="241200" progId="Equation.DSMT4">
                  <p:embed/>
                </p:oleObj>
              </mc:Choice>
              <mc:Fallback>
                <p:oleObj name="Equation" r:id="rId3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90800"/>
                        <a:ext cx="48577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574426"/>
              </p:ext>
            </p:extLst>
          </p:nvPr>
        </p:nvGraphicFramePr>
        <p:xfrm>
          <a:off x="3124200" y="5189069"/>
          <a:ext cx="540544" cy="67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89069"/>
                        <a:ext cx="540544" cy="678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pic>
        <p:nvPicPr>
          <p:cNvPr id="17416" name="Picture 8" descr="29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8063" y="1836738"/>
            <a:ext cx="4038600" cy="29273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4B53-BC47-4338-8EFC-8CBD58255C28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5878-783A-43A8-B915-58BE1446FB9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Dipole Moment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229600" cy="44116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The product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b="1" dirty="0" smtClean="0"/>
              <a:t>    </a:t>
            </a:r>
            <a:r>
              <a:rPr lang="en-US" dirty="0" smtClean="0"/>
              <a:t>is defined as the </a:t>
            </a:r>
            <a:r>
              <a:rPr lang="en-US" b="1" dirty="0" smtClean="0"/>
              <a:t>magnetic dipole moment</a:t>
            </a:r>
            <a:r>
              <a:rPr lang="en-US" i="1" dirty="0" smtClean="0"/>
              <a:t>,   </a:t>
            </a:r>
            <a:r>
              <a:rPr lang="en-US" dirty="0" smtClean="0"/>
              <a:t>, of the loop.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Often called the magnetic moment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 SI units: A </a:t>
            </a:r>
            <a:r>
              <a:rPr lang="en-US" dirty="0" smtClean="0">
                <a:latin typeface="Lucida Grande" pitchFamily="80" charset="0"/>
                <a:cs typeface="Arial" charset="0"/>
              </a:rPr>
              <a:t>·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 Torque in terms of magnetic moment: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Analogous to            </a:t>
            </a:r>
            <a:r>
              <a:rPr lang="en-US" b="1" dirty="0" smtClean="0">
                <a:latin typeface="Symbol" pitchFamily="80" charset="2"/>
              </a:rPr>
              <a:t>      </a:t>
            </a:r>
            <a:r>
              <a:rPr lang="en-US" dirty="0" smtClean="0"/>
              <a:t>for electric dipole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Valid for any orientation of the field and the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Valid for a loop of any shape</a:t>
            </a:r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2838"/>
              </p:ext>
            </p:extLst>
          </p:nvPr>
        </p:nvGraphicFramePr>
        <p:xfrm>
          <a:off x="3200400" y="4267200"/>
          <a:ext cx="9906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4" name="Equation" r:id="rId3" imgW="736560" imgH="291960" progId="Equation.DSMT4">
                  <p:embed/>
                </p:oleObj>
              </mc:Choice>
              <mc:Fallback>
                <p:oleObj name="Equation" r:id="rId3" imgW="736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9906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73494"/>
              </p:ext>
            </p:extLst>
          </p:nvPr>
        </p:nvGraphicFramePr>
        <p:xfrm>
          <a:off x="3227614" y="3733800"/>
          <a:ext cx="1268186" cy="47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5" name="Equation" r:id="rId5" imgW="774360" imgH="291960" progId="Equation.DSMT4">
                  <p:embed/>
                </p:oleObj>
              </mc:Choice>
              <mc:Fallback>
                <p:oleObj name="Equation" r:id="rId5" imgW="774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614" y="3733800"/>
                        <a:ext cx="1268186" cy="47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85231"/>
              </p:ext>
            </p:extLst>
          </p:nvPr>
        </p:nvGraphicFramePr>
        <p:xfrm>
          <a:off x="2979419" y="1828800"/>
          <a:ext cx="44958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6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419" y="1828800"/>
                        <a:ext cx="44958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37189"/>
              </p:ext>
            </p:extLst>
          </p:nvPr>
        </p:nvGraphicFramePr>
        <p:xfrm>
          <a:off x="2730500" y="1532021"/>
          <a:ext cx="393700" cy="37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7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532021"/>
                        <a:ext cx="393700" cy="372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CBFA-1B69-40C5-B280-D34E1D18ECE7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Potential Energy of magnetic dipole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5105400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dirty="0" smtClean="0"/>
              <a:t>The potential energy of a magnetic dipole in a magnetic field depends on the orientation of the dipole in the magnetic field given by</a:t>
            </a:r>
          </a:p>
          <a:p>
            <a:pPr marL="0" indent="0"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err="1" smtClean="0"/>
              <a:t>U</a:t>
            </a:r>
            <a:r>
              <a:rPr lang="en-US" baseline="-25000" dirty="0" err="1" smtClean="0"/>
              <a:t>min</a:t>
            </a:r>
            <a:r>
              <a:rPr lang="en-US" dirty="0" smtClean="0"/>
              <a:t> = -</a:t>
            </a:r>
            <a:r>
              <a:rPr lang="en-US" dirty="0" err="1" smtClean="0">
                <a:latin typeface="Symbol" pitchFamily="80" charset="2"/>
              </a:rPr>
              <a:t>m</a:t>
            </a:r>
            <a:r>
              <a:rPr lang="en-US" dirty="0" err="1" smtClean="0"/>
              <a:t>B</a:t>
            </a:r>
            <a:r>
              <a:rPr lang="en-US" dirty="0" smtClean="0"/>
              <a:t> and occurs when the dipole moment is in the same direction as the field  (compass needle).</a:t>
            </a:r>
          </a:p>
          <a:p>
            <a:pPr marL="457200" lvl="1" indent="0" eaLnBrk="1" hangingPunct="1">
              <a:buNone/>
            </a:pPr>
            <a:r>
              <a:rPr lang="en-US" dirty="0" err="1" smtClean="0"/>
              <a:t>U</a:t>
            </a:r>
            <a:r>
              <a:rPr lang="en-US" baseline="-25000" dirty="0" err="1" smtClean="0"/>
              <a:t>max</a:t>
            </a:r>
            <a:r>
              <a:rPr lang="en-US" dirty="0" smtClean="0"/>
              <a:t> = +</a:t>
            </a:r>
            <a:r>
              <a:rPr lang="en-US" dirty="0" err="1" smtClean="0">
                <a:latin typeface="Symbol" pitchFamily="80" charset="2"/>
              </a:rPr>
              <a:t>m</a:t>
            </a:r>
            <a:r>
              <a:rPr lang="en-US" dirty="0" err="1" smtClean="0"/>
              <a:t>B</a:t>
            </a:r>
            <a:r>
              <a:rPr lang="en-US" dirty="0" smtClean="0"/>
              <a:t> and occurs when the dipole moment is in the direction opposite the field.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What is the force on the magnetic dipole?  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BADA-98DF-4E87-90D7-047BF9B46801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71011"/>
              </p:ext>
            </p:extLst>
          </p:nvPr>
        </p:nvGraphicFramePr>
        <p:xfrm>
          <a:off x="2971800" y="2819400"/>
          <a:ext cx="16287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1" name="数式" r:id="rId3" imgW="685800" imgH="203040" progId="Equation.3">
                  <p:embed/>
                </p:oleObj>
              </mc:Choice>
              <mc:Fallback>
                <p:oleObj name="数式" r:id="rId3" imgW="685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819400"/>
                        <a:ext cx="16287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57770"/>
              </p:ext>
            </p:extLst>
          </p:nvPr>
        </p:nvGraphicFramePr>
        <p:xfrm>
          <a:off x="2971800" y="3327400"/>
          <a:ext cx="217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2" name="数式" r:id="rId5" imgW="914400" imgH="203040" progId="Equation.3">
                  <p:embed/>
                </p:oleObj>
              </mc:Choice>
              <mc:Fallback>
                <p:oleObj name="数式" r:id="rId5" imgW="914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3327400"/>
                        <a:ext cx="2171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Hall Effect: a way to measure B electrically</a:t>
            </a:r>
            <a:br>
              <a:rPr lang="en-US" sz="3600" dirty="0" smtClean="0"/>
            </a:br>
            <a:r>
              <a:rPr lang="en-US" sz="2700" dirty="0" smtClean="0"/>
              <a:t>(Edwin Hall, 1879)</a:t>
            </a:r>
            <a:r>
              <a:rPr lang="en-US" sz="3600" dirty="0" smtClean="0"/>
              <a:t> 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dirty="0" smtClean="0"/>
              <a:t>   When a current carrying conductor is placed in a magnetic field, a potential difference is generated in a direction perpendicular to both the current and the magnetic field.</a:t>
            </a:r>
          </a:p>
          <a:p>
            <a:pPr marL="0" indent="0" eaLnBrk="1" hangingPunct="1"/>
            <a:r>
              <a:rPr lang="en-US" dirty="0" smtClean="0"/>
              <a:t>  charge carriers are deflected to one side of the conductor as a result of the magnetic forces they experience.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7A21-BA55-4090-94A7-C9058B69DD45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Voltage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smtClean="0"/>
              <a:t>This shows an arrangement for observing the Hall effect.</a:t>
            </a:r>
          </a:p>
          <a:p>
            <a:pPr marL="0" indent="0" eaLnBrk="1" hangingPunct="1"/>
            <a:r>
              <a:rPr lang="en-US" sz="1800" smtClean="0"/>
              <a:t>The Hall voltage is measured between points </a:t>
            </a:r>
            <a:r>
              <a:rPr lang="en-US" sz="1800" i="1" smtClean="0"/>
              <a:t>a</a:t>
            </a:r>
            <a:r>
              <a:rPr lang="en-US" sz="1800" smtClean="0"/>
              <a:t> and </a:t>
            </a:r>
            <a:r>
              <a:rPr lang="en-US" sz="1800" i="1" smtClean="0"/>
              <a:t>c.</a:t>
            </a:r>
          </a:p>
        </p:txBody>
      </p:sp>
      <p:sp>
        <p:nvSpPr>
          <p:cNvPr id="6963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29.6</a:t>
            </a:r>
          </a:p>
        </p:txBody>
      </p:sp>
      <p:pic>
        <p:nvPicPr>
          <p:cNvPr id="69638" name="Picture 6" descr="29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200150"/>
            <a:ext cx="3109913" cy="493236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7141-9CAB-4263-AFF4-171AE59DDC0F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Hall Voltage, cont.</a:t>
            </a:r>
          </a:p>
        </p:txBody>
      </p:sp>
      <p:sp>
        <p:nvSpPr>
          <p:cNvPr id="70660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When the charge carriers are electrons, they experience an upward magnetic force which deflects them upward, so an excess of positive charge is left at the lower edge.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This accumulation of charge establishes an electric field in the conductor.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It increases until the electric force balances the magnetic force.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 If the charge carriers are positive, an excess of negative charges accumulates on the lower edge.</a:t>
            </a:r>
          </a:p>
        </p:txBody>
      </p:sp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29.6</a:t>
            </a:r>
          </a:p>
        </p:txBody>
      </p:sp>
      <p:pic>
        <p:nvPicPr>
          <p:cNvPr id="70662" name="Picture 6" descr="29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1422400"/>
            <a:ext cx="5576887" cy="24257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1A47-B236-4E51-A2F2-F97CDD60670F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542C-1856-405D-9C19-1649CB7211B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Voltage: cont’d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i="1" dirty="0" smtClean="0">
                <a:latin typeface="Symbol" pitchFamily="80" charset="2"/>
              </a:rPr>
              <a:t>D</a:t>
            </a:r>
            <a:r>
              <a:rPr lang="en-US" i="1" dirty="0" smtClean="0"/>
              <a:t>V</a:t>
            </a:r>
            <a:r>
              <a:rPr lang="en-US" i="1" baseline="-25000" dirty="0" smtClean="0"/>
              <a:t>H</a:t>
            </a:r>
            <a:r>
              <a:rPr lang="en-US" i="1" dirty="0" smtClean="0"/>
              <a:t>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H</a:t>
            </a:r>
            <a:r>
              <a:rPr lang="en-US" i="1" dirty="0" err="1" smtClean="0"/>
              <a:t>d</a:t>
            </a:r>
            <a:r>
              <a:rPr lang="en-US" i="1" dirty="0" smtClean="0"/>
              <a:t> =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B d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d is the width of the conductor</a:t>
            </a:r>
          </a:p>
          <a:p>
            <a:pPr marL="457200" lvl="1" indent="0" eaLnBrk="1" hangingPunct="1"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is the drift velocity</a:t>
            </a:r>
          </a:p>
          <a:p>
            <a:pPr marL="457200" lvl="1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  If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and d are known, we can measure B</a:t>
            </a:r>
          </a:p>
          <a:p>
            <a:pPr marL="457200" lvl="1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  If B and d are known, we can determine the number and type of charge carriers in a test sample.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2D6-4432-4783-851E-D70F0F308A8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Chapt</a:t>
            </a:r>
            <a:r>
              <a:rPr lang="en-US" sz="4000" dirty="0" smtClean="0"/>
              <a:t> 30: </a:t>
            </a:r>
            <a:r>
              <a:rPr lang="en-US" sz="4000" dirty="0"/>
              <a:t>Sources of B</a:t>
            </a:r>
            <a:endParaRPr lang="en-US" sz="4000" dirty="0" smtClean="0"/>
          </a:p>
          <a:p>
            <a:r>
              <a:rPr lang="en-US" sz="4000" dirty="0" err="1" smtClean="0"/>
              <a:t>Chapt</a:t>
            </a:r>
            <a:r>
              <a:rPr lang="en-US" sz="4000" dirty="0" smtClean="0"/>
              <a:t> 31:  Faraday’s Law:  </a:t>
            </a:r>
            <a:r>
              <a:rPr lang="en-US" sz="4000" smtClean="0"/>
              <a:t>Using    	motion </a:t>
            </a:r>
            <a:r>
              <a:rPr lang="en-US" sz="4000" dirty="0" smtClean="0"/>
              <a:t>to generate current </a:t>
            </a:r>
          </a:p>
          <a:p>
            <a:r>
              <a:rPr lang="en-US" sz="4000" dirty="0" err="1" smtClean="0"/>
              <a:t>Chapt</a:t>
            </a:r>
            <a:r>
              <a:rPr lang="en-US" sz="4000" dirty="0" smtClean="0"/>
              <a:t> 32:  Solenoids, Transformers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74DE-C1CE-4514-8DD3-40EA333CA140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8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“Electric” cars are propelled by magnetic force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3A38-BC80-4F9D-A455-2D8014A807C2}" type="datetime1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478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Motor in  the Tesla electric car:</a:t>
            </a:r>
          </a:p>
          <a:p>
            <a:r>
              <a:rPr lang="en-US" sz="3200" dirty="0" smtClean="0"/>
              <a:t>	</a:t>
            </a:r>
            <a:r>
              <a:rPr lang="en-US" sz="3200" dirty="0"/>
              <a:t> </a:t>
            </a:r>
            <a:r>
              <a:rPr lang="en-US" sz="3200" dirty="0">
                <a:hlinkClick r:id="rId2" tooltip="3-phase"/>
              </a:rPr>
              <a:t>3-phase</a:t>
            </a:r>
            <a:r>
              <a:rPr lang="en-US" sz="3200" dirty="0"/>
              <a:t>, 4-</a:t>
            </a:r>
            <a:r>
              <a:rPr lang="en-US" sz="3200" dirty="0">
                <a:hlinkClick r:id="rId3" tooltip="Dipole"/>
              </a:rPr>
              <a:t>pole</a:t>
            </a:r>
            <a:r>
              <a:rPr lang="en-US" sz="3200" dirty="0"/>
              <a:t> </a:t>
            </a:r>
            <a:r>
              <a:rPr lang="en-US" sz="3200" dirty="0">
                <a:hlinkClick r:id="rId4" tooltip="Induction motor"/>
              </a:rPr>
              <a:t>induction </a:t>
            </a:r>
            <a:r>
              <a:rPr lang="en-US" sz="3200" dirty="0" smtClean="0"/>
              <a:t> motor,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 248</a:t>
            </a:r>
            <a:r>
              <a:rPr lang="en-US" sz="3200" dirty="0"/>
              <a:t> </a:t>
            </a:r>
            <a:r>
              <a:rPr lang="en-US" sz="3200" dirty="0" err="1">
                <a:hlinkClick r:id="rId5" tooltip="Horsepower"/>
              </a:rPr>
              <a:t>hp</a:t>
            </a:r>
            <a:r>
              <a:rPr lang="en-US" sz="3200" dirty="0"/>
              <a:t> (185 kW</a:t>
            </a:r>
            <a:r>
              <a:rPr lang="en-US" sz="3200" dirty="0" smtClean="0"/>
              <a:t>).</a:t>
            </a:r>
          </a:p>
          <a:p>
            <a:r>
              <a:rPr lang="en-US" sz="3200" dirty="0"/>
              <a:t>	 Maximum </a:t>
            </a:r>
            <a:r>
              <a:rPr lang="en-US" sz="3200" dirty="0" smtClean="0"/>
              <a:t>torque:  270 </a:t>
            </a:r>
            <a:r>
              <a:rPr lang="en-US" sz="3200" dirty="0" err="1" smtClean="0"/>
              <a:t>N·m</a:t>
            </a:r>
            <a:r>
              <a:rPr lang="en-US" sz="3200" dirty="0" smtClean="0"/>
              <a:t> between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0  and 6,000 rpm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082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Magnetic Field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  B has both magnitude and direction (vector) </a:t>
            </a:r>
          </a:p>
          <a:p>
            <a:pPr marL="0" indent="0" eaLnBrk="1" hangingPunct="1"/>
            <a:r>
              <a:rPr lang="en-US" dirty="0" smtClean="0"/>
              <a:t>  direction is given by the direction toward    `	which the north pole of a compass needle 	points </a:t>
            </a:r>
          </a:p>
          <a:p>
            <a:pPr marL="0" indent="0" eaLnBrk="1" hangingPunct="1"/>
            <a:r>
              <a:rPr lang="en-US" dirty="0" smtClean="0"/>
              <a:t>  field lines can be traced out by a compass or 	by metal filings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75712"/>
              </p:ext>
            </p:extLst>
          </p:nvPr>
        </p:nvGraphicFramePr>
        <p:xfrm>
          <a:off x="6553200" y="381000"/>
          <a:ext cx="503802" cy="73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3" imgW="164880" imgH="241200" progId="Equation.DSMT4">
                  <p:embed/>
                </p:oleObj>
              </mc:Choice>
              <mc:Fallback>
                <p:oleObj name="Equation" r:id="rId3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503802" cy="737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9F59-0A05-4C8B-B8D6-4EF0A507356E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Magnetic Field Lines around a bar magnet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sz="2400" dirty="0" smtClean="0"/>
              <a:t>   A compass shows the </a:t>
            </a:r>
            <a:r>
              <a:rPr lang="en-US" sz="2400" u="sng" dirty="0" smtClean="0">
                <a:solidFill>
                  <a:srgbClr val="FF0000"/>
                </a:solidFill>
              </a:rPr>
              <a:t>direction</a:t>
            </a:r>
            <a:r>
              <a:rPr lang="en-US" sz="2400" dirty="0" smtClean="0"/>
              <a:t> of the field lines.</a:t>
            </a:r>
          </a:p>
          <a:p>
            <a:pPr marL="0" indent="0" eaLnBrk="1" hangingPunct="1"/>
            <a:r>
              <a:rPr lang="en-US" sz="2400" dirty="0" smtClean="0"/>
              <a:t>  The field lines outside a bar magnet point from its North pole to the its South pole. Think of the N pole as the </a:t>
            </a:r>
            <a:r>
              <a:rPr lang="en-US" sz="2400" dirty="0" smtClean="0">
                <a:solidFill>
                  <a:srgbClr val="FF0000"/>
                </a:solidFill>
              </a:rPr>
              <a:t>source</a:t>
            </a:r>
            <a:r>
              <a:rPr lang="en-US" sz="2400" dirty="0" smtClean="0"/>
              <a:t> of the field lines.</a:t>
            </a:r>
          </a:p>
          <a:p>
            <a:pPr marL="0" indent="0" eaLnBrk="1" hangingPunct="1"/>
            <a:r>
              <a:rPr lang="en-US" sz="2400" dirty="0" smtClean="0"/>
              <a:t>  compass points toward the </a:t>
            </a:r>
            <a:r>
              <a:rPr lang="en-US" sz="2400" dirty="0" smtClean="0">
                <a:solidFill>
                  <a:srgbClr val="FF0000"/>
                </a:solidFill>
              </a:rPr>
              <a:t>south</a:t>
            </a:r>
            <a:r>
              <a:rPr lang="en-US" sz="2400" dirty="0" smtClean="0"/>
              <a:t> pole of the magnet. </a:t>
            </a:r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Compass doesn’t measure field strength</a:t>
            </a: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/>
            <a:r>
              <a:rPr lang="en-US" sz="1200"/>
              <a:t>Section  29.1</a:t>
            </a:r>
          </a:p>
        </p:txBody>
      </p:sp>
      <p:pic>
        <p:nvPicPr>
          <p:cNvPr id="36870" name="Picture 6" descr="29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2188" y="1789113"/>
            <a:ext cx="4038600" cy="381793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5BE7-BEDD-4261-A427-13ABF5E69DE2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demos with </a:t>
            </a:r>
            <a:r>
              <a:rPr lang="en-US" dirty="0" err="1" smtClean="0"/>
              <a:t>magneprobe</a:t>
            </a:r>
            <a:r>
              <a:rPr lang="en-US" dirty="0" smtClean="0"/>
              <a:t>, iron filings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D644-FAFB-4E3B-9516-EF03EFF11A7E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</TotalTime>
  <Words>3377</Words>
  <Application>Microsoft Office PowerPoint</Application>
  <PresentationFormat>On-screen Show (4:3)</PresentationFormat>
  <Paragraphs>590</Paragraphs>
  <Slides>58</Slides>
  <Notes>2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数式</vt:lpstr>
      <vt:lpstr>Equation</vt:lpstr>
      <vt:lpstr>PowerPoint Presentation</vt:lpstr>
      <vt:lpstr>PowerPoint Presentation</vt:lpstr>
      <vt:lpstr>Brief history of Magnetism</vt:lpstr>
      <vt:lpstr>Applications of magnetic forces</vt:lpstr>
      <vt:lpstr>Recall what we did for </vt:lpstr>
      <vt:lpstr>“Electric” cars are propelled by magnetic force</vt:lpstr>
      <vt:lpstr>Magnetic Field</vt:lpstr>
      <vt:lpstr>Magnetic Field Lines around a bar magnet</vt:lpstr>
      <vt:lpstr> demos with magneprobe, iron filings </vt:lpstr>
      <vt:lpstr>Magnetic Field Lines, Bar Magnet</vt:lpstr>
      <vt:lpstr>Magnetic Field Lines, Opposite Poles</vt:lpstr>
      <vt:lpstr>Magnetic Field Lines, Like Poles</vt:lpstr>
      <vt:lpstr>Earth’s Geographic &amp; Magnetic Poles</vt:lpstr>
      <vt:lpstr>Earth’s Magnetic Field</vt:lpstr>
      <vt:lpstr>Force on a Charge Moving in a Magnetic Field   </vt:lpstr>
      <vt:lpstr>Direction of FB:  tricky because of cross product</vt:lpstr>
      <vt:lpstr>Direction of FB: Right-Hand Rule #1</vt:lpstr>
      <vt:lpstr>Magnitude of FB.</vt:lpstr>
      <vt:lpstr>The SI unit of Magnetic Field is the Tesla</vt:lpstr>
      <vt:lpstr>Typical values of T</vt:lpstr>
      <vt:lpstr>Demo deflection of cathode ray</vt:lpstr>
      <vt:lpstr>Differences Between Electric and Magnetic Fields</vt:lpstr>
      <vt:lpstr>Work in constant B, cont.</vt:lpstr>
      <vt:lpstr>Depiction of a uniform magnetic field.</vt:lpstr>
      <vt:lpstr>Moving charged particles in a uniform B field travel in circles or helices. </vt:lpstr>
      <vt:lpstr>Find the radius of the circle</vt:lpstr>
      <vt:lpstr>Bending of an Electron Beam in a uniform B-field</vt:lpstr>
      <vt:lpstr>More About Motion of the Particle in uniform B (makes a circle)</vt:lpstr>
      <vt:lpstr>Motion of a charged particle if v is not perpendicular to B</vt:lpstr>
      <vt:lpstr>Van Allen Radiation Belts</vt:lpstr>
      <vt:lpstr>Particle in a magnetic bottle (B is non-uniform in magnitude AND direction)</vt:lpstr>
      <vt:lpstr>Charged Particles Moving in Electric and Magnetic Fields</vt:lpstr>
      <vt:lpstr>Velocity Selector</vt:lpstr>
      <vt:lpstr>Mass Spectrometer</vt:lpstr>
      <vt:lpstr>Mass Spectrometer, cont.</vt:lpstr>
      <vt:lpstr>Thomson’s e/m Experiment (J.J. Thomson, “Cathode Rays”,  Philosophical Magazine, 44, 293-305 (1897))</vt:lpstr>
      <vt:lpstr>Cyclotron (E. O. Lawrence and M. S. Livingston, 1934)</vt:lpstr>
      <vt:lpstr>Cyclotron, cont’d</vt:lpstr>
      <vt:lpstr>Cyclotron, final</vt:lpstr>
      <vt:lpstr>Magnetic Force on a Current Carrying Conductor (think “electric” motor)</vt:lpstr>
      <vt:lpstr>Force on a Wire, equation</vt:lpstr>
      <vt:lpstr>Force on a straight wire, Equation cont.</vt:lpstr>
      <vt:lpstr>Demo: Force on a Wire</vt:lpstr>
      <vt:lpstr>Force on a Wire of Arbitrary Shape</vt:lpstr>
      <vt:lpstr>Torque on a rectangular current loop</vt:lpstr>
      <vt:lpstr>Torque on sides 2 and 4 of the current loop, </vt:lpstr>
      <vt:lpstr>Torque on a Current Loop, 3</vt:lpstr>
      <vt:lpstr>Torque on a Current Loop, equation</vt:lpstr>
      <vt:lpstr>Torque on a Loop, General orientation</vt:lpstr>
      <vt:lpstr>Torque on a Current Loop, Summary</vt:lpstr>
      <vt:lpstr>Direction of A, the normal to a current loop </vt:lpstr>
      <vt:lpstr>Magnetic Dipole Moment</vt:lpstr>
      <vt:lpstr>Potential Energy of magnetic dipole </vt:lpstr>
      <vt:lpstr>Hall Effect: a way to measure B electrically (Edwin Hall, 1879) </vt:lpstr>
      <vt:lpstr>Hall Voltage</vt:lpstr>
      <vt:lpstr>Hall Voltage, cont.</vt:lpstr>
      <vt:lpstr>Hall Voltage: cont’d</vt:lpstr>
      <vt:lpstr>Next: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664</cp:revision>
  <cp:lastPrinted>2012-01-14T20:35:51Z</cp:lastPrinted>
  <dcterms:created xsi:type="dcterms:W3CDTF">2012-01-10T18:32:24Z</dcterms:created>
  <dcterms:modified xsi:type="dcterms:W3CDTF">2012-03-05T16:35:59Z</dcterms:modified>
</cp:coreProperties>
</file>