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6" r:id="rId2"/>
    <p:sldId id="386" r:id="rId3"/>
    <p:sldId id="401" r:id="rId4"/>
    <p:sldId id="404" r:id="rId5"/>
    <p:sldId id="387" r:id="rId6"/>
    <p:sldId id="388" r:id="rId7"/>
    <p:sldId id="389" r:id="rId8"/>
    <p:sldId id="390" r:id="rId9"/>
    <p:sldId id="391" r:id="rId10"/>
    <p:sldId id="392" r:id="rId11"/>
    <p:sldId id="394" r:id="rId12"/>
    <p:sldId id="395" r:id="rId13"/>
    <p:sldId id="396" r:id="rId14"/>
    <p:sldId id="402" r:id="rId15"/>
    <p:sldId id="393" r:id="rId16"/>
    <p:sldId id="405" r:id="rId17"/>
    <p:sldId id="398" r:id="rId18"/>
    <p:sldId id="397" r:id="rId19"/>
    <p:sldId id="399" r:id="rId20"/>
    <p:sldId id="400" r:id="rId21"/>
    <p:sldId id="403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DA32AA"/>
    <a:srgbClr val="FC7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87" d="100"/>
          <a:sy n="87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9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4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E2AB-B1B1-41A5-A261-BB6599914F73}" type="datetime1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F96B-EE95-444F-8BFB-796C86463F10}" type="datetime1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639F-B3AA-4E07-9725-885634A08471}" type="datetime1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7741-CD0F-47E5-B311-5A6B899D7F05}" type="datetime1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1D98-DEF6-475E-A488-5B66F5E52FD4}" type="datetime1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F2FD-9E3C-4014-8678-B902C9E8D5D5}" type="datetime1">
              <a:rPr lang="en-US" smtClean="0"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6B70-4331-4EEC-B45C-5CA2D87882A6}" type="datetime1">
              <a:rPr lang="en-US" smtClean="0"/>
              <a:t>3/6/2012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89CD-B5D8-455A-869E-76B5FBA32406}" type="datetime1">
              <a:rPr lang="en-US" smtClean="0"/>
              <a:t>3/6/2012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7F24-8854-4504-862B-6FEF48F39156}" type="datetime1">
              <a:rPr lang="en-US" smtClean="0"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957A-F9F2-4449-A6E7-46F1E92DFE86}" type="datetime1">
              <a:rPr lang="en-US" smtClean="0"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0D85-D016-41D0-961A-7E06CAD1A007}" type="datetime1">
              <a:rPr lang="en-US" smtClean="0"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C17CD-D7A1-49C5-9EE4-59B139939CBE}" type="datetime1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3.bin"/><Relationship Id="rId4" Type="http://schemas.openxmlformats.org/officeDocument/2006/relationships/hyperlink" Target="http://www.magnet.fsu.edu/education/tutorials/magnetacademy/mri/images/mri-scanner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10" Type="http://schemas.openxmlformats.org/officeDocument/2006/relationships/hyperlink" Target="http://www.fotosearch.com/CSP760/k7601927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hyperlink" Target="http://littlegreenfootballs.com/weblog/img/bobibutu/2011/10/04/magnet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6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5.wmf"/><Relationship Id="rId5" Type="http://schemas.openxmlformats.org/officeDocument/2006/relationships/image" Target="../media/image18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7.png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468D-1456-4F78-8D66-3A1553D32503}" type="datetime1">
              <a:rPr lang="en-US" smtClean="0"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4914" y="228600"/>
            <a:ext cx="7924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114 A General Physics II</a:t>
            </a:r>
          </a:p>
          <a:p>
            <a:pPr algn="ctr"/>
            <a:r>
              <a:rPr lang="en-US" sz="3200" b="1" dirty="0" smtClean="0"/>
              <a:t>11 AM-12:15 </a:t>
            </a:r>
            <a:r>
              <a:rPr lang="en-US" sz="3200" b="1" dirty="0"/>
              <a:t>P</a:t>
            </a:r>
            <a:r>
              <a:rPr lang="en-US" sz="3200" b="1" dirty="0" smtClean="0"/>
              <a:t>M  TR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12 (Chapters 30):</a:t>
            </a:r>
          </a:p>
          <a:p>
            <a:endParaRPr lang="en-US" b="1" dirty="0"/>
          </a:p>
          <a:p>
            <a:r>
              <a:rPr lang="en-US" sz="3200" b="1" dirty="0" smtClean="0"/>
              <a:t>Sources of Magnetic fields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“Permanent” magnets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 err="1" smtClean="0">
                <a:solidFill>
                  <a:schemeClr val="folHlink"/>
                </a:solidFill>
              </a:rPr>
              <a:t>Biot-Savart</a:t>
            </a:r>
            <a:r>
              <a:rPr lang="en-US" sz="3200" b="1" dirty="0" smtClean="0">
                <a:solidFill>
                  <a:schemeClr val="folHlink"/>
                </a:solidFill>
              </a:rPr>
              <a:t> Law; magnetic fields from a current-carrying wire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Ampere’ Law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Magnetic fields in a solenoid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7F24-8854-4504-862B-6FEF48F39156}" type="datetime1">
              <a:rPr lang="en-US" smtClean="0"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1000" y="304800"/>
            <a:ext cx="4515122" cy="3810000"/>
            <a:chOff x="4191000" y="0"/>
            <a:chExt cx="4515122" cy="38100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0"/>
              <a:ext cx="3478530" cy="381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4191000" y="533400"/>
              <a:ext cx="4515122" cy="2823865"/>
              <a:chOff x="4191000" y="533400"/>
              <a:chExt cx="4515122" cy="282386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191522" y="533400"/>
                <a:ext cx="2514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B</a:t>
                </a:r>
                <a:r>
                  <a:rPr lang="en-US" sz="2400" dirty="0" smtClean="0"/>
                  <a:t>  (out of screen)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91000" y="2895600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x</a:t>
                </a:r>
                <a:r>
                  <a:rPr lang="en-US" sz="2400" baseline="-25000" dirty="0" err="1" smtClean="0"/>
                  <a:t>min</a:t>
                </a:r>
                <a:endParaRPr lang="en-US" sz="2400" baseline="-25000" dirty="0" smtClean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086600" y="2895600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x</a:t>
                </a:r>
                <a:r>
                  <a:rPr lang="en-US" sz="2400" baseline="-25000" dirty="0" err="1" smtClean="0"/>
                  <a:t>max</a:t>
                </a:r>
                <a:endParaRPr lang="en-US" sz="2400" baseline="-25000" dirty="0" smtClean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715000" y="1748135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/>
                  <a:t>a</a:t>
                </a:r>
                <a:endParaRPr lang="en-US" sz="2400" i="1" baseline="-25000" dirty="0" smtClean="0"/>
              </a:p>
            </p:txBody>
          </p:sp>
        </p:grp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508093"/>
              </p:ext>
            </p:extLst>
          </p:nvPr>
        </p:nvGraphicFramePr>
        <p:xfrm>
          <a:off x="4267200" y="2294653"/>
          <a:ext cx="4479925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数式" r:id="rId4" imgW="1790640" imgH="1295280" progId="Equation.3">
                  <p:embed/>
                </p:oleObj>
              </mc:Choice>
              <mc:Fallback>
                <p:oleObj name="数式" r:id="rId4" imgW="1790640" imgH="1295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294653"/>
                        <a:ext cx="4479925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1447800" y="2895600"/>
            <a:ext cx="1295400" cy="0"/>
          </a:xfrm>
          <a:prstGeom prst="line">
            <a:avLst/>
          </a:prstGeom>
          <a:ln w="50800">
            <a:solidFill>
              <a:srgbClr val="DA32AA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33550" y="2438400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0182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7F24-8854-4504-862B-6FEF48F39156}" type="datetime1">
              <a:rPr lang="en-US" smtClean="0"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914400" y="1371600"/>
            <a:ext cx="152400" cy="3733800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1981200" y="1371600"/>
            <a:ext cx="152400" cy="3733800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2667000"/>
            <a:ext cx="0" cy="1143000"/>
          </a:xfrm>
          <a:prstGeom prst="line">
            <a:avLst/>
          </a:prstGeom>
          <a:ln w="50800">
            <a:solidFill>
              <a:srgbClr val="DA32AA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828800" y="2743200"/>
            <a:ext cx="0" cy="1143000"/>
          </a:xfrm>
          <a:prstGeom prst="line">
            <a:avLst/>
          </a:prstGeom>
          <a:ln w="50800">
            <a:solidFill>
              <a:srgbClr val="DA32AA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308386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  <a:r>
              <a:rPr lang="en-US" sz="2400" i="1" baseline="-25000" dirty="0" smtClean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7800" y="3124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  <a:r>
              <a:rPr lang="en-US" sz="2400" i="1" baseline="-25000" dirty="0" smtClean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600" y="1219200"/>
            <a:ext cx="48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2 (infinitely long) wires.  Vote for the least incorrect answer: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The two wires cancel each other completely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The two wires generate exactly twice the magnet field compared to a single wire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The two wires attract each other.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The two wires repel each other.</a:t>
            </a:r>
          </a:p>
          <a:p>
            <a:pPr marL="457200" indent="-457200">
              <a:buFont typeface="+mj-lt"/>
              <a:buAutoNum type="alphaU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3294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7F24-8854-4504-862B-6FEF48F39156}" type="datetime1">
              <a:rPr lang="en-US" smtClean="0"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914400" y="1371600"/>
            <a:ext cx="152400" cy="3733800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1981200" y="1371600"/>
            <a:ext cx="152400" cy="3733800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2667000"/>
            <a:ext cx="0" cy="1143000"/>
          </a:xfrm>
          <a:prstGeom prst="line">
            <a:avLst/>
          </a:prstGeom>
          <a:ln w="50800">
            <a:solidFill>
              <a:srgbClr val="DA32AA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828800" y="2743200"/>
            <a:ext cx="0" cy="1143000"/>
          </a:xfrm>
          <a:prstGeom prst="line">
            <a:avLst/>
          </a:prstGeom>
          <a:ln w="50800">
            <a:solidFill>
              <a:srgbClr val="DA32AA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308386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  <a:r>
              <a:rPr lang="en-US" sz="2400" i="1" baseline="-25000" dirty="0" smtClean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7800" y="3124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  <a:r>
              <a:rPr lang="en-US" sz="2400" i="1" baseline="-25000" dirty="0" smtClean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600" y="1219200"/>
            <a:ext cx="48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2 (infinitely long) wires.  Vote for the least incorrect answer: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The two wires cancel each other completely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The two wires generate exactly twice the magnet field compared to a single wire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The two wires attract each other.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The two </a:t>
            </a:r>
            <a:r>
              <a:rPr lang="en-US" sz="2400" smtClean="0"/>
              <a:t>wires repel each other.</a:t>
            </a:r>
            <a:endParaRPr lang="en-US" sz="2400" dirty="0" smtClean="0"/>
          </a:p>
          <a:p>
            <a:pPr marL="457200" indent="-457200">
              <a:buFont typeface="+mj-lt"/>
              <a:buAutoNum type="alphaU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0617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7F24-8854-4504-862B-6FEF48F39156}" type="datetime1">
              <a:rPr lang="en-US" smtClean="0"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143000" y="1371600"/>
            <a:ext cx="1905000" cy="3733800"/>
            <a:chOff x="228600" y="1371600"/>
            <a:chExt cx="1905000" cy="3733800"/>
          </a:xfrm>
        </p:grpSpPr>
        <p:sp>
          <p:nvSpPr>
            <p:cNvPr id="6" name="Can 5"/>
            <p:cNvSpPr/>
            <p:nvPr/>
          </p:nvSpPr>
          <p:spPr>
            <a:xfrm>
              <a:off x="1981200" y="1371600"/>
              <a:ext cx="152400" cy="3733800"/>
            </a:xfrm>
            <a:prstGeom prst="can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762000" y="2667000"/>
              <a:ext cx="0" cy="1143000"/>
            </a:xfrm>
            <a:prstGeom prst="line">
              <a:avLst/>
            </a:prstGeom>
            <a:ln w="50800">
              <a:solidFill>
                <a:srgbClr val="DA32AA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828800" y="2743200"/>
              <a:ext cx="0" cy="1143000"/>
            </a:xfrm>
            <a:prstGeom prst="line">
              <a:avLst/>
            </a:prstGeom>
            <a:ln w="50800">
              <a:solidFill>
                <a:srgbClr val="DA32AA"/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28600" y="3083867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I</a:t>
              </a:r>
              <a:r>
                <a:rPr lang="en-US" sz="2400" i="1" baseline="-25000" dirty="0" smtClean="0"/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7800" y="31242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I</a:t>
              </a:r>
              <a:r>
                <a:rPr lang="en-US" sz="2400" i="1" baseline="-25000" dirty="0" smtClean="0"/>
                <a:t>2</a:t>
              </a:r>
            </a:p>
          </p:txBody>
        </p:sp>
        <p:sp>
          <p:nvSpPr>
            <p:cNvPr id="5" name="Can 4"/>
            <p:cNvSpPr/>
            <p:nvPr/>
          </p:nvSpPr>
          <p:spPr>
            <a:xfrm>
              <a:off x="914400" y="1371600"/>
              <a:ext cx="152400" cy="3733800"/>
            </a:xfrm>
            <a:prstGeom prst="can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914400" y="3083867"/>
            <a:ext cx="2057400" cy="1546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3" idx="6"/>
            <a:endCxn id="13" idx="7"/>
          </p:cNvCxnSpPr>
          <p:nvPr/>
        </p:nvCxnSpPr>
        <p:spPr>
          <a:xfrm flipH="1" flipV="1">
            <a:off x="2670501" y="3106512"/>
            <a:ext cx="301299" cy="54672"/>
          </a:xfrm>
          <a:prstGeom prst="line">
            <a:avLst/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32036" y="269951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337768"/>
              </p:ext>
            </p:extLst>
          </p:nvPr>
        </p:nvGraphicFramePr>
        <p:xfrm>
          <a:off x="3724665" y="984250"/>
          <a:ext cx="2822121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数式" r:id="rId3" imgW="647640" imgH="177480" progId="Equation.3">
                  <p:embed/>
                </p:oleObj>
              </mc:Choice>
              <mc:Fallback>
                <p:oleObj name="数式" r:id="rId3" imgW="64764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24665" y="984250"/>
                        <a:ext cx="2822121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2982686" y="3178628"/>
            <a:ext cx="698436" cy="0"/>
          </a:xfrm>
          <a:prstGeom prst="line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33800" y="29673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19600" y="44196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wires repel </a:t>
            </a:r>
            <a:r>
              <a:rPr lang="en-US" sz="2400" dirty="0" smtClean="0">
                <a:sym typeface="Wingdings" pitchFamily="2" charset="2"/>
              </a:rPr>
              <a:t>each other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578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7F24-8854-4504-862B-6FEF48F39156}" type="datetime1">
              <a:rPr lang="en-US" smtClean="0"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3810000" cy="259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73967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Magnetic field produced by wire loop:</a:t>
            </a:r>
            <a:endParaRPr lang="en-US" sz="24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120593"/>
              </p:ext>
            </p:extLst>
          </p:nvPr>
        </p:nvGraphicFramePr>
        <p:xfrm>
          <a:off x="1306512" y="3886200"/>
          <a:ext cx="6542088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数式" r:id="rId4" imgW="2616120" imgH="965160" progId="Equation.3">
                  <p:embed/>
                </p:oleObj>
              </mc:Choice>
              <mc:Fallback>
                <p:oleObj name="数式" r:id="rId4" imgW="2616120" imgH="9651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2" y="3886200"/>
                        <a:ext cx="6542088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54" name="Picture 1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50"/>
          <a:stretch/>
        </p:blipFill>
        <p:spPr bwMode="auto">
          <a:xfrm>
            <a:off x="6096000" y="1295400"/>
            <a:ext cx="2114550" cy="230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01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7F24-8854-4504-862B-6FEF48F39156}" type="datetime1">
              <a:rPr lang="en-US" smtClean="0"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Easier way for situations with high symmetry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    – Ampere’s Law</a:t>
            </a:r>
          </a:p>
          <a:p>
            <a:endParaRPr lang="en-US" sz="2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316420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172017"/>
              </p:ext>
            </p:extLst>
          </p:nvPr>
        </p:nvGraphicFramePr>
        <p:xfrm>
          <a:off x="4495800" y="1676400"/>
          <a:ext cx="212883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" name="数式" r:id="rId4" imgW="850680" imgH="279360" progId="Equation.3">
                  <p:embed/>
                </p:oleObj>
              </mc:Choice>
              <mc:Fallback>
                <p:oleObj name="数式" r:id="rId4" imgW="850680" imgH="2793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676400"/>
                        <a:ext cx="212883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203580"/>
              </p:ext>
            </p:extLst>
          </p:nvPr>
        </p:nvGraphicFramePr>
        <p:xfrm>
          <a:off x="5029200" y="2863850"/>
          <a:ext cx="3178175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" name="数式" r:id="rId6" imgW="1269720" imgH="927000" progId="Equation.3">
                  <p:embed/>
                </p:oleObj>
              </mc:Choice>
              <mc:Fallback>
                <p:oleObj name="数式" r:id="rId6" imgW="1269720" imgH="927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63850"/>
                        <a:ext cx="3178175" cy="231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70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7F24-8854-4504-862B-6FEF48F39156}" type="datetime1">
              <a:rPr lang="en-US" smtClean="0"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3505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352207"/>
              </p:ext>
            </p:extLst>
          </p:nvPr>
        </p:nvGraphicFramePr>
        <p:xfrm>
          <a:off x="4419600" y="914400"/>
          <a:ext cx="10477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数式" r:id="rId4" imgW="419040" imgH="279360" progId="Equation.3">
                  <p:embed/>
                </p:oleObj>
              </mc:Choice>
              <mc:Fallback>
                <p:oleObj name="数式" r:id="rId4" imgW="419040" imgH="279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914400"/>
                        <a:ext cx="10477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1524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of Ampere’s law: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The figure below shows a wire coming out of the screen.     Which of the paths for                  has the smallest magnitude?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105400" y="25146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a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b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c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d</a:t>
            </a: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3462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7F24-8854-4504-862B-6FEF48F39156}" type="datetime1">
              <a:rPr lang="en-US" smtClean="0"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1257" y="150167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Magnetic field in a solenoid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" y="622718"/>
            <a:ext cx="389191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 r="31084" b="20190"/>
          <a:stretch/>
        </p:blipFill>
        <p:spPr bwMode="auto">
          <a:xfrm>
            <a:off x="5486400" y="954703"/>
            <a:ext cx="2351314" cy="537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86400" y="461177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Ideal solenoid</a:t>
            </a:r>
          </a:p>
        </p:txBody>
      </p:sp>
    </p:spTree>
    <p:extLst>
      <p:ext uri="{BB962C8B-B14F-4D97-AF65-F5344CB8AC3E}">
        <p14:creationId xmlns:p14="http://schemas.microsoft.com/office/powerpoint/2010/main" val="32375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19600" y="3886200"/>
            <a:ext cx="1828800" cy="1219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7F24-8854-4504-862B-6FEF48F39156}" type="datetime1">
              <a:rPr lang="en-US" smtClean="0"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227457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95738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Magnetic field inside ideal solenoid: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012054"/>
              </p:ext>
            </p:extLst>
          </p:nvPr>
        </p:nvGraphicFramePr>
        <p:xfrm>
          <a:off x="3962400" y="1943100"/>
          <a:ext cx="3049588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数式" r:id="rId4" imgW="1218960" imgH="1218960" progId="Equation.3">
                  <p:embed/>
                </p:oleObj>
              </mc:Choice>
              <mc:Fallback>
                <p:oleObj name="数式" r:id="rId4" imgW="1218960" imgH="1218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943100"/>
                        <a:ext cx="3049588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330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7F24-8854-4504-862B-6FEF48F39156}" type="datetime1">
              <a:rPr lang="en-US" smtClean="0"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55721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5638800"/>
            <a:ext cx="6477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6200" y="5953703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http://www.magnet.fsu.edu/education/tutorials/magnetacademy/mri/images/mri-scanner.jpg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7200" y="50364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 ≈ 21 T</a:t>
            </a:r>
          </a:p>
          <a:p>
            <a:r>
              <a:rPr lang="en-US" sz="2400" dirty="0" smtClean="0"/>
              <a:t>(experimental MRI at FSU)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902101"/>
              </p:ext>
            </p:extLst>
          </p:nvPr>
        </p:nvGraphicFramePr>
        <p:xfrm>
          <a:off x="457200" y="381000"/>
          <a:ext cx="16208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数式" r:id="rId5" imgW="647640" imgH="393480" progId="Equation.3">
                  <p:embed/>
                </p:oleObj>
              </mc:Choice>
              <mc:Fallback>
                <p:oleObj name="数式" r:id="rId5" imgW="64764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"/>
                        <a:ext cx="1620838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336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8585-1826-458F-B3E4-A440F4797C0E}" type="datetime1">
              <a:rPr lang="en-US" smtClean="0"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1681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Remember to send in your chapter reading questions…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4" t="20783" r="43526" b="2643"/>
          <a:stretch/>
        </p:blipFill>
        <p:spPr bwMode="auto">
          <a:xfrm>
            <a:off x="1066800" y="762000"/>
            <a:ext cx="6550762" cy="564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762000" y="3617308"/>
            <a:ext cx="457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7F24-8854-4504-862B-6FEF48F39156}" type="datetime1">
              <a:rPr lang="en-US" smtClean="0"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MRI signal – detects H nuclei using the magnetic moment of H – </a:t>
            </a:r>
            <a:r>
              <a:rPr lang="en-US" sz="2400" dirty="0" err="1" smtClean="0">
                <a:latin typeface="Symbol" pitchFamily="18" charset="2"/>
              </a:rPr>
              <a:t>m</a:t>
            </a:r>
            <a:r>
              <a:rPr lang="en-US" sz="2400" baseline="-25000" dirty="0" err="1" smtClean="0"/>
              <a:t>H</a:t>
            </a:r>
            <a:r>
              <a:rPr lang="en-US" sz="2400" dirty="0" smtClean="0"/>
              <a:t>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296171"/>
              </p:ext>
            </p:extLst>
          </p:nvPr>
        </p:nvGraphicFramePr>
        <p:xfrm>
          <a:off x="1371600" y="1524000"/>
          <a:ext cx="4527176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数式" r:id="rId3" imgW="761760" imgH="215640" progId="Equation.3">
                  <p:embed/>
                </p:oleObj>
              </mc:Choice>
              <mc:Fallback>
                <p:oleObj name="数式" r:id="rId3" imgW="7617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1524000"/>
                        <a:ext cx="4527176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107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7F24-8854-4504-862B-6FEF48F39156}" type="datetime1">
              <a:rPr lang="en-US" smtClean="0"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572921"/>
              </p:ext>
            </p:extLst>
          </p:nvPr>
        </p:nvGraphicFramePr>
        <p:xfrm>
          <a:off x="304800" y="914400"/>
          <a:ext cx="5180013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数式" r:id="rId3" imgW="2070000" imgH="749160" progId="Equation.3">
                  <p:embed/>
                </p:oleObj>
              </mc:Choice>
              <mc:Fallback>
                <p:oleObj name="数式" r:id="rId3" imgW="2070000" imgH="7491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14400"/>
                        <a:ext cx="5180013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771" y="206829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Summary:</a:t>
            </a:r>
            <a:endParaRPr lang="en-US" sz="2400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019759"/>
              </p:ext>
            </p:extLst>
          </p:nvPr>
        </p:nvGraphicFramePr>
        <p:xfrm>
          <a:off x="270856" y="3048000"/>
          <a:ext cx="5216830" cy="2910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name="数式" r:id="rId5" imgW="1981080" imgH="1104840" progId="Equation.3">
                  <p:embed/>
                </p:oleObj>
              </mc:Choice>
              <mc:Fallback>
                <p:oleObj name="数式" r:id="rId5" imgW="1981080" imgH="1104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56" y="3048000"/>
                        <a:ext cx="5216830" cy="29105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337388"/>
              </p:ext>
            </p:extLst>
          </p:nvPr>
        </p:nvGraphicFramePr>
        <p:xfrm>
          <a:off x="5943600" y="3733800"/>
          <a:ext cx="2843212" cy="183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name="数式" r:id="rId7" imgW="1079280" imgH="698400" progId="Equation.3">
                  <p:embed/>
                </p:oleObj>
              </mc:Choice>
              <mc:Fallback>
                <p:oleObj name="数式" r:id="rId7" imgW="1079280" imgH="698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733800"/>
                        <a:ext cx="2843212" cy="183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46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7F24-8854-4504-862B-6FEF48F39156}" type="datetime1">
              <a:rPr lang="en-US" smtClean="0"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Review of magnetic forces:</a:t>
            </a:r>
            <a:endParaRPr lang="en-US" sz="24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4" b="9142"/>
          <a:stretch/>
        </p:blipFill>
        <p:spPr bwMode="auto">
          <a:xfrm>
            <a:off x="1" y="1240970"/>
            <a:ext cx="4306253" cy="395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 rot="-1740000">
            <a:off x="1428949" y="1191897"/>
            <a:ext cx="447646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4454489"/>
            <a:ext cx="1486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, I</a:t>
            </a:r>
            <a:r>
              <a:rPr lang="en-US" sz="2400" i="1" dirty="0" smtClean="0"/>
              <a:t> d</a:t>
            </a:r>
            <a:r>
              <a:rPr lang="en-US" sz="2400" b="1" i="1" dirty="0" smtClean="0"/>
              <a:t>s</a:t>
            </a:r>
            <a:endParaRPr lang="en-US" sz="2400" b="1" i="1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376674"/>
              </p:ext>
            </p:extLst>
          </p:nvPr>
        </p:nvGraphicFramePr>
        <p:xfrm>
          <a:off x="4926740" y="176857"/>
          <a:ext cx="296806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数式" r:id="rId5" imgW="736560" imgH="215640" progId="Equation.3">
                  <p:embed/>
                </p:oleObj>
              </mc:Choice>
              <mc:Fallback>
                <p:oleObj name="数式" r:id="rId5" imgW="7365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6740" y="176857"/>
                        <a:ext cx="2968065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253540"/>
              </p:ext>
            </p:extLst>
          </p:nvPr>
        </p:nvGraphicFramePr>
        <p:xfrm>
          <a:off x="4572000" y="1240970"/>
          <a:ext cx="36322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name="数式" r:id="rId7" imgW="901440" imgH="215640" progId="Equation.3">
                  <p:embed/>
                </p:oleObj>
              </mc:Choice>
              <mc:Fallback>
                <p:oleObj name="数式" r:id="rId7" imgW="90144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40970"/>
                        <a:ext cx="36322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029200" y="4648200"/>
            <a:ext cx="1981200" cy="1828800"/>
            <a:chOff x="5486400" y="3429000"/>
            <a:chExt cx="1981200" cy="18288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486400" y="4800600"/>
              <a:ext cx="1066800" cy="457200"/>
            </a:xfrm>
            <a:prstGeom prst="line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553200" y="4685321"/>
              <a:ext cx="914400" cy="572479"/>
            </a:xfrm>
            <a:prstGeom prst="line">
              <a:avLst/>
            </a:prstGeom>
            <a:ln w="50800">
              <a:solidFill>
                <a:srgbClr val="0099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467600" y="3429000"/>
              <a:ext cx="0" cy="1256322"/>
            </a:xfrm>
            <a:prstGeom prst="line">
              <a:avLst/>
            </a:prstGeom>
            <a:ln w="50800">
              <a:solidFill>
                <a:srgbClr val="0000FF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 rot="-1740000">
            <a:off x="1400005" y="1434412"/>
            <a:ext cx="447646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4194198" y="2417074"/>
            <a:ext cx="3241560" cy="2230147"/>
            <a:chOff x="5445239" y="1374452"/>
            <a:chExt cx="3241560" cy="2230147"/>
          </a:xfrm>
        </p:grpSpPr>
        <p:grpSp>
          <p:nvGrpSpPr>
            <p:cNvPr id="28" name="Group 27"/>
            <p:cNvGrpSpPr/>
            <p:nvPr/>
          </p:nvGrpSpPr>
          <p:grpSpPr>
            <a:xfrm>
              <a:off x="5865540" y="1374452"/>
              <a:ext cx="2821259" cy="2184196"/>
              <a:chOff x="5865540" y="1374452"/>
              <a:chExt cx="2821259" cy="2184196"/>
            </a:xfrm>
          </p:grpSpPr>
          <p:pic>
            <p:nvPicPr>
              <p:cNvPr id="13321" name="Picture 9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88" t="43857" r="42036" b="33653"/>
              <a:stretch/>
            </p:blipFill>
            <p:spPr bwMode="auto">
              <a:xfrm>
                <a:off x="5865540" y="1374452"/>
                <a:ext cx="2587083" cy="1842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6" name="Group 25"/>
              <p:cNvGrpSpPr/>
              <p:nvPr/>
            </p:nvGrpSpPr>
            <p:grpSpPr>
              <a:xfrm>
                <a:off x="6400800" y="1708968"/>
                <a:ext cx="2285999" cy="1849680"/>
                <a:chOff x="6400800" y="1708968"/>
                <a:chExt cx="2285999" cy="1849680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7731238" y="3026227"/>
                  <a:ext cx="955561" cy="5324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6934200" y="2082112"/>
                  <a:ext cx="990600" cy="432488"/>
                </a:xfrm>
                <a:prstGeom prst="line">
                  <a:avLst/>
                </a:prstGeom>
                <a:ln w="50800">
                  <a:solidFill>
                    <a:srgbClr val="FF0000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6400800" y="2503715"/>
                  <a:ext cx="533400" cy="253400"/>
                </a:xfrm>
                <a:prstGeom prst="line">
                  <a:avLst/>
                </a:prstGeom>
                <a:ln w="50800">
                  <a:solidFill>
                    <a:srgbClr val="009900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 flipV="1">
                  <a:off x="6553200" y="1708968"/>
                  <a:ext cx="762000" cy="373144"/>
                </a:xfrm>
                <a:prstGeom prst="line">
                  <a:avLst/>
                </a:prstGeom>
                <a:ln w="50800">
                  <a:solidFill>
                    <a:srgbClr val="0000FF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" name="Rectangle 20"/>
            <p:cNvSpPr/>
            <p:nvPr/>
          </p:nvSpPr>
          <p:spPr>
            <a:xfrm>
              <a:off x="5445239" y="3072178"/>
              <a:ext cx="955561" cy="532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876801" y="4188023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10"/>
              </a:rPr>
              <a:t>http://www.fotosearch.com/CSP760/k7601927/</a:t>
            </a:r>
            <a:endParaRPr lang="en-US" sz="14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5149759" y="2209800"/>
            <a:ext cx="3460841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Right</a:t>
            </a:r>
            <a:r>
              <a:rPr lang="en-US" sz="2400" dirty="0" smtClean="0"/>
              <a:t> hand rule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332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7F24-8854-4504-862B-6FEF48F39156}" type="datetime1">
              <a:rPr lang="en-US" smtClean="0"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Vector cross product </a:t>
            </a:r>
            <a:endParaRPr lang="en-US" sz="24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447800" y="1715478"/>
            <a:ext cx="1066800" cy="1713522"/>
            <a:chOff x="5486400" y="3544278"/>
            <a:chExt cx="1066800" cy="171352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486400" y="4800600"/>
              <a:ext cx="1066800" cy="457200"/>
            </a:xfrm>
            <a:prstGeom prst="line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5486400" y="4228121"/>
              <a:ext cx="914400" cy="572479"/>
            </a:xfrm>
            <a:prstGeom prst="line">
              <a:avLst/>
            </a:prstGeom>
            <a:ln w="50800">
              <a:solidFill>
                <a:srgbClr val="0099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486400" y="3544278"/>
              <a:ext cx="0" cy="1256322"/>
            </a:xfrm>
            <a:prstGeom prst="line">
              <a:avLst/>
            </a:prstGeom>
            <a:ln w="50800">
              <a:solidFill>
                <a:srgbClr val="0000FF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07025"/>
              </p:ext>
            </p:extLst>
          </p:nvPr>
        </p:nvGraphicFramePr>
        <p:xfrm>
          <a:off x="4038601" y="1185373"/>
          <a:ext cx="2514599" cy="2929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数式" r:id="rId3" imgW="596880" imgH="1041120" progId="Equation.3">
                  <p:embed/>
                </p:oleObj>
              </mc:Choice>
              <mc:Fallback>
                <p:oleObj name="数式" r:id="rId3" imgW="596880" imgH="10411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8601" y="1185373"/>
                        <a:ext cx="2514599" cy="2929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711919"/>
              </p:ext>
            </p:extLst>
          </p:nvPr>
        </p:nvGraphicFramePr>
        <p:xfrm>
          <a:off x="2209801" y="1812925"/>
          <a:ext cx="5334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数式" r:id="rId5" imgW="101520" imgH="241200" progId="Equation.3">
                  <p:embed/>
                </p:oleObj>
              </mc:Choice>
              <mc:Fallback>
                <p:oleObj name="数式" r:id="rId5" imgW="10152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1812925"/>
                        <a:ext cx="5334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97812"/>
              </p:ext>
            </p:extLst>
          </p:nvPr>
        </p:nvGraphicFramePr>
        <p:xfrm>
          <a:off x="957263" y="1066800"/>
          <a:ext cx="49053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数式" r:id="rId7" imgW="139680" imgH="203040" progId="Equation.3">
                  <p:embed/>
                </p:oleObj>
              </mc:Choice>
              <mc:Fallback>
                <p:oleObj name="数式" r:id="rId7" imgW="13968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1066800"/>
                        <a:ext cx="490537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344992"/>
              </p:ext>
            </p:extLst>
          </p:nvPr>
        </p:nvGraphicFramePr>
        <p:xfrm>
          <a:off x="2438400" y="2955925"/>
          <a:ext cx="533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数式" r:id="rId9" imgW="101520" imgH="203040" progId="Equation.3">
                  <p:embed/>
                </p:oleObj>
              </mc:Choice>
              <mc:Fallback>
                <p:oleObj name="数式" r:id="rId9" imgW="10152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955925"/>
                        <a:ext cx="5334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486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7F24-8854-4504-862B-6FEF48F39156}" type="datetime1">
              <a:rPr lang="en-US" smtClean="0"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315277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59552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http://littlegreenfootballs.com/weblog/img/bobibutu/2011/10/04/magnet.jpg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09600" y="304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Sources of magnetic fields </a:t>
            </a:r>
            <a:r>
              <a:rPr lang="en-US" sz="2400" b="1" dirty="0" smtClean="0"/>
              <a:t>B</a:t>
            </a:r>
          </a:p>
          <a:p>
            <a:r>
              <a:rPr lang="en-US" sz="2400" dirty="0" smtClean="0"/>
              <a:t>Permanent </a:t>
            </a:r>
            <a:r>
              <a:rPr lang="en-US" sz="2400" dirty="0" smtClean="0"/>
              <a:t>magnet materials – Fe, Fe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, Co, Ni, alloys</a:t>
            </a:r>
            <a:endParaRPr lang="en-US" sz="2400" baseline="-25000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598202"/>
              </p:ext>
            </p:extLst>
          </p:nvPr>
        </p:nvGraphicFramePr>
        <p:xfrm>
          <a:off x="4114800" y="1676400"/>
          <a:ext cx="4695009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数式" r:id="rId5" imgW="2882880" imgH="888840" progId="Equation.3">
                  <p:embed/>
                </p:oleObj>
              </mc:Choice>
              <mc:Fallback>
                <p:oleObj name="数式" r:id="rId5" imgW="2882880" imgH="8888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1676400"/>
                        <a:ext cx="4695009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97" name="Picture 7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856264"/>
            <a:ext cx="173259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95900" y="3239869"/>
            <a:ext cx="339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Visualization of intrinsic spin magnetic moment of electron.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784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7F24-8854-4504-862B-6FEF48F39156}" type="datetime1">
              <a:rPr lang="en-US" smtClean="0"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7593"/>
            <a:ext cx="283578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6400"/>
            <a:ext cx="249174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77093"/>
            <a:ext cx="26574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543226"/>
              </p:ext>
            </p:extLst>
          </p:nvPr>
        </p:nvGraphicFramePr>
        <p:xfrm>
          <a:off x="990600" y="914400"/>
          <a:ext cx="1306286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" name="数式" r:id="rId6" imgW="380880" imgH="177480" progId="Equation.3">
                  <p:embed/>
                </p:oleObj>
              </mc:Choice>
              <mc:Fallback>
                <p:oleObj name="数式" r:id="rId6" imgW="38088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0600" y="914400"/>
                        <a:ext cx="1306286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749865"/>
              </p:ext>
            </p:extLst>
          </p:nvPr>
        </p:nvGraphicFramePr>
        <p:xfrm>
          <a:off x="3886200" y="914400"/>
          <a:ext cx="13065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" name="数式" r:id="rId8" imgW="380880" imgH="177480" progId="Equation.3">
                  <p:embed/>
                </p:oleObj>
              </mc:Choice>
              <mc:Fallback>
                <p:oleObj name="数式" r:id="rId8" imgW="38088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914400"/>
                        <a:ext cx="13065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762613"/>
              </p:ext>
            </p:extLst>
          </p:nvPr>
        </p:nvGraphicFramePr>
        <p:xfrm>
          <a:off x="6716713" y="914400"/>
          <a:ext cx="15668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" name="数式" r:id="rId10" imgW="457200" imgH="177480" progId="Equation.3">
                  <p:embed/>
                </p:oleObj>
              </mc:Choice>
              <mc:Fallback>
                <p:oleObj name="数式" r:id="rId10" imgW="45720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713" y="914400"/>
                        <a:ext cx="15668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" y="5630636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“Permanent” magnets controlled by temperature and external magnetic fields.</a:t>
            </a:r>
          </a:p>
        </p:txBody>
      </p:sp>
    </p:spTree>
    <p:extLst>
      <p:ext uri="{BB962C8B-B14F-4D97-AF65-F5344CB8AC3E}">
        <p14:creationId xmlns:p14="http://schemas.microsoft.com/office/powerpoint/2010/main" val="35083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7F24-8854-4504-862B-6FEF48F39156}" type="datetime1">
              <a:rPr lang="en-US" smtClean="0"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Magnetic fields generated by moving charge: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667627"/>
              </p:ext>
            </p:extLst>
          </p:nvPr>
        </p:nvGraphicFramePr>
        <p:xfrm>
          <a:off x="1524000" y="1219200"/>
          <a:ext cx="5177413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数式" r:id="rId3" imgW="2908080" imgH="1155600" progId="Equation.3">
                  <p:embed/>
                </p:oleObj>
              </mc:Choice>
              <mc:Fallback>
                <p:oleObj name="数式" r:id="rId3" imgW="2908080" imgH="11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219200"/>
                        <a:ext cx="5177413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891968"/>
              </p:ext>
            </p:extLst>
          </p:nvPr>
        </p:nvGraphicFramePr>
        <p:xfrm>
          <a:off x="1447800" y="3733800"/>
          <a:ext cx="522128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数式" r:id="rId5" imgW="2933640" imgH="1155600" progId="Equation.3">
                  <p:embed/>
                </p:oleObj>
              </mc:Choice>
              <mc:Fallback>
                <p:oleObj name="数式" r:id="rId5" imgW="2933640" imgH="1155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733800"/>
                        <a:ext cx="5221288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41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7F24-8854-4504-862B-6FEF48F39156}" type="datetime1">
              <a:rPr lang="en-US" smtClean="0"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Biot-Savart</a:t>
            </a:r>
            <a:r>
              <a:rPr lang="en-US" sz="2400" dirty="0" smtClean="0"/>
              <a:t> Law:</a:t>
            </a:r>
          </a:p>
          <a:p>
            <a:pPr lvl="1"/>
            <a:r>
              <a:rPr lang="en-US" sz="2400" dirty="0" smtClean="0"/>
              <a:t>Units:   B  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en-US" sz="2400" dirty="0" smtClean="0"/>
              <a:t> T  (Tesla)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           J = I/area  </a:t>
            </a:r>
            <a:r>
              <a:rPr lang="en-US" sz="2400" dirty="0" smtClean="0">
                <a:sym typeface="Wingdings" pitchFamily="2" charset="2"/>
              </a:rPr>
              <a:t> A/m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endParaRPr lang="en-US" sz="2400" dirty="0" smtClean="0">
              <a:sym typeface="Wingdings" pitchFamily="2" charset="2"/>
            </a:endParaRPr>
          </a:p>
          <a:p>
            <a:pPr lvl="1"/>
            <a:r>
              <a:rPr lang="en-US" sz="2400" baseline="30000" dirty="0">
                <a:sym typeface="Wingdings" pitchFamily="2" charset="2"/>
              </a:rPr>
              <a:t> </a:t>
            </a:r>
            <a:r>
              <a:rPr lang="en-US" sz="2400" baseline="30000" dirty="0" smtClean="0">
                <a:sym typeface="Wingdings" pitchFamily="2" charset="2"/>
              </a:rPr>
              <a:t>                   </a:t>
            </a:r>
            <a:endParaRPr lang="en-US" sz="2400" dirty="0" smtClean="0">
              <a:sym typeface="Wingdings" pitchFamily="2" charset="2"/>
            </a:endParaRPr>
          </a:p>
          <a:p>
            <a:pPr lvl="1"/>
            <a:r>
              <a:rPr lang="en-US" sz="2400" dirty="0" smtClean="0">
                <a:sym typeface="Wingdings" pitchFamily="2" charset="2"/>
              </a:rPr>
              <a:t>Constant:  </a:t>
            </a:r>
            <a:r>
              <a:rPr lang="en-US" sz="24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2400" baseline="-25000" dirty="0" smtClean="0">
                <a:sym typeface="Wingdings" pitchFamily="2" charset="2"/>
              </a:rPr>
              <a:t>0  </a:t>
            </a:r>
            <a:r>
              <a:rPr lang="en-US" sz="2400" dirty="0" smtClean="0">
                <a:sym typeface="Wingdings" pitchFamily="2" charset="2"/>
              </a:rPr>
              <a:t> “permeability” of free space</a:t>
            </a:r>
          </a:p>
          <a:p>
            <a:pPr lvl="1"/>
            <a:r>
              <a:rPr lang="en-US" sz="2400" baseline="-25000" dirty="0">
                <a:sym typeface="Wingdings" pitchFamily="2" charset="2"/>
              </a:rPr>
              <a:t> </a:t>
            </a:r>
            <a:r>
              <a:rPr lang="en-US" sz="2400" baseline="-25000" dirty="0" smtClean="0">
                <a:sym typeface="Wingdings" pitchFamily="2" charset="2"/>
              </a:rPr>
              <a:t>                                       </a:t>
            </a:r>
            <a:r>
              <a:rPr lang="en-US" sz="2400" dirty="0" smtClean="0">
                <a:sym typeface="Wingdings" pitchFamily="2" charset="2"/>
              </a:rPr>
              <a:t>4</a:t>
            </a:r>
            <a:r>
              <a:rPr lang="en-US" sz="24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sz="2400" dirty="0" smtClean="0">
                <a:sym typeface="Wingdings" pitchFamily="2" charset="2"/>
              </a:rPr>
              <a:t> 10</a:t>
            </a:r>
            <a:r>
              <a:rPr lang="en-US" sz="2400" baseline="30000" dirty="0" smtClean="0">
                <a:sym typeface="Wingdings" pitchFamily="2" charset="2"/>
              </a:rPr>
              <a:t>-7</a:t>
            </a:r>
            <a:r>
              <a:rPr lang="en-US" sz="2400" dirty="0" smtClean="0">
                <a:sym typeface="Wingdings" pitchFamily="2" charset="2"/>
              </a:rPr>
              <a:t> Tm/A</a:t>
            </a:r>
            <a:endParaRPr lang="en-US" sz="2400" baseline="-250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463295"/>
              </p:ext>
            </p:extLst>
          </p:nvPr>
        </p:nvGraphicFramePr>
        <p:xfrm>
          <a:off x="775493" y="2689324"/>
          <a:ext cx="6513491" cy="3559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数式" r:id="rId3" imgW="2603160" imgH="1422360" progId="Equation.3">
                  <p:embed/>
                </p:oleObj>
              </mc:Choice>
              <mc:Fallback>
                <p:oleObj name="数式" r:id="rId3" imgW="2603160" imgH="14223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493" y="2689324"/>
                        <a:ext cx="6513491" cy="3559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23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191000" y="5486400"/>
            <a:ext cx="4515122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7F24-8854-4504-862B-6FEF48F39156}" type="datetime1">
              <a:rPr lang="en-US" smtClean="0"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9"/>
          <a:stretch/>
        </p:blipFill>
        <p:spPr bwMode="auto">
          <a:xfrm>
            <a:off x="228600" y="304800"/>
            <a:ext cx="3381375" cy="337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532482"/>
              </p:ext>
            </p:extLst>
          </p:nvPr>
        </p:nvGraphicFramePr>
        <p:xfrm>
          <a:off x="4175125" y="5410200"/>
          <a:ext cx="447992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" name="数式" r:id="rId4" imgW="1790640" imgH="393480" progId="Equation.3">
                  <p:embed/>
                </p:oleObj>
              </mc:Choice>
              <mc:Fallback>
                <p:oleObj name="数式" r:id="rId4" imgW="17906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25" y="5410200"/>
                        <a:ext cx="447992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718821"/>
              </p:ext>
            </p:extLst>
          </p:nvPr>
        </p:nvGraphicFramePr>
        <p:xfrm>
          <a:off x="-26988" y="4093029"/>
          <a:ext cx="4446588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" name="数式" r:id="rId6" imgW="1777680" imgH="1015920" progId="Equation.3">
                  <p:embed/>
                </p:oleObj>
              </mc:Choice>
              <mc:Fallback>
                <p:oleObj name="数式" r:id="rId6" imgW="1777680" imgH="10159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988" y="4093029"/>
                        <a:ext cx="4446588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552678" y="228600"/>
            <a:ext cx="4515122" cy="3357265"/>
            <a:chOff x="4191000" y="0"/>
            <a:chExt cx="4515122" cy="335726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83"/>
            <a:stretch/>
          </p:blipFill>
          <p:spPr bwMode="auto">
            <a:xfrm>
              <a:off x="4419600" y="0"/>
              <a:ext cx="3478530" cy="3357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4191000" y="533400"/>
              <a:ext cx="4515122" cy="2823865"/>
              <a:chOff x="4191000" y="533400"/>
              <a:chExt cx="4515122" cy="282386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191522" y="533400"/>
                <a:ext cx="2514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B</a:t>
                </a:r>
                <a:r>
                  <a:rPr lang="en-US" sz="2400" dirty="0" smtClean="0"/>
                  <a:t>  (out of screen)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191000" y="2895600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x</a:t>
                </a:r>
                <a:r>
                  <a:rPr lang="en-US" sz="2400" baseline="-25000" dirty="0" err="1" smtClean="0"/>
                  <a:t>min</a:t>
                </a:r>
                <a:endParaRPr lang="en-US" sz="2400" baseline="-25000" dirty="0" smtClean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086600" y="2895600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x</a:t>
                </a:r>
                <a:r>
                  <a:rPr lang="en-US" sz="2400" baseline="-25000" dirty="0" err="1" smtClean="0"/>
                  <a:t>max</a:t>
                </a:r>
                <a:endParaRPr lang="en-US" sz="2400" baseline="-25000" dirty="0" smtClean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715000" y="1748135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/>
                  <a:t>a</a:t>
                </a:r>
                <a:endParaRPr lang="en-US" sz="2400" i="1" baseline="-25000" dirty="0" smtClean="0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76200" y="73967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Magnetic field produced by straight wire: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534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7774</TotalTime>
  <Words>596</Words>
  <Application>Microsoft Office PowerPoint</Application>
  <PresentationFormat>On-screen Show (4:3)</PresentationFormat>
  <Paragraphs>139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WFU2011</cp:lastModifiedBy>
  <cp:revision>565</cp:revision>
  <cp:lastPrinted>2012-01-14T20:35:51Z</cp:lastPrinted>
  <dcterms:created xsi:type="dcterms:W3CDTF">2012-01-10T18:32:24Z</dcterms:created>
  <dcterms:modified xsi:type="dcterms:W3CDTF">2012-03-06T17:14:42Z</dcterms:modified>
</cp:coreProperties>
</file>