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386" r:id="rId3"/>
    <p:sldId id="404" r:id="rId4"/>
    <p:sldId id="405" r:id="rId5"/>
    <p:sldId id="417" r:id="rId6"/>
    <p:sldId id="403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8" r:id="rId19"/>
    <p:sldId id="41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DA32AA"/>
    <a:srgbClr val="FC7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9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9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959D-FAEE-4669-AF0B-C3AF486D784A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8AAE-6C98-4D75-B08C-E7AA8BDFAC3A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4245-F935-4795-8780-63AA190B4365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5E82-155B-43CE-BC56-D1FBF1548D83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18D94-4898-4623-8C32-2A696E18DCD5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1EE9-25EF-4A49-96C2-C3D6895CECF0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6BA0-6A0B-4508-9B79-AF1AAE69E41C}" type="datetime1">
              <a:rPr lang="en-US" smtClean="0"/>
              <a:t>3/8/2012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6A5E-BC67-4B08-A5AE-74B9BC4B9352}" type="datetime1">
              <a:rPr lang="en-US" smtClean="0"/>
              <a:t>3/8/2012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37D9-0FBE-4935-91A0-5F88309189AA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52E7C-234D-445D-8187-763949C5FFCA}" type="datetime1">
              <a:rPr lang="en-US" smtClean="0"/>
              <a:t>3/8/2012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DC1E3-7580-463C-AEB6-9E37DDAB2444}" type="datetime1">
              <a:rPr lang="en-US" smtClean="0"/>
              <a:t>3/8/2012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png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ductionsite.com/how-induction-works.s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E1A62-3814-4065-A542-00B72B372A60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86" y="667464"/>
            <a:ext cx="829491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114 A General Physics II</a:t>
            </a:r>
          </a:p>
          <a:p>
            <a:pPr algn="ctr"/>
            <a:r>
              <a:rPr lang="en-US" sz="3200" b="1" dirty="0" smtClean="0"/>
              <a:t>11 AM-12:15 </a:t>
            </a:r>
            <a:r>
              <a:rPr lang="en-US" sz="3200" b="1" dirty="0"/>
              <a:t>P</a:t>
            </a:r>
            <a:r>
              <a:rPr lang="en-US" sz="3200" b="1" dirty="0" smtClean="0"/>
              <a:t>M  TR Olin 101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 (Chapter 31):</a:t>
            </a:r>
          </a:p>
          <a:p>
            <a:endParaRPr lang="en-US" b="1" dirty="0"/>
          </a:p>
          <a:p>
            <a:r>
              <a:rPr lang="en-US" sz="3200" b="1" dirty="0" smtClean="0"/>
              <a:t>Faraday’s Law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Time varying magnetic flux </a:t>
            </a: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 induced EMF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Electric generators and motors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Eddy currents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78602"/>
              </p:ext>
            </p:extLst>
          </p:nvPr>
        </p:nvGraphicFramePr>
        <p:xfrm>
          <a:off x="3352800" y="111486"/>
          <a:ext cx="2057400" cy="115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4" name="数式" r:id="rId3" imgW="698400" imgH="393480" progId="Equation.3">
                  <p:embed/>
                </p:oleObj>
              </mc:Choice>
              <mc:Fallback>
                <p:oleObj name="数式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1486"/>
                        <a:ext cx="2057400" cy="1157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13671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323996"/>
              </p:ext>
            </p:extLst>
          </p:nvPr>
        </p:nvGraphicFramePr>
        <p:xfrm>
          <a:off x="5334000" y="1865313"/>
          <a:ext cx="3578225" cy="298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5" name="数式" r:id="rId5" imgW="1460160" imgH="1218960" progId="Equation.3">
                  <p:embed/>
                </p:oleObj>
              </mc:Choice>
              <mc:Fallback>
                <p:oleObj name="数式" r:id="rId5" imgW="146016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865313"/>
                        <a:ext cx="3578225" cy="298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04800" y="2111829"/>
            <a:ext cx="4489450" cy="3418114"/>
            <a:chOff x="990600" y="1905000"/>
            <a:chExt cx="4489450" cy="3418114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85"/>
            <a:stretch/>
          </p:blipFill>
          <p:spPr bwMode="auto">
            <a:xfrm>
              <a:off x="990600" y="1905000"/>
              <a:ext cx="3524250" cy="341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4724400" y="2438400"/>
              <a:ext cx="755650" cy="2438400"/>
              <a:chOff x="4724400" y="2438400"/>
              <a:chExt cx="755650" cy="2438400"/>
            </a:xfrm>
          </p:grpSpPr>
          <p:sp>
            <p:nvSpPr>
              <p:cNvPr id="11" name="Right Brace 10"/>
              <p:cNvSpPr/>
              <p:nvPr/>
            </p:nvSpPr>
            <p:spPr>
              <a:xfrm>
                <a:off x="4724400" y="2438400"/>
                <a:ext cx="457200" cy="2438400"/>
              </a:xfrm>
              <a:prstGeom prst="rightBrace">
                <a:avLst/>
              </a:prstGeom>
              <a:ln w="25400">
                <a:tailEnd type="non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8993791"/>
                  </p:ext>
                </p:extLst>
              </p:nvPr>
            </p:nvGraphicFramePr>
            <p:xfrm>
              <a:off x="5143500" y="3363912"/>
              <a:ext cx="336550" cy="522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66" name="数式" r:id="rId8" imgW="114120" imgH="177480" progId="Equation.3">
                      <p:embed/>
                    </p:oleObj>
                  </mc:Choice>
                  <mc:Fallback>
                    <p:oleObj name="数式" r:id="rId8" imgW="114120" imgH="177480" progId="Equation.3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43500" y="3363912"/>
                            <a:ext cx="336550" cy="522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8050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5"/>
          <a:stretch/>
        </p:blipFill>
        <p:spPr bwMode="auto">
          <a:xfrm>
            <a:off x="609600" y="1676400"/>
            <a:ext cx="3524250" cy="34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9906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setup shown in the figure.   What can cause the bar to move with velocity v: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Evil physics professor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Applied force on bar pulling to right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Applied force on bar pulling to left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Magnetic forces</a:t>
            </a:r>
          </a:p>
        </p:txBody>
      </p:sp>
    </p:spTree>
    <p:extLst>
      <p:ext uri="{BB962C8B-B14F-4D97-AF65-F5344CB8AC3E}">
        <p14:creationId xmlns:p14="http://schemas.microsoft.com/office/powerpoint/2010/main" val="274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990600"/>
            <a:ext cx="3810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the setup shown in the figure where current </a:t>
            </a:r>
            <a:r>
              <a:rPr lang="en-US" sz="2400" b="1" i="1" dirty="0" smtClean="0"/>
              <a:t>I</a:t>
            </a:r>
            <a:r>
              <a:rPr lang="en-US" sz="2400" dirty="0" smtClean="0"/>
              <a:t> is flowing through the mobile bar.  What is the effect of the magnetic force acting on the bar?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is too small to have an effect.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It has an effect in the same direction as the applied force.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/>
              <a:t>It has an effect in the </a:t>
            </a:r>
            <a:r>
              <a:rPr lang="en-US" sz="2400" dirty="0" smtClean="0"/>
              <a:t>opposite </a:t>
            </a:r>
            <a:r>
              <a:rPr lang="en-US" sz="2400" dirty="0"/>
              <a:t>direction as the applied </a:t>
            </a:r>
            <a:r>
              <a:rPr lang="en-US" sz="2400" dirty="0" smtClean="0"/>
              <a:t>force.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676400"/>
            <a:ext cx="3524250" cy="3418114"/>
            <a:chOff x="609600" y="1676400"/>
            <a:chExt cx="3524250" cy="341811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85"/>
            <a:stretch/>
          </p:blipFill>
          <p:spPr bwMode="auto">
            <a:xfrm>
              <a:off x="609600" y="1676400"/>
              <a:ext cx="3524250" cy="341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2895600" y="2590800"/>
              <a:ext cx="0" cy="1143000"/>
            </a:xfrm>
            <a:prstGeom prst="line">
              <a:avLst/>
            </a:prstGeom>
            <a:ln w="50800">
              <a:solidFill>
                <a:srgbClr val="FFFF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52750" y="3119735"/>
              <a:ext cx="100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75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1676400"/>
            <a:ext cx="3524250" cy="3418114"/>
            <a:chOff x="609600" y="1676400"/>
            <a:chExt cx="3524250" cy="341811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85"/>
            <a:stretch/>
          </p:blipFill>
          <p:spPr bwMode="auto">
            <a:xfrm>
              <a:off x="609600" y="1676400"/>
              <a:ext cx="3524250" cy="341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2895600" y="2590800"/>
              <a:ext cx="0" cy="1143000"/>
            </a:xfrm>
            <a:prstGeom prst="line">
              <a:avLst/>
            </a:prstGeom>
            <a:ln w="50800">
              <a:solidFill>
                <a:srgbClr val="FFFF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952750" y="3119735"/>
              <a:ext cx="1009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/>
                <a:t>I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81987"/>
              </p:ext>
            </p:extLst>
          </p:nvPr>
        </p:nvGraphicFramePr>
        <p:xfrm>
          <a:off x="4773613" y="2281237"/>
          <a:ext cx="3175000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数式" r:id="rId4" imgW="1295280" imgH="812520" progId="Equation.3">
                  <p:embed/>
                </p:oleObj>
              </mc:Choice>
              <mc:Fallback>
                <p:oleObj name="数式" r:id="rId4" imgW="1295280" imgH="812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2281237"/>
                        <a:ext cx="3175000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952750" y="4038600"/>
            <a:ext cx="504825" cy="0"/>
          </a:xfrm>
          <a:prstGeom prst="line">
            <a:avLst/>
          </a:prstGeom>
          <a:ln w="635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3810000"/>
            <a:ext cx="114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F</a:t>
            </a:r>
            <a:r>
              <a:rPr lang="en-US" sz="2400" i="1" baseline="-25000" dirty="0" err="1" smtClean="0"/>
              <a:t>mag</a:t>
            </a:r>
            <a:endParaRPr lang="en-US" sz="2400" i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2033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124515"/>
              </p:ext>
            </p:extLst>
          </p:nvPr>
        </p:nvGraphicFramePr>
        <p:xfrm>
          <a:off x="4038600" y="393700"/>
          <a:ext cx="4129088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数式" r:id="rId3" imgW="1650960" imgH="1244520" progId="Equation.3">
                  <p:embed/>
                </p:oleObj>
              </mc:Choice>
              <mc:Fallback>
                <p:oleObj name="数式" r:id="rId3" imgW="1650960" imgH="12445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3700"/>
                        <a:ext cx="4129088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/>
          <a:stretch/>
        </p:blipFill>
        <p:spPr bwMode="auto">
          <a:xfrm>
            <a:off x="304800" y="76200"/>
            <a:ext cx="3074670" cy="34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25409"/>
              </p:ext>
            </p:extLst>
          </p:nvPr>
        </p:nvGraphicFramePr>
        <p:xfrm>
          <a:off x="793750" y="3644900"/>
          <a:ext cx="6291263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数式" r:id="rId6" imgW="2514600" imgH="1041120" progId="Equation.3">
                  <p:embed/>
                </p:oleObj>
              </mc:Choice>
              <mc:Fallback>
                <p:oleObj name="数式" r:id="rId6" imgW="2514600" imgH="1041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644900"/>
                        <a:ext cx="6291263" cy="260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9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generator: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478971"/>
            <a:ext cx="427767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40636"/>
            <a:ext cx="278749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40386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itchFamily="18" charset="2"/>
              </a:rPr>
              <a:t>q </a:t>
            </a:r>
            <a:r>
              <a:rPr lang="en-US" sz="2400" i="1" dirty="0" smtClean="0"/>
              <a:t>= 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r>
              <a:rPr lang="en-US" sz="2400" i="1" dirty="0" err="1" smtClean="0"/>
              <a:t>t</a:t>
            </a:r>
            <a:endParaRPr lang="en-US" sz="2400" i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796721"/>
              </p:ext>
            </p:extLst>
          </p:nvPr>
        </p:nvGraphicFramePr>
        <p:xfrm>
          <a:off x="457201" y="4748213"/>
          <a:ext cx="3595688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数式" r:id="rId5" imgW="1371600" imgH="609480" progId="Equation.3">
                  <p:embed/>
                </p:oleObj>
              </mc:Choice>
              <mc:Fallback>
                <p:oleObj name="数式" r:id="rId5" imgW="1371600" imgH="609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748213"/>
                        <a:ext cx="3595688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3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986843"/>
              </p:ext>
            </p:extLst>
          </p:nvPr>
        </p:nvGraphicFramePr>
        <p:xfrm>
          <a:off x="1221241" y="744694"/>
          <a:ext cx="6657975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数式" r:id="rId3" imgW="2539800" imgH="1485720" progId="Equation.3">
                  <p:embed/>
                </p:oleObj>
              </mc:Choice>
              <mc:Fallback>
                <p:oleObj name="数式" r:id="rId3" imgW="2539800" imgH="1485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241" y="744694"/>
                        <a:ext cx="6657975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generator:</a:t>
            </a:r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96" y="4495800"/>
            <a:ext cx="43338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5029200"/>
            <a:ext cx="71709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</a:t>
            </a:r>
            <a:endParaRPr lang="en-US" sz="2400" b="1" i="1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14600" y="5334000"/>
            <a:ext cx="4267200" cy="0"/>
          </a:xfrm>
          <a:prstGeom prst="line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2904" y="5105400"/>
            <a:ext cx="71709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50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84853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Torque on a current-carrying wire in a magnetic field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216979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95" y="2601962"/>
            <a:ext cx="2478881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1371600"/>
            <a:ext cx="434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Recall that a generator has a current-carrying coil in a magnetic field.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No problem – that was in Chap. 29 and no longer relevant.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Generator coil will experience a torque which makes the coil spin faster.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Generator coil will experience a torque which makes the coil spin slower.</a:t>
            </a:r>
          </a:p>
        </p:txBody>
      </p:sp>
    </p:spTree>
    <p:extLst>
      <p:ext uri="{BB962C8B-B14F-4D97-AF65-F5344CB8AC3E}">
        <p14:creationId xmlns:p14="http://schemas.microsoft.com/office/powerpoint/2010/main" val="573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Electric generators and motors</a:t>
            </a:r>
          </a:p>
          <a:p>
            <a:endParaRPr lang="en-US" sz="2400" dirty="0"/>
          </a:p>
          <a:p>
            <a:pPr lvl="1"/>
            <a:r>
              <a:rPr lang="en-US" sz="2400" dirty="0" smtClean="0"/>
              <a:t>Hybrid vehicles are designed so that their electric motors are equipped with circuits to take advantage of “regenerative” braking, effectively converting the motor to a generator to recharge the batteries when the breaks are activated.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Other uses for inductors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Rechargeable electric toothbrush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Induction heating cooking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t="43267" r="72547" b="15403"/>
          <a:stretch/>
        </p:blipFill>
        <p:spPr bwMode="auto">
          <a:xfrm>
            <a:off x="7696200" y="2843255"/>
            <a:ext cx="799171" cy="338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3853" r="4143" b="10964"/>
          <a:stretch/>
        </p:blipFill>
        <p:spPr bwMode="auto">
          <a:xfrm>
            <a:off x="533400" y="2133600"/>
            <a:ext cx="7369628" cy="37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Uses of Faraday’s law continued:</a:t>
            </a:r>
          </a:p>
          <a:p>
            <a:endParaRPr lang="en-US" sz="2400" dirty="0"/>
          </a:p>
          <a:p>
            <a:r>
              <a:rPr lang="en-US" sz="2400" dirty="0">
                <a:hlinkClick r:id="rId3"/>
              </a:rPr>
              <a:t>     http://theinductionsite.com/how-induction-works.shtml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7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72111-108A-4EF7-9C75-D6B9A00726B0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7964" y="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to send in your chapter reading questions…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23854" r="54720" b="2658"/>
          <a:stretch/>
        </p:blipFill>
        <p:spPr bwMode="auto">
          <a:xfrm>
            <a:off x="1447800" y="381000"/>
            <a:ext cx="5912005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40971" y="3637947"/>
            <a:ext cx="457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on magnetic field directions: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Right-hand “thumb” rule for current-carrying wires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1642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55548" r="54939" b="18750"/>
          <a:stretch/>
        </p:blipFill>
        <p:spPr bwMode="auto">
          <a:xfrm>
            <a:off x="4648200" y="1981200"/>
            <a:ext cx="2566639" cy="21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1371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HW: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667500" y="1676400"/>
            <a:ext cx="400050" cy="1752600"/>
            <a:chOff x="6667500" y="1676400"/>
            <a:chExt cx="400050" cy="1752600"/>
          </a:xfrm>
        </p:grpSpPr>
        <p:sp>
          <p:nvSpPr>
            <p:cNvPr id="8" name="Oval 7"/>
            <p:cNvSpPr/>
            <p:nvPr/>
          </p:nvSpPr>
          <p:spPr>
            <a:xfrm>
              <a:off x="6667500" y="1676400"/>
              <a:ext cx="2667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6781800" y="3033862"/>
              <a:ext cx="285750" cy="395138"/>
            </a:xfrm>
            <a:prstGeom prst="line">
              <a:avLst/>
            </a:prstGeom>
            <a:ln w="50800">
              <a:solidFill>
                <a:srgbClr val="0099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>
            <a:stCxn id="8" idx="4"/>
          </p:cNvCxnSpPr>
          <p:nvPr/>
        </p:nvCxnSpPr>
        <p:spPr>
          <a:xfrm flipV="1">
            <a:off x="6800850" y="2895600"/>
            <a:ext cx="0" cy="533400"/>
          </a:xfrm>
          <a:prstGeom prst="line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5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 on magnetic field directions: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Right-hand “thumb” rule for current-carrying wires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1642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t="55548" r="54939" b="18750"/>
          <a:stretch/>
        </p:blipFill>
        <p:spPr bwMode="auto">
          <a:xfrm>
            <a:off x="4648200" y="1981200"/>
            <a:ext cx="2566639" cy="210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5800" y="1371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HW: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53200" y="2667000"/>
            <a:ext cx="342900" cy="1555031"/>
            <a:chOff x="6553200" y="2667000"/>
            <a:chExt cx="342900" cy="1555031"/>
          </a:xfrm>
        </p:grpSpPr>
        <p:sp>
          <p:nvSpPr>
            <p:cNvPr id="8" name="Oval 7"/>
            <p:cNvSpPr/>
            <p:nvPr/>
          </p:nvSpPr>
          <p:spPr>
            <a:xfrm>
              <a:off x="6629400" y="2667000"/>
              <a:ext cx="266700" cy="155503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8" idx="0"/>
            </p:cNvCxnSpPr>
            <p:nvPr/>
          </p:nvCxnSpPr>
          <p:spPr>
            <a:xfrm flipH="1">
              <a:off x="6553200" y="2667000"/>
              <a:ext cx="209550" cy="366862"/>
            </a:xfrm>
            <a:prstGeom prst="line">
              <a:avLst/>
            </a:prstGeom>
            <a:ln w="50800">
              <a:solidFill>
                <a:srgbClr val="0099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>
            <a:stCxn id="8" idx="0"/>
          </p:cNvCxnSpPr>
          <p:nvPr/>
        </p:nvCxnSpPr>
        <p:spPr>
          <a:xfrm>
            <a:off x="6762750" y="2667000"/>
            <a:ext cx="0" cy="519262"/>
          </a:xfrm>
          <a:prstGeom prst="line">
            <a:avLst/>
          </a:prstGeom>
          <a:ln w="508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08646"/>
              </p:ext>
            </p:extLst>
          </p:nvPr>
        </p:nvGraphicFramePr>
        <p:xfrm>
          <a:off x="3581400" y="4572000"/>
          <a:ext cx="532262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数式" r:id="rId5" imgW="2971800" imgH="850680" progId="Equation.3">
                  <p:embed/>
                </p:oleObj>
              </mc:Choice>
              <mc:Fallback>
                <p:oleObj name="数式" r:id="rId5" imgW="2971800" imgH="850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1400" y="4572000"/>
                        <a:ext cx="532262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4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20731" r="1116" b="16612"/>
          <a:stretch/>
        </p:blipFill>
        <p:spPr bwMode="auto">
          <a:xfrm>
            <a:off x="224124" y="1514160"/>
            <a:ext cx="8691276" cy="461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</a:t>
            </a:r>
            <a:r>
              <a:rPr lang="en-US" sz="2400" dirty="0" err="1" smtClean="0"/>
              <a:t>webassign</a:t>
            </a:r>
            <a:r>
              <a:rPr lang="en-US" sz="2400" dirty="0" smtClean="0"/>
              <a:t> hints:</a:t>
            </a:r>
            <a:endParaRPr lang="en-US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2481944" y="2632167"/>
            <a:ext cx="131674" cy="13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 rot="5400000">
            <a:off x="5232964" y="2765798"/>
            <a:ext cx="76200" cy="1402604"/>
          </a:xfrm>
          <a:prstGeom prst="can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81600" y="2667000"/>
            <a:ext cx="131674" cy="131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" idx="3"/>
            <a:endCxn id="10" idx="3"/>
          </p:cNvCxnSpPr>
          <p:nvPr/>
        </p:nvCxnSpPr>
        <p:spPr>
          <a:xfrm flipV="1">
            <a:off x="4569762" y="2779391"/>
            <a:ext cx="631121" cy="687709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  <a:endCxn id="10" idx="5"/>
          </p:cNvCxnSpPr>
          <p:nvPr/>
        </p:nvCxnSpPr>
        <p:spPr>
          <a:xfrm flipH="1" flipV="1">
            <a:off x="5293991" y="2779391"/>
            <a:ext cx="659325" cy="687709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0" idx="4"/>
          </p:cNvCxnSpPr>
          <p:nvPr/>
        </p:nvCxnSpPr>
        <p:spPr>
          <a:xfrm flipH="1" flipV="1">
            <a:off x="5247437" y="2798674"/>
            <a:ext cx="23627" cy="668427"/>
          </a:xfrm>
          <a:prstGeom prst="line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453368"/>
              </p:ext>
            </p:extLst>
          </p:nvPr>
        </p:nvGraphicFramePr>
        <p:xfrm>
          <a:off x="5410200" y="2064193"/>
          <a:ext cx="3184525" cy="69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数式" r:id="rId5" imgW="1790640" imgH="393480" progId="Equation.3">
                  <p:embed/>
                </p:oleObj>
              </mc:Choice>
              <mc:Fallback>
                <p:oleObj name="数式" r:id="rId5" imgW="1790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64193"/>
                        <a:ext cx="3184525" cy="69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82248" y="2895600"/>
            <a:ext cx="42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a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1110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BF60C-3629-437E-9063-F4B1B9705941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304048"/>
              </p:ext>
            </p:extLst>
          </p:nvPr>
        </p:nvGraphicFramePr>
        <p:xfrm>
          <a:off x="304800" y="914400"/>
          <a:ext cx="463567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数式" r:id="rId3" imgW="2070000" imgH="749160" progId="Equation.3">
                  <p:embed/>
                </p:oleObj>
              </mc:Choice>
              <mc:Fallback>
                <p:oleObj name="数式" r:id="rId3" imgW="2070000" imgH="749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14400"/>
                        <a:ext cx="463567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71" y="20682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72056"/>
              </p:ext>
            </p:extLst>
          </p:nvPr>
        </p:nvGraphicFramePr>
        <p:xfrm>
          <a:off x="0" y="2971800"/>
          <a:ext cx="5216830" cy="291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数式" r:id="rId5" imgW="1981080" imgH="1104840" progId="Equation.3">
                  <p:embed/>
                </p:oleObj>
              </mc:Choice>
              <mc:Fallback>
                <p:oleObj name="数式" r:id="rId5" imgW="1981080" imgH="1104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971800"/>
                        <a:ext cx="5216830" cy="291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337388"/>
              </p:ext>
            </p:extLst>
          </p:nvPr>
        </p:nvGraphicFramePr>
        <p:xfrm>
          <a:off x="5943600" y="3733800"/>
          <a:ext cx="2843212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数式" r:id="rId7" imgW="1079280" imgH="698400" progId="Equation.3">
                  <p:embed/>
                </p:oleObj>
              </mc:Choice>
              <mc:Fallback>
                <p:oleObj name="数式" r:id="rId7" imgW="107928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33800"/>
                        <a:ext cx="2843212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465300"/>
              </p:ext>
            </p:extLst>
          </p:nvPr>
        </p:nvGraphicFramePr>
        <p:xfrm>
          <a:off x="5105400" y="762000"/>
          <a:ext cx="3886200" cy="228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数式" r:id="rId9" imgW="1726920" imgH="1015920" progId="Equation.3">
                  <p:embed/>
                </p:oleObj>
              </mc:Choice>
              <mc:Fallback>
                <p:oleObj name="数式" r:id="rId9" imgW="1726920" imgH="10159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3886200" cy="228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6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Effects of time-changing currents and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996659"/>
              </p:ext>
            </p:extLst>
          </p:nvPr>
        </p:nvGraphicFramePr>
        <p:xfrm>
          <a:off x="2514600" y="1447800"/>
          <a:ext cx="2374900" cy="1104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数式" r:id="rId3" imgW="1091880" imgH="507960" progId="Equation.3">
                  <p:embed/>
                </p:oleObj>
              </mc:Choice>
              <mc:Fallback>
                <p:oleObj name="数式" r:id="rId3" imgW="10918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1447800"/>
                        <a:ext cx="2374900" cy="1104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236028" y="1513114"/>
            <a:ext cx="1415143" cy="2133600"/>
            <a:chOff x="3962400" y="3124200"/>
            <a:chExt cx="1415143" cy="2133600"/>
          </a:xfrm>
        </p:grpSpPr>
        <p:sp>
          <p:nvSpPr>
            <p:cNvPr id="7" name="Oval 6"/>
            <p:cNvSpPr/>
            <p:nvPr/>
          </p:nvSpPr>
          <p:spPr>
            <a:xfrm>
              <a:off x="4419600" y="3124200"/>
              <a:ext cx="609600" cy="1905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67943" y="4800600"/>
              <a:ext cx="6096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962400" y="35052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962400" y="36576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962400" y="38100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62400" y="39624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62400" y="41148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62400" y="42672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62400" y="44196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962400" y="45720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962400" y="47244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62400" y="3352800"/>
              <a:ext cx="1415143" cy="0"/>
            </a:xfrm>
            <a:prstGeom prst="line">
              <a:avLst/>
            </a:prstGeom>
            <a:ln w="50800">
              <a:solidFill>
                <a:srgbClr val="00B05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705600" y="158484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9900"/>
                </a:solidFill>
              </a:rPr>
              <a:t>B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02627"/>
              </p:ext>
            </p:extLst>
          </p:nvPr>
        </p:nvGraphicFramePr>
        <p:xfrm>
          <a:off x="6966857" y="2373085"/>
          <a:ext cx="2016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数式" r:id="rId5" imgW="927000" imgH="431640" progId="Equation.3">
                  <p:embed/>
                </p:oleObj>
              </mc:Choice>
              <mc:Fallback>
                <p:oleObj name="数式" r:id="rId5" imgW="9270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857" y="2373085"/>
                        <a:ext cx="2016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875054"/>
              </p:ext>
            </p:extLst>
          </p:nvPr>
        </p:nvGraphicFramePr>
        <p:xfrm>
          <a:off x="2846388" y="3543300"/>
          <a:ext cx="201612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数式" r:id="rId7" imgW="927000" imgH="507960" progId="Equation.3">
                  <p:embed/>
                </p:oleObj>
              </mc:Choice>
              <mc:Fallback>
                <p:oleObj name="数式" r:id="rId7" imgW="927000" imgH="507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543300"/>
                        <a:ext cx="20161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24"/>
          <p:cNvSpPr/>
          <p:nvPr/>
        </p:nvSpPr>
        <p:spPr>
          <a:xfrm>
            <a:off x="5715000" y="3733800"/>
            <a:ext cx="609600" cy="1524000"/>
          </a:xfrm>
          <a:prstGeom prst="ellipse">
            <a:avLst/>
          </a:pr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27" name="Straight Connector 26"/>
          <p:cNvCxnSpPr>
            <a:stCxn id="25" idx="2"/>
          </p:cNvCxnSpPr>
          <p:nvPr/>
        </p:nvCxnSpPr>
        <p:spPr>
          <a:xfrm>
            <a:off x="5715000" y="4495800"/>
            <a:ext cx="0" cy="53340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019800" y="5061856"/>
            <a:ext cx="381000" cy="228600"/>
          </a:xfrm>
          <a:prstGeom prst="line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11686" y="4831023"/>
            <a:ext cx="6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826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22672"/>
              </p:ext>
            </p:extLst>
          </p:nvPr>
        </p:nvGraphicFramePr>
        <p:xfrm>
          <a:off x="3352800" y="111486"/>
          <a:ext cx="2057400" cy="115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数式" r:id="rId3" imgW="698400" imgH="393480" progId="Equation.3">
                  <p:embed/>
                </p:oleObj>
              </mc:Choice>
              <mc:Fallback>
                <p:oleObj name="数式" r:id="rId3" imgW="6984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1486"/>
                        <a:ext cx="2057400" cy="1157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091389"/>
              </p:ext>
            </p:extLst>
          </p:nvPr>
        </p:nvGraphicFramePr>
        <p:xfrm>
          <a:off x="584200" y="1219200"/>
          <a:ext cx="28241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数式" r:id="rId5" imgW="1206360" imgH="393480" progId="Equation.3">
                  <p:embed/>
                </p:oleObj>
              </mc:Choice>
              <mc:Fallback>
                <p:oleObj name="数式" r:id="rId5" imgW="12063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19200"/>
                        <a:ext cx="28241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536495"/>
              </p:ext>
            </p:extLst>
          </p:nvPr>
        </p:nvGraphicFramePr>
        <p:xfrm>
          <a:off x="1752600" y="2438400"/>
          <a:ext cx="4129088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4" name="数式" r:id="rId7" imgW="1650960" imgH="1244520" progId="Equation.3">
                  <p:embed/>
                </p:oleObj>
              </mc:Choice>
              <mc:Fallback>
                <p:oleObj name="数式" r:id="rId7" imgW="1650960" imgH="1244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4129088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05000"/>
            <a:ext cx="2334326" cy="3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0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6058F-CB6D-4409-B67B-07D7DEB117D3}" type="datetime1">
              <a:rPr lang="en-US" smtClean="0"/>
              <a:t>3/8/2012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114 A  Spring 2012 -- Lecture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Faraday’s law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41237"/>
              </p:ext>
            </p:extLst>
          </p:nvPr>
        </p:nvGraphicFramePr>
        <p:xfrm>
          <a:off x="3352800" y="111486"/>
          <a:ext cx="2057400" cy="115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数式" r:id="rId3" imgW="698400" imgH="393480" progId="Equation.3">
                  <p:embed/>
                </p:oleObj>
              </mc:Choice>
              <mc:Fallback>
                <p:oleObj name="数式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1486"/>
                        <a:ext cx="2057400" cy="1157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85456"/>
              </p:ext>
            </p:extLst>
          </p:nvPr>
        </p:nvGraphicFramePr>
        <p:xfrm>
          <a:off x="584200" y="1219200"/>
          <a:ext cx="2824163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数式" r:id="rId5" imgW="1206360" imgH="393480" progId="Equation.3">
                  <p:embed/>
                </p:oleObj>
              </mc:Choice>
              <mc:Fallback>
                <p:oleObj name="数式" r:id="rId5" imgW="1206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219200"/>
                        <a:ext cx="2824163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371665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27873"/>
              </p:ext>
            </p:extLst>
          </p:nvPr>
        </p:nvGraphicFramePr>
        <p:xfrm>
          <a:off x="4572000" y="3429000"/>
          <a:ext cx="422706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数式" r:id="rId8" imgW="1815840" imgH="393480" progId="Equation.3">
                  <p:embed/>
                </p:oleObj>
              </mc:Choice>
              <mc:Fallback>
                <p:oleObj name="数式" r:id="rId8" imgW="181584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422706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8541</TotalTime>
  <Words>542</Words>
  <Application>Microsoft Office PowerPoint</Application>
  <PresentationFormat>On-screen Show (4:3)</PresentationFormat>
  <Paragraphs>122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599</cp:revision>
  <cp:lastPrinted>2012-01-14T20:35:51Z</cp:lastPrinted>
  <dcterms:created xsi:type="dcterms:W3CDTF">2012-01-10T18:32:24Z</dcterms:created>
  <dcterms:modified xsi:type="dcterms:W3CDTF">2012-03-08T17:36:48Z</dcterms:modified>
</cp:coreProperties>
</file>