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6" r:id="rId2"/>
    <p:sldId id="386" r:id="rId3"/>
    <p:sldId id="421" r:id="rId4"/>
    <p:sldId id="420" r:id="rId5"/>
    <p:sldId id="414" r:id="rId6"/>
    <p:sldId id="415" r:id="rId7"/>
    <p:sldId id="403" r:id="rId8"/>
    <p:sldId id="407" r:id="rId9"/>
    <p:sldId id="422" r:id="rId10"/>
    <p:sldId id="423" r:id="rId11"/>
    <p:sldId id="424" r:id="rId12"/>
    <p:sldId id="425" r:id="rId13"/>
    <p:sldId id="428" r:id="rId14"/>
    <p:sldId id="434" r:id="rId15"/>
    <p:sldId id="426" r:id="rId16"/>
    <p:sldId id="429" r:id="rId17"/>
    <p:sldId id="427" r:id="rId18"/>
    <p:sldId id="430" r:id="rId19"/>
    <p:sldId id="431" r:id="rId20"/>
    <p:sldId id="432" r:id="rId21"/>
    <p:sldId id="433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0D7"/>
    <a:srgbClr val="0000FF"/>
    <a:srgbClr val="0099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6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6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AB0-A329-4E92-9E4E-F06FC45F3763}" type="datetime1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0F55-787D-4115-A49D-54C2EF19BFFC}" type="datetime1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FBC-31AE-4ED1-B271-EA8B32DD2421}" type="datetime1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3E16-E8AD-4374-AAD6-1520731B9ECA}" type="datetime1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D27C-450D-4BAC-8915-B50655491413}" type="datetime1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8DAA-1257-44DC-8433-3AE638115939}" type="datetime1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660F-F861-4371-96E4-306BD08541CF}" type="datetime1">
              <a:rPr lang="en-US" smtClean="0"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FB42-4AE2-46B5-BA72-EBD97B0B032C}" type="datetime1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477B-29C9-444E-AD8A-07D9338D5A48}" type="datetime1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4414-BE5F-4A25-8BFE-0D2FDB36C32C}" type="datetime1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333D6-239E-4A23-9757-8788C9568B90}" type="datetime1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png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png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6.png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5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4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830C-3872-4571-BB52-25074B974E97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486" y="667464"/>
            <a:ext cx="829491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14 (Chapter 32):</a:t>
            </a:r>
          </a:p>
          <a:p>
            <a:endParaRPr lang="en-US" b="1" dirty="0"/>
          </a:p>
          <a:p>
            <a:pPr algn="ctr"/>
            <a:r>
              <a:rPr lang="en-US" sz="3200" b="1" dirty="0" smtClean="0"/>
              <a:t>Inductance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Inductors as a circuit element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RL, </a:t>
            </a:r>
            <a:r>
              <a:rPr lang="en-US" sz="3200" b="1" dirty="0" smtClean="0">
                <a:solidFill>
                  <a:schemeClr val="folHlink"/>
                </a:solidFill>
              </a:rPr>
              <a:t>LC, </a:t>
            </a:r>
            <a:r>
              <a:rPr lang="en-US" sz="3200" b="1" dirty="0" smtClean="0">
                <a:solidFill>
                  <a:schemeClr val="folHlink"/>
                </a:solidFill>
              </a:rPr>
              <a:t>and RLC circuits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Energy stored in an inductor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457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“Self” inductance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555242"/>
              </p:ext>
            </p:extLst>
          </p:nvPr>
        </p:nvGraphicFramePr>
        <p:xfrm>
          <a:off x="1374775" y="3176588"/>
          <a:ext cx="53467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" name="数式" r:id="rId3" imgW="2882880" imgH="419040" progId="Equation.3">
                  <p:embed/>
                </p:oleObj>
              </mc:Choice>
              <mc:Fallback>
                <p:oleObj name="数式" r:id="rId3" imgW="2882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176588"/>
                        <a:ext cx="53467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5070" y="553330"/>
            <a:ext cx="1865466" cy="274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Brace 7"/>
          <p:cNvSpPr/>
          <p:nvPr/>
        </p:nvSpPr>
        <p:spPr>
          <a:xfrm rot="16200000">
            <a:off x="5676900" y="3771901"/>
            <a:ext cx="457200" cy="838200"/>
          </a:xfrm>
          <a:prstGeom prst="leftBrace">
            <a:avLst/>
          </a:prstGeom>
          <a:ln w="2540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4648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L </a:t>
            </a:r>
            <a:r>
              <a:rPr lang="en-US" sz="2400" dirty="0"/>
              <a:t> </a:t>
            </a:r>
            <a:r>
              <a:rPr lang="en-US" sz="2400" dirty="0" smtClean="0"/>
              <a:t>inductance</a:t>
            </a:r>
            <a:endParaRPr lang="en-US" sz="2400" i="1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715856"/>
              </p:ext>
            </p:extLst>
          </p:nvPr>
        </p:nvGraphicFramePr>
        <p:xfrm>
          <a:off x="1799004" y="4648200"/>
          <a:ext cx="24257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6" name="数式" r:id="rId6" imgW="1307880" imgH="634680" progId="Equation.3">
                  <p:embed/>
                </p:oleObj>
              </mc:Choice>
              <mc:Fallback>
                <p:oleObj name="数式" r:id="rId6" imgW="1307880" imgH="6346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004" y="4648200"/>
                        <a:ext cx="242570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3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6" t="43880" r="40682" b="24961"/>
          <a:stretch/>
        </p:blipFill>
        <p:spPr bwMode="auto">
          <a:xfrm>
            <a:off x="381000" y="938115"/>
            <a:ext cx="1761423" cy="209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6656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Inductors in a circuit                                 Example:  LR circuit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42356"/>
              </p:ext>
            </p:extLst>
          </p:nvPr>
        </p:nvGraphicFramePr>
        <p:xfrm>
          <a:off x="2286000" y="1622143"/>
          <a:ext cx="12239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数式" r:id="rId5" imgW="660240" imgH="393480" progId="Equation.3">
                  <p:embed/>
                </p:oleObj>
              </mc:Choice>
              <mc:Fallback>
                <p:oleObj name="数式" r:id="rId5" imgW="66024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22143"/>
                        <a:ext cx="12239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029200" y="838522"/>
            <a:ext cx="2927282" cy="3446351"/>
            <a:chOff x="5767137" y="303491"/>
            <a:chExt cx="2927282" cy="3446351"/>
          </a:xfrm>
        </p:grpSpPr>
        <p:grpSp>
          <p:nvGrpSpPr>
            <p:cNvPr id="7" name="Group 6"/>
            <p:cNvGrpSpPr/>
            <p:nvPr/>
          </p:nvGrpSpPr>
          <p:grpSpPr>
            <a:xfrm>
              <a:off x="5767137" y="401052"/>
              <a:ext cx="2927282" cy="3348790"/>
              <a:chOff x="5767137" y="401052"/>
              <a:chExt cx="2927282" cy="3348790"/>
            </a:xfrm>
          </p:grpSpPr>
          <p:pic>
            <p:nvPicPr>
              <p:cNvPr id="33796" name="Picture 4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05" t="31179" b="24874"/>
              <a:stretch/>
            </p:blipFill>
            <p:spPr bwMode="auto">
              <a:xfrm>
                <a:off x="6862812" y="401053"/>
                <a:ext cx="1831607" cy="3348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179" r="74516" b="24874"/>
              <a:stretch/>
            </p:blipFill>
            <p:spPr bwMode="auto">
              <a:xfrm>
                <a:off x="5767137" y="401052"/>
                <a:ext cx="1167063" cy="3348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 rot="1500000">
              <a:off x="6606009" y="303491"/>
              <a:ext cx="156812" cy="1005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400800" y="828227"/>
              <a:ext cx="46201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64023"/>
              </p:ext>
            </p:extLst>
          </p:nvPr>
        </p:nvGraphicFramePr>
        <p:xfrm>
          <a:off x="5410200" y="4419600"/>
          <a:ext cx="247173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数式" r:id="rId8" imgW="1333440" imgH="609480" progId="Equation.3">
                  <p:embed/>
                </p:oleObj>
              </mc:Choice>
              <mc:Fallback>
                <p:oleObj name="数式" r:id="rId8" imgW="1333440" imgH="609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19600"/>
                        <a:ext cx="2471738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5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6656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LR circuit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685800"/>
            <a:ext cx="2927282" cy="3446351"/>
            <a:chOff x="5767137" y="303491"/>
            <a:chExt cx="2927282" cy="3446351"/>
          </a:xfrm>
        </p:grpSpPr>
        <p:grpSp>
          <p:nvGrpSpPr>
            <p:cNvPr id="7" name="Group 6"/>
            <p:cNvGrpSpPr/>
            <p:nvPr/>
          </p:nvGrpSpPr>
          <p:grpSpPr>
            <a:xfrm>
              <a:off x="5767137" y="401052"/>
              <a:ext cx="2927282" cy="3348790"/>
              <a:chOff x="5767137" y="401052"/>
              <a:chExt cx="2927282" cy="3348790"/>
            </a:xfrm>
          </p:grpSpPr>
          <p:pic>
            <p:nvPicPr>
              <p:cNvPr id="33796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05" t="31179" b="24874"/>
              <a:stretch/>
            </p:blipFill>
            <p:spPr bwMode="auto">
              <a:xfrm>
                <a:off x="6862812" y="401053"/>
                <a:ext cx="1831607" cy="3348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179" r="74516" b="24874"/>
              <a:stretch/>
            </p:blipFill>
            <p:spPr bwMode="auto">
              <a:xfrm>
                <a:off x="5767137" y="401052"/>
                <a:ext cx="1167063" cy="3348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 rot="1500000">
              <a:off x="6606009" y="303491"/>
              <a:ext cx="156812" cy="1005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400800" y="828227"/>
              <a:ext cx="46201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060344"/>
              </p:ext>
            </p:extLst>
          </p:nvPr>
        </p:nvGraphicFramePr>
        <p:xfrm>
          <a:off x="3810000" y="1111765"/>
          <a:ext cx="247173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4" name="数式" r:id="rId5" imgW="1333440" imgH="609480" progId="Equation.3">
                  <p:embed/>
                </p:oleObj>
              </mc:Choice>
              <mc:Fallback>
                <p:oleObj name="数式" r:id="rId5" imgW="13334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111765"/>
                        <a:ext cx="2471738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800741"/>
              </p:ext>
            </p:extLst>
          </p:nvPr>
        </p:nvGraphicFramePr>
        <p:xfrm>
          <a:off x="3581400" y="2209800"/>
          <a:ext cx="3671888" cy="410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5" name="数式" r:id="rId7" imgW="1981080" imgH="2209680" progId="Equation.3">
                  <p:embed/>
                </p:oleObj>
              </mc:Choice>
              <mc:Fallback>
                <p:oleObj name="数式" r:id="rId7" imgW="1981080" imgH="22096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09800"/>
                        <a:ext cx="3671888" cy="410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32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9876" y="135729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LR circuit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516049"/>
            <a:ext cx="2927282" cy="3446351"/>
            <a:chOff x="5767137" y="303491"/>
            <a:chExt cx="2927282" cy="3446351"/>
          </a:xfrm>
        </p:grpSpPr>
        <p:grpSp>
          <p:nvGrpSpPr>
            <p:cNvPr id="7" name="Group 6"/>
            <p:cNvGrpSpPr/>
            <p:nvPr/>
          </p:nvGrpSpPr>
          <p:grpSpPr>
            <a:xfrm>
              <a:off x="5767137" y="401052"/>
              <a:ext cx="2927282" cy="3348790"/>
              <a:chOff x="5767137" y="401052"/>
              <a:chExt cx="2927282" cy="3348790"/>
            </a:xfrm>
          </p:grpSpPr>
          <p:pic>
            <p:nvPicPr>
              <p:cNvPr id="33796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05" t="31179" b="24874"/>
              <a:stretch/>
            </p:blipFill>
            <p:spPr bwMode="auto">
              <a:xfrm>
                <a:off x="6862812" y="401053"/>
                <a:ext cx="1831607" cy="3348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179" r="74516" b="24874"/>
              <a:stretch/>
            </p:blipFill>
            <p:spPr bwMode="auto">
              <a:xfrm>
                <a:off x="5767137" y="401052"/>
                <a:ext cx="1167063" cy="3348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 rot="1500000">
              <a:off x="6606009" y="303491"/>
              <a:ext cx="156812" cy="1005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400800" y="828227"/>
              <a:ext cx="46201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56" y="1905000"/>
            <a:ext cx="46863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9206" y="5486400"/>
            <a:ext cx="6073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8406" y="3272135"/>
            <a:ext cx="3036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761490"/>
              </p:ext>
            </p:extLst>
          </p:nvPr>
        </p:nvGraphicFramePr>
        <p:xfrm>
          <a:off x="381000" y="3886200"/>
          <a:ext cx="3678856" cy="247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数式" r:id="rId6" imgW="2311200" imgH="1549080" progId="Equation.3">
                  <p:embed/>
                </p:oleObj>
              </mc:Choice>
              <mc:Fallback>
                <p:oleObj name="数式" r:id="rId6" imgW="231120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86200"/>
                        <a:ext cx="3678856" cy="2472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5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LR circuit reminds us of:</a:t>
            </a:r>
          </a:p>
          <a:p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Why physics class is so beautiful.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Why physics class is so terrible.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RC circuit.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Money in the bank.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413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90311" y="5334000"/>
            <a:ext cx="1329089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762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Energy storage in inductor: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185319"/>
              </p:ext>
            </p:extLst>
          </p:nvPr>
        </p:nvGraphicFramePr>
        <p:xfrm>
          <a:off x="2438400" y="1524000"/>
          <a:ext cx="12239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数式" r:id="rId3" imgW="660240" imgH="393480" progId="Equation.3">
                  <p:embed/>
                </p:oleObj>
              </mc:Choice>
              <mc:Fallback>
                <p:oleObj name="数式" r:id="rId3" imgW="6602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24000"/>
                        <a:ext cx="12239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6" t="43880" r="40682" b="24961"/>
          <a:stretch/>
        </p:blipFill>
        <p:spPr bwMode="auto">
          <a:xfrm>
            <a:off x="609600" y="1371600"/>
            <a:ext cx="1761423" cy="209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674827"/>
              </p:ext>
            </p:extLst>
          </p:nvPr>
        </p:nvGraphicFramePr>
        <p:xfrm>
          <a:off x="1143000" y="3657600"/>
          <a:ext cx="5461000" cy="240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数式" r:id="rId6" imgW="2946240" imgH="1295280" progId="Equation.3">
                  <p:embed/>
                </p:oleObj>
              </mc:Choice>
              <mc:Fallback>
                <p:oleObj name="数式" r:id="rId6" imgW="2946240" imgH="1295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57600"/>
                        <a:ext cx="5461000" cy="240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6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6656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LR circuit continued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685800"/>
            <a:ext cx="2927282" cy="3446351"/>
            <a:chOff x="5767137" y="303491"/>
            <a:chExt cx="2927282" cy="3446351"/>
          </a:xfrm>
        </p:grpSpPr>
        <p:grpSp>
          <p:nvGrpSpPr>
            <p:cNvPr id="7" name="Group 6"/>
            <p:cNvGrpSpPr/>
            <p:nvPr/>
          </p:nvGrpSpPr>
          <p:grpSpPr>
            <a:xfrm>
              <a:off x="5767137" y="401052"/>
              <a:ext cx="2927282" cy="3348790"/>
              <a:chOff x="5767137" y="401052"/>
              <a:chExt cx="2927282" cy="3348790"/>
            </a:xfrm>
          </p:grpSpPr>
          <p:pic>
            <p:nvPicPr>
              <p:cNvPr id="33796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05" t="31179" b="24874"/>
              <a:stretch/>
            </p:blipFill>
            <p:spPr bwMode="auto">
              <a:xfrm>
                <a:off x="6862812" y="401053"/>
                <a:ext cx="1831607" cy="3348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179" r="74516" b="24874"/>
              <a:stretch/>
            </p:blipFill>
            <p:spPr bwMode="auto">
              <a:xfrm>
                <a:off x="5767137" y="401052"/>
                <a:ext cx="1167063" cy="3348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 rot="1500000">
              <a:off x="6606009" y="303491"/>
              <a:ext cx="156812" cy="1005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400800" y="828227"/>
              <a:ext cx="462012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08549"/>
              </p:ext>
            </p:extLst>
          </p:nvPr>
        </p:nvGraphicFramePr>
        <p:xfrm>
          <a:off x="4953000" y="228600"/>
          <a:ext cx="3976688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数式" r:id="rId5" imgW="2145960" imgH="1447560" progId="Equation.3">
                  <p:embed/>
                </p:oleObj>
              </mc:Choice>
              <mc:Fallback>
                <p:oleObj name="数式" r:id="rId5" imgW="214596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8600"/>
                        <a:ext cx="3976688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1319463" y="1210536"/>
            <a:ext cx="0" cy="2751864"/>
          </a:xfrm>
          <a:prstGeom prst="line">
            <a:avLst/>
          </a:prstGeom>
          <a:ln w="254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039703" y="2895600"/>
            <a:ext cx="4421505" cy="3585865"/>
            <a:chOff x="4039703" y="2895600"/>
            <a:chExt cx="4421505" cy="3585865"/>
          </a:xfrm>
        </p:grpSpPr>
        <p:sp>
          <p:nvSpPr>
            <p:cNvPr id="16" name="TextBox 15"/>
            <p:cNvSpPr txBox="1"/>
            <p:nvPr/>
          </p:nvSpPr>
          <p:spPr>
            <a:xfrm>
              <a:off x="4039703" y="4262735"/>
              <a:ext cx="30369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I</a:t>
              </a:r>
            </a:p>
          </p:txBody>
        </p:sp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103" y="2895600"/>
              <a:ext cx="4269105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248400" y="6019800"/>
              <a:ext cx="60739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4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810000" cy="254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LC circuit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764232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circuit has the following time dependence after the switch is closed: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Charge decays with time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Charge increases with time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Charge remains constant with time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Charge increases and decreases with time</a:t>
            </a:r>
          </a:p>
        </p:txBody>
      </p:sp>
    </p:spTree>
    <p:extLst>
      <p:ext uri="{BB962C8B-B14F-4D97-AF65-F5344CB8AC3E}">
        <p14:creationId xmlns:p14="http://schemas.microsoft.com/office/powerpoint/2010/main" val="8088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810000" cy="254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LC circuit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373310"/>
              </p:ext>
            </p:extLst>
          </p:nvPr>
        </p:nvGraphicFramePr>
        <p:xfrm>
          <a:off x="5105400" y="1126013"/>
          <a:ext cx="2328862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6" name="数式" r:id="rId4" imgW="1257120" imgH="1473120" progId="Equation.3">
                  <p:embed/>
                </p:oleObj>
              </mc:Choice>
              <mc:Fallback>
                <p:oleObj name="数式" r:id="rId4" imgW="1257120" imgH="14731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126013"/>
                        <a:ext cx="2328862" cy="273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412177"/>
              </p:ext>
            </p:extLst>
          </p:nvPr>
        </p:nvGraphicFramePr>
        <p:xfrm>
          <a:off x="838200" y="4267200"/>
          <a:ext cx="402272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数式" r:id="rId6" imgW="2171520" imgH="888840" progId="Equation.3">
                  <p:embed/>
                </p:oleObj>
              </mc:Choice>
              <mc:Fallback>
                <p:oleObj name="数式" r:id="rId6" imgW="2171520" imgH="888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4022725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518794"/>
              </p:ext>
            </p:extLst>
          </p:nvPr>
        </p:nvGraphicFramePr>
        <p:xfrm>
          <a:off x="5181600" y="3962400"/>
          <a:ext cx="3435350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8" name="数式" r:id="rId8" imgW="1854000" imgH="1333440" progId="Equation.3">
                  <p:embed/>
                </p:oleObj>
              </mc:Choice>
              <mc:Fallback>
                <p:oleObj name="数式" r:id="rId8" imgW="1854000" imgH="13334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962400"/>
                        <a:ext cx="3435350" cy="247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8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471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LC circuit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5642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L=1 H,  C=1 F;  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dirty="0" smtClean="0"/>
              <a:t>=1 rad/s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086"/>
            <a:ext cx="3430412" cy="229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02" y="2590800"/>
            <a:ext cx="5905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14451" y="4038948"/>
            <a:ext cx="1142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Q/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max</a:t>
            </a:r>
            <a:endParaRPr lang="en-US" sz="2400" i="1" baseline="-25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486401" y="6019800"/>
            <a:ext cx="380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</a:t>
            </a:r>
            <a:endParaRPr lang="en-US" sz="2400" i="1" baseline="-250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3002681" y="4014388"/>
            <a:ext cx="2442812" cy="461665"/>
            <a:chOff x="5024788" y="1752948"/>
            <a:chExt cx="2442812" cy="46166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024788" y="2209800"/>
              <a:ext cx="1833212" cy="4813"/>
            </a:xfrm>
            <a:prstGeom prst="line">
              <a:avLst/>
            </a:prstGeom>
            <a:ln w="254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58188" y="1752948"/>
              <a:ext cx="1909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Symbol" pitchFamily="18" charset="2"/>
                </a:rPr>
                <a:t>w</a:t>
              </a:r>
              <a:r>
                <a:rPr lang="en-US" sz="2400" i="1" dirty="0" smtClean="0"/>
                <a:t>=2</a:t>
              </a:r>
              <a:r>
                <a:rPr lang="en-US" sz="2400" i="1" dirty="0" smtClean="0">
                  <a:latin typeface="Symbol" pitchFamily="18" charset="2"/>
                </a:rPr>
                <a:t>p</a:t>
              </a:r>
              <a:r>
                <a:rPr lang="en-US" sz="2400" i="1" dirty="0" smtClean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42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2A3-9F55-4221-8EA5-E85015CB5CF4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7964" y="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to send in your chapter reading questions…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t="24048" r="37220" b="4194"/>
          <a:stretch/>
        </p:blipFill>
        <p:spPr bwMode="auto">
          <a:xfrm>
            <a:off x="1413046" y="685800"/>
            <a:ext cx="5850835" cy="52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965819" y="42672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LC circuit </a:t>
            </a:r>
            <a:r>
              <a:rPr lang="en-US" sz="2400" dirty="0" smtClean="0"/>
              <a:t>is </a:t>
            </a:r>
            <a:r>
              <a:rPr lang="en-US" sz="2400" dirty="0"/>
              <a:t>mathematically analogous </a:t>
            </a:r>
            <a:r>
              <a:rPr lang="en-US" sz="2400" dirty="0" smtClean="0"/>
              <a:t>to: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Nothing seen previously seen in class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An elastic bouncing ball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A swinging pendulum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A mass attached to a spring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All above, except A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2884944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LC circuit </a:t>
            </a:r>
            <a:r>
              <a:rPr lang="en-US" sz="2400" dirty="0" smtClean="0"/>
              <a:t>is useful: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Because of its mathematical analogies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Physicists like simple formulae like </a:t>
            </a:r>
            <a:r>
              <a:rPr lang="en-US" sz="2400" dirty="0" err="1" smtClean="0"/>
              <a:t>cos</a:t>
            </a:r>
            <a:r>
              <a:rPr lang="en-US" sz="2400" dirty="0" smtClean="0"/>
              <a:t>(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dirty="0" err="1" smtClean="0"/>
              <a:t>t</a:t>
            </a:r>
            <a:r>
              <a:rPr lang="en-US" sz="2400" dirty="0" smtClean="0"/>
              <a:t>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It could be useful in science experiments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It could be useful for toys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It could be useful for everyday appliances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623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1920" y="0"/>
            <a:ext cx="3810000" cy="2911140"/>
            <a:chOff x="2514600" y="885525"/>
            <a:chExt cx="3810000" cy="2911140"/>
          </a:xfrm>
        </p:grpSpPr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914400"/>
              <a:ext cx="3810000" cy="2882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98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95" t="24010" r="4400" b="10306"/>
            <a:stretch/>
          </p:blipFill>
          <p:spPr bwMode="auto">
            <a:xfrm rot="5400000">
              <a:off x="4050636" y="416290"/>
              <a:ext cx="1126141" cy="2064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70848" y="152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LRC circuit: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15557"/>
              </p:ext>
            </p:extLst>
          </p:nvPr>
        </p:nvGraphicFramePr>
        <p:xfrm>
          <a:off x="4191000" y="152400"/>
          <a:ext cx="3270250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数式" r:id="rId5" imgW="1765080" imgH="838080" progId="Equation.3">
                  <p:embed/>
                </p:oleObj>
              </mc:Choice>
              <mc:Fallback>
                <p:oleObj name="数式" r:id="rId5" imgW="1765080" imgH="8380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"/>
                        <a:ext cx="3270250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626320"/>
              </p:ext>
            </p:extLst>
          </p:nvPr>
        </p:nvGraphicFramePr>
        <p:xfrm>
          <a:off x="5200048" y="1828800"/>
          <a:ext cx="3646488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5" name="数式" r:id="rId7" imgW="1968480" imgH="977760" progId="Equation.3">
                  <p:embed/>
                </p:oleObj>
              </mc:Choice>
              <mc:Fallback>
                <p:oleObj name="数式" r:id="rId7" imgW="1968480" imgH="9777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048" y="1828800"/>
                        <a:ext cx="3646488" cy="181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21920" y="3357265"/>
            <a:ext cx="5582252" cy="3048000"/>
            <a:chOff x="121920" y="3357265"/>
            <a:chExt cx="5582252" cy="3048000"/>
          </a:xfrm>
        </p:grpSpPr>
        <p:grpSp>
          <p:nvGrpSpPr>
            <p:cNvPr id="10" name="Group 9"/>
            <p:cNvGrpSpPr/>
            <p:nvPr/>
          </p:nvGrpSpPr>
          <p:grpSpPr>
            <a:xfrm>
              <a:off x="121920" y="3357265"/>
              <a:ext cx="5582252" cy="3048000"/>
              <a:chOff x="-19652" y="3048000"/>
              <a:chExt cx="5582252" cy="3048000"/>
            </a:xfrm>
          </p:grpSpPr>
          <p:pic>
            <p:nvPicPr>
              <p:cNvPr id="41995" name="Picture 1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" y="3048000"/>
                <a:ext cx="4846320" cy="304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-19652" y="3903044"/>
                <a:ext cx="85785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Q/C</a:t>
                </a:r>
                <a:r>
                  <a:rPr lang="en-US" sz="2400" i="1" dirty="0" smtClean="0">
                    <a:latin typeface="Script MT Bold" pitchFamily="66" charset="0"/>
                  </a:rPr>
                  <a:t>E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200400" y="5943600"/>
              <a:ext cx="381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7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27438" r="2902" b="14789"/>
          <a:stretch/>
        </p:blipFill>
        <p:spPr bwMode="auto">
          <a:xfrm>
            <a:off x="76200" y="1129600"/>
            <a:ext cx="9001814" cy="382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73967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Web assign question -- hint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352800" y="3041300"/>
            <a:ext cx="990600" cy="23530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5800" y="2743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1000 turns/m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225923"/>
              </p:ext>
            </p:extLst>
          </p:nvPr>
        </p:nvGraphicFramePr>
        <p:xfrm>
          <a:off x="4343400" y="3886200"/>
          <a:ext cx="220488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数式" r:id="rId4" imgW="876240" imgH="393480" progId="Equation.3">
                  <p:embed/>
                </p:oleObj>
              </mc:Choice>
              <mc:Fallback>
                <p:oleObj name="数式" r:id="rId4" imgW="876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3886200"/>
                        <a:ext cx="2204884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75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18841" r="4259" b="27882"/>
          <a:stretch/>
        </p:blipFill>
        <p:spPr bwMode="auto">
          <a:xfrm>
            <a:off x="152400" y="670160"/>
            <a:ext cx="8929454" cy="399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73967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Web assign question -- hint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85800" y="5105400"/>
            <a:ext cx="1752600" cy="838200"/>
            <a:chOff x="3276600" y="4800600"/>
            <a:chExt cx="1752600" cy="838200"/>
          </a:xfrm>
        </p:grpSpPr>
        <p:sp>
          <p:nvSpPr>
            <p:cNvPr id="9" name="Chord 8"/>
            <p:cNvSpPr/>
            <p:nvPr/>
          </p:nvSpPr>
          <p:spPr>
            <a:xfrm rot="17768025">
              <a:off x="3858871" y="5079402"/>
              <a:ext cx="304800" cy="685800"/>
            </a:xfrm>
            <a:prstGeom prst="chor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276600" y="5486400"/>
              <a:ext cx="1752600" cy="76200"/>
            </a:xfrm>
            <a:prstGeom prst="line">
              <a:avLst/>
            </a:prstGeom>
            <a:ln w="25400">
              <a:solidFill>
                <a:srgbClr val="FC70D7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76600" y="5410200"/>
              <a:ext cx="1752600" cy="76200"/>
            </a:xfrm>
            <a:prstGeom prst="line">
              <a:avLst/>
            </a:prstGeom>
            <a:ln w="25400">
              <a:solidFill>
                <a:srgbClr val="FC70D7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76600" y="5562600"/>
              <a:ext cx="1752600" cy="76200"/>
            </a:xfrm>
            <a:prstGeom prst="line">
              <a:avLst/>
            </a:prstGeom>
            <a:ln w="25400">
              <a:solidFill>
                <a:srgbClr val="FC70D7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276600" y="5334000"/>
              <a:ext cx="1752600" cy="76200"/>
            </a:xfrm>
            <a:prstGeom prst="line">
              <a:avLst/>
            </a:prstGeom>
            <a:ln w="25400">
              <a:solidFill>
                <a:srgbClr val="FC70D7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276600" y="5257800"/>
              <a:ext cx="1752600" cy="76200"/>
            </a:xfrm>
            <a:prstGeom prst="line">
              <a:avLst/>
            </a:prstGeom>
            <a:ln w="25400">
              <a:solidFill>
                <a:srgbClr val="FC70D7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040146" y="5084983"/>
              <a:ext cx="353672" cy="372542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317618" y="4800600"/>
              <a:ext cx="559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927157"/>
              </p:ext>
            </p:extLst>
          </p:nvPr>
        </p:nvGraphicFramePr>
        <p:xfrm>
          <a:off x="2743200" y="5038255"/>
          <a:ext cx="6324600" cy="1023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数式" r:id="rId4" imgW="2590560" imgH="419040" progId="Equation.3">
                  <p:embed/>
                </p:oleObj>
              </mc:Choice>
              <mc:Fallback>
                <p:oleObj name="数式" r:id="rId4" imgW="25905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00" y="5038255"/>
                        <a:ext cx="6324600" cy="1023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00200" y="5405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Symbol" pitchFamily="18" charset="2"/>
              </a:rPr>
              <a:t>q </a:t>
            </a:r>
            <a:r>
              <a:rPr lang="en-US" sz="2400" b="1" i="1" dirty="0" smtClean="0"/>
              <a:t>= </a:t>
            </a:r>
            <a:r>
              <a:rPr lang="en-US" sz="2400" b="1" i="1" dirty="0" err="1" smtClean="0">
                <a:latin typeface="Symbol" pitchFamily="18" charset="2"/>
              </a:rPr>
              <a:t>w</a:t>
            </a:r>
            <a:r>
              <a:rPr lang="en-US" sz="2400" b="1" i="1" dirty="0" err="1" smtClean="0"/>
              <a:t>t</a:t>
            </a:r>
            <a:endParaRPr lang="en-US" sz="2400" b="1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762000" y="3429000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8200" y="4191000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F438-F02C-4D7D-BE10-F36B2B409366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generator: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14" y="478971"/>
            <a:ext cx="427767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40636"/>
            <a:ext cx="2787491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4038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itchFamily="18" charset="2"/>
              </a:rPr>
              <a:t>q </a:t>
            </a:r>
            <a:r>
              <a:rPr lang="en-US" sz="2400" i="1" dirty="0" smtClean="0"/>
              <a:t>= 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r>
              <a:rPr lang="en-US" sz="2400" i="1" dirty="0" err="1" smtClean="0"/>
              <a:t>t</a:t>
            </a:r>
            <a:endParaRPr lang="en-US" sz="2400" i="1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796721"/>
              </p:ext>
            </p:extLst>
          </p:nvPr>
        </p:nvGraphicFramePr>
        <p:xfrm>
          <a:off x="457201" y="4748213"/>
          <a:ext cx="3595688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name="数式" r:id="rId5" imgW="1371600" imgH="609480" progId="Equation.3">
                  <p:embed/>
                </p:oleObj>
              </mc:Choice>
              <mc:Fallback>
                <p:oleObj name="数式" r:id="rId5" imgW="1371600" imgH="609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4748213"/>
                        <a:ext cx="3595688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3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9B70-3531-44C2-BE57-19C8845007E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986843"/>
              </p:ext>
            </p:extLst>
          </p:nvPr>
        </p:nvGraphicFramePr>
        <p:xfrm>
          <a:off x="1221241" y="744694"/>
          <a:ext cx="6657975" cy="363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数式" r:id="rId3" imgW="2539800" imgH="1485720" progId="Equation.3">
                  <p:embed/>
                </p:oleObj>
              </mc:Choice>
              <mc:Fallback>
                <p:oleObj name="数式" r:id="rId3" imgW="2539800" imgH="1485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241" y="744694"/>
                        <a:ext cx="6657975" cy="363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04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generator:</a:t>
            </a:r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96" y="4495800"/>
            <a:ext cx="43338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5029200"/>
            <a:ext cx="71709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514600" y="5334000"/>
            <a:ext cx="42672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02904" y="5105400"/>
            <a:ext cx="71709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0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05400" y="668494"/>
            <a:ext cx="3962400" cy="26843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DA13-7FC7-4E4A-90F6-939914090CF3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18720"/>
              </p:ext>
            </p:extLst>
          </p:nvPr>
        </p:nvGraphicFramePr>
        <p:xfrm>
          <a:off x="228600" y="1066800"/>
          <a:ext cx="463567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" name="数式" r:id="rId3" imgW="2070000" imgH="749160" progId="Equation.3">
                  <p:embed/>
                </p:oleObj>
              </mc:Choice>
              <mc:Fallback>
                <p:oleObj name="数式" r:id="rId3" imgW="2070000" imgH="749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463567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71" y="206829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909484"/>
              </p:ext>
            </p:extLst>
          </p:nvPr>
        </p:nvGraphicFramePr>
        <p:xfrm>
          <a:off x="457200" y="3200400"/>
          <a:ext cx="4572000" cy="2550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" name="数式" r:id="rId5" imgW="1981080" imgH="1104840" progId="Equation.3">
                  <p:embed/>
                </p:oleObj>
              </mc:Choice>
              <mc:Fallback>
                <p:oleObj name="数式" r:id="rId5" imgW="1981080" imgH="1104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0400"/>
                        <a:ext cx="4572000" cy="2550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431115"/>
              </p:ext>
            </p:extLst>
          </p:nvPr>
        </p:nvGraphicFramePr>
        <p:xfrm>
          <a:off x="5743188" y="4038600"/>
          <a:ext cx="2341563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3" name="数式" r:id="rId7" imgW="888840" imgH="482400" progId="Equation.3">
                  <p:embed/>
                </p:oleObj>
              </mc:Choice>
              <mc:Fallback>
                <p:oleObj name="数式" r:id="rId7" imgW="88884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188" y="4038600"/>
                        <a:ext cx="2341563" cy="127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890281"/>
              </p:ext>
            </p:extLst>
          </p:nvPr>
        </p:nvGraphicFramePr>
        <p:xfrm>
          <a:off x="5105400" y="838200"/>
          <a:ext cx="3886200" cy="228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" name="数式" r:id="rId9" imgW="1726920" imgH="1015920" progId="Equation.3">
                  <p:embed/>
                </p:oleObj>
              </mc:Choice>
              <mc:Fallback>
                <p:oleObj name="数式" r:id="rId9" imgW="1726920" imgH="10159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838200"/>
                        <a:ext cx="3886200" cy="2286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6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4082-6CDE-4805-9622-EAFFBC0E9840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28599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Faraday’s law for EMF induced in a current loop: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50324"/>
              </p:ext>
            </p:extLst>
          </p:nvPr>
        </p:nvGraphicFramePr>
        <p:xfrm>
          <a:off x="4343400" y="533400"/>
          <a:ext cx="2057400" cy="115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4" name="数式" r:id="rId3" imgW="698400" imgH="393480" progId="Equation.3">
                  <p:embed/>
                </p:oleObj>
              </mc:Choice>
              <mc:Fallback>
                <p:oleObj name="数式" r:id="rId3" imgW="6984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3400"/>
                        <a:ext cx="2057400" cy="1157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091389"/>
              </p:ext>
            </p:extLst>
          </p:nvPr>
        </p:nvGraphicFramePr>
        <p:xfrm>
          <a:off x="584200" y="1219200"/>
          <a:ext cx="28241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5" name="数式" r:id="rId5" imgW="1206360" imgH="393480" progId="Equation.3">
                  <p:embed/>
                </p:oleObj>
              </mc:Choice>
              <mc:Fallback>
                <p:oleObj name="数式" r:id="rId5" imgW="12063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219200"/>
                        <a:ext cx="28241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780368"/>
              </p:ext>
            </p:extLst>
          </p:nvPr>
        </p:nvGraphicFramePr>
        <p:xfrm>
          <a:off x="1600200" y="2063832"/>
          <a:ext cx="4129088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" name="数式" r:id="rId7" imgW="1650960" imgH="1244520" progId="Equation.3">
                  <p:embed/>
                </p:oleObj>
              </mc:Choice>
              <mc:Fallback>
                <p:oleObj name="数式" r:id="rId7" imgW="1650960" imgH="1244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63832"/>
                        <a:ext cx="4129088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2334326" cy="342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0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DDDB-1F1F-4C18-91B1-9B39C563676C}" type="datetime1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457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“Mutual” inductance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5" t="51675" r="53944" b="14789"/>
          <a:stretch/>
        </p:blipFill>
        <p:spPr bwMode="auto">
          <a:xfrm>
            <a:off x="1600200" y="1055570"/>
            <a:ext cx="2512194" cy="22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0" y="98515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c</a:t>
            </a:r>
            <a:endParaRPr lang="en-US" sz="2400" i="1" baseline="-25000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657600" y="1905000"/>
            <a:ext cx="9144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842893"/>
              </p:ext>
            </p:extLst>
          </p:nvPr>
        </p:nvGraphicFramePr>
        <p:xfrm>
          <a:off x="4573024" y="1524000"/>
          <a:ext cx="2284976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数式" r:id="rId4" imgW="1231560" imgH="393480" progId="Equation.3">
                  <p:embed/>
                </p:oleObj>
              </mc:Choice>
              <mc:Fallback>
                <p:oleObj name="数式" r:id="rId4" imgW="12315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3024" y="1524000"/>
                        <a:ext cx="2284976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00200" y="1671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</a:t>
            </a:r>
            <a:endParaRPr lang="en-US" sz="2400" i="1" baseline="-25000" dirty="0" smtClean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19346"/>
              </p:ext>
            </p:extLst>
          </p:nvPr>
        </p:nvGraphicFramePr>
        <p:xfrm>
          <a:off x="2209800" y="3581400"/>
          <a:ext cx="36750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数式" r:id="rId6" imgW="1981080" imgH="393480" progId="Equation.3">
                  <p:embed/>
                </p:oleObj>
              </mc:Choice>
              <mc:Fallback>
                <p:oleObj name="数式" r:id="rId6" imgW="198108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367506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2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9122</TotalTime>
  <Words>498</Words>
  <Application>Microsoft Office PowerPoint</Application>
  <PresentationFormat>On-screen Show (4:3)</PresentationFormat>
  <Paragraphs>138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639</cp:revision>
  <cp:lastPrinted>2012-01-14T20:35:51Z</cp:lastPrinted>
  <dcterms:created xsi:type="dcterms:W3CDTF">2012-01-10T18:32:24Z</dcterms:created>
  <dcterms:modified xsi:type="dcterms:W3CDTF">2012-03-20T14:30:33Z</dcterms:modified>
</cp:coreProperties>
</file>