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6" r:id="rId2"/>
    <p:sldId id="386" r:id="rId3"/>
    <p:sldId id="440" r:id="rId4"/>
    <p:sldId id="441" r:id="rId5"/>
    <p:sldId id="433" r:id="rId6"/>
    <p:sldId id="435" r:id="rId7"/>
    <p:sldId id="437" r:id="rId8"/>
    <p:sldId id="438" r:id="rId9"/>
    <p:sldId id="436" r:id="rId10"/>
    <p:sldId id="434" r:id="rId11"/>
    <p:sldId id="439" r:id="rId12"/>
    <p:sldId id="442" r:id="rId13"/>
    <p:sldId id="443" r:id="rId14"/>
    <p:sldId id="444" r:id="rId15"/>
    <p:sldId id="445" r:id="rId16"/>
    <p:sldId id="446" r:id="rId17"/>
    <p:sldId id="447" r:id="rId18"/>
    <p:sldId id="449" r:id="rId19"/>
    <p:sldId id="448" r:id="rId20"/>
    <p:sldId id="450" r:id="rId21"/>
    <p:sldId id="451" r:id="rId22"/>
    <p:sldId id="452" r:id="rId23"/>
    <p:sldId id="453" r:id="rId24"/>
    <p:sldId id="454" r:id="rId25"/>
    <p:sldId id="455" r:id="rId26"/>
    <p:sldId id="456" r:id="rId27"/>
    <p:sldId id="457" r:id="rId28"/>
    <p:sldId id="458" r:id="rId29"/>
    <p:sldId id="459" r:id="rId30"/>
    <p:sldId id="460" r:id="rId3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70D7"/>
    <a:srgbClr val="0000FF"/>
    <a:srgbClr val="009900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63" d="100"/>
          <a:sy n="63" d="100"/>
        </p:scale>
        <p:origin x="-67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95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0C3B-4FCF-4009-9F13-7119F38B3C15}" type="datetime1">
              <a:rPr lang="en-US" smtClean="0"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3C27-A80B-4F4C-8B42-5633BFECD9D3}" type="datetime1">
              <a:rPr lang="en-US" smtClean="0"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C3C85-2E19-4D89-93D7-27F186BF91BC}" type="datetime1">
              <a:rPr lang="en-US" smtClean="0"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E074-362B-44A4-8E79-D4AB3D3B5657}" type="datetime1">
              <a:rPr lang="en-US" smtClean="0"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5F40-D7E3-4FF0-8B4C-C13070527C6F}" type="datetime1">
              <a:rPr lang="en-US" smtClean="0"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BD05-1941-4BBF-A8E5-01B546AD5BD3}" type="datetime1">
              <a:rPr lang="en-US" smtClean="0"/>
              <a:t>3/22/2012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6AFD-880D-425F-8792-3C7D2818FDBD}" type="datetime1">
              <a:rPr lang="en-US" smtClean="0"/>
              <a:t>3/22/2012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CCF71-A090-4107-9141-5E06C79B0C22}" type="datetime1">
              <a:rPr lang="en-US" smtClean="0"/>
              <a:t>3/22/2012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1D9-792E-4F3D-8A6F-2E11566509C7}" type="datetime1">
              <a:rPr lang="en-US" smtClean="0"/>
              <a:t>3/22/2012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3B41-BAED-4536-9E5A-B22ABCE2DF6A}" type="datetime1">
              <a:rPr lang="en-US" smtClean="0"/>
              <a:t>3/22/2012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F103-9F2D-4E21-B59C-51BD3FB7D9F2}" type="datetime1">
              <a:rPr lang="en-US" smtClean="0"/>
              <a:t>3/22/2012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77817-4553-4347-9CB9-6B62B9D22F92}" type="datetime1">
              <a:rPr lang="en-US" smtClean="0"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114 A  Spring 2012 -- Lecture 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6.pn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30.pn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30.pn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30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8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7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6.png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52.wmf"/><Relationship Id="rId5" Type="http://schemas.openxmlformats.org/officeDocument/2006/relationships/image" Target="../media/image10.png"/><Relationship Id="rId10" Type="http://schemas.openxmlformats.org/officeDocument/2006/relationships/oleObject" Target="../embeddings/oleObject33.bin"/><Relationship Id="rId4" Type="http://schemas.openxmlformats.org/officeDocument/2006/relationships/image" Target="../media/image7.png"/><Relationship Id="rId9" Type="http://schemas.openxmlformats.org/officeDocument/2006/relationships/image" Target="../media/image5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3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Relationship Id="rId9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10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telenet.be/worldstandards/electricity.htm#voltag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3A5B-99E6-4A15-A5ED-A3FFCC0BB3E2}" type="datetime1">
              <a:rPr lang="en-US" smtClean="0"/>
              <a:t>3/22/2012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0486" y="667464"/>
            <a:ext cx="829491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114 A General Physics II</a:t>
            </a:r>
          </a:p>
          <a:p>
            <a:pPr algn="ctr"/>
            <a:r>
              <a:rPr lang="en-US" sz="3200" b="1" dirty="0" smtClean="0"/>
              <a:t>11 AM-12:15 </a:t>
            </a:r>
            <a:r>
              <a:rPr lang="en-US" sz="3200" b="1" dirty="0"/>
              <a:t>P</a:t>
            </a:r>
            <a:r>
              <a:rPr lang="en-US" sz="3200" b="1" dirty="0" smtClean="0"/>
              <a:t>M  TR Olin 101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15 (Chapter 33):</a:t>
            </a:r>
          </a:p>
          <a:p>
            <a:endParaRPr lang="en-US" b="1" dirty="0"/>
          </a:p>
          <a:p>
            <a:pPr algn="ctr"/>
            <a:r>
              <a:rPr lang="en-US" sz="3200" b="1" dirty="0" smtClean="0"/>
              <a:t>Alternating current circuits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AC EMF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R, C, L behaviors in AC circuit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RLC circuits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682F-3E66-4142-9E5C-562CE7690C30}" type="datetime1">
              <a:rPr lang="en-US" smtClean="0"/>
              <a:t>3/22/2012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533400"/>
            <a:ext cx="762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of the following statements most accurately reflect the relationships between  the behaviors of LRC circuits with a DC versus an AC EMF source.</a:t>
            </a:r>
          </a:p>
          <a:p>
            <a:endParaRPr lang="en-US" sz="2400" dirty="0"/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The differential equations are different and the solutions are different.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The differential equations are the same – but the solutions are different.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The differential equations are the same – so the solutions have to be the same.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648200"/>
            <a:ext cx="84582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fact:    The DC solutions to the differential equations are generally valid representations of transient behaviors.    Often we are interested in the “steady state” solutions in the presence of AC voltage sources.</a:t>
            </a:r>
          </a:p>
        </p:txBody>
      </p:sp>
    </p:spTree>
    <p:extLst>
      <p:ext uri="{BB962C8B-B14F-4D97-AF65-F5344CB8AC3E}">
        <p14:creationId xmlns:p14="http://schemas.microsoft.com/office/powerpoint/2010/main" val="322088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400" y="4495800"/>
            <a:ext cx="4038600" cy="1219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1D9-792E-4F3D-8A6F-2E11566509C7}" type="datetime1">
              <a:rPr lang="en-US" smtClean="0"/>
              <a:t>3/22/2012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5686"/>
            <a:ext cx="3810000" cy="328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136837"/>
              </p:ext>
            </p:extLst>
          </p:nvPr>
        </p:nvGraphicFramePr>
        <p:xfrm>
          <a:off x="304800" y="3179763"/>
          <a:ext cx="4578350" cy="253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0" name="数式" r:id="rId4" imgW="1536480" imgH="850680" progId="Equation.3">
                  <p:embed/>
                </p:oleObj>
              </mc:Choice>
              <mc:Fallback>
                <p:oleObj name="数式" r:id="rId4" imgW="1536480" imgH="850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3179763"/>
                        <a:ext cx="4578350" cy="2535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6096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 EMF with resistor:</a:t>
            </a:r>
          </a:p>
        </p:txBody>
      </p:sp>
    </p:spTree>
    <p:extLst>
      <p:ext uri="{BB962C8B-B14F-4D97-AF65-F5344CB8AC3E}">
        <p14:creationId xmlns:p14="http://schemas.microsoft.com/office/powerpoint/2010/main" val="219477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6800" y="4495800"/>
            <a:ext cx="5943600" cy="1905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1D9-792E-4F3D-8A6F-2E11566509C7}" type="datetime1">
              <a:rPr lang="en-US" smtClean="0"/>
              <a:t>3/22/2012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6096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 EMF with capacitor: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"/>
            <a:ext cx="3810000" cy="3307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382209"/>
              </p:ext>
            </p:extLst>
          </p:nvPr>
        </p:nvGraphicFramePr>
        <p:xfrm>
          <a:off x="579437" y="2133600"/>
          <a:ext cx="6430963" cy="431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1" name="数式" r:id="rId4" imgW="2158920" imgH="1447560" progId="Equation.3">
                  <p:embed/>
                </p:oleObj>
              </mc:Choice>
              <mc:Fallback>
                <p:oleObj name="数式" r:id="rId4" imgW="2158920" imgH="1447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7" y="2133600"/>
                        <a:ext cx="6430963" cy="431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977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"/>
            <a:ext cx="3810000" cy="3240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8200" y="3962400"/>
            <a:ext cx="4267200" cy="2362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1D9-792E-4F3D-8A6F-2E11566509C7}" type="datetime1">
              <a:rPr lang="en-US" smtClean="0"/>
              <a:t>3/22/2012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6096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 EMF with inductor: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462612"/>
              </p:ext>
            </p:extLst>
          </p:nvPr>
        </p:nvGraphicFramePr>
        <p:xfrm>
          <a:off x="304800" y="1555750"/>
          <a:ext cx="4918075" cy="484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2" name="数式" r:id="rId4" imgW="1650960" imgH="1625400" progId="Equation.3">
                  <p:embed/>
                </p:oleObj>
              </mc:Choice>
              <mc:Fallback>
                <p:oleObj name="数式" r:id="rId4" imgW="1650960" imgH="1625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55750"/>
                        <a:ext cx="4918075" cy="484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85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1D9-792E-4F3D-8A6F-2E11566509C7}" type="datetime1">
              <a:rPr lang="en-US" smtClean="0"/>
              <a:t>3/22/2012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73967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Summary of results for each circuit element: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759130"/>
              </p:ext>
            </p:extLst>
          </p:nvPr>
        </p:nvGraphicFramePr>
        <p:xfrm>
          <a:off x="765174" y="2020888"/>
          <a:ext cx="6778626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2" name="数式" r:id="rId3" imgW="2730240" imgH="393480" progId="Equation.3">
                  <p:embed/>
                </p:oleObj>
              </mc:Choice>
              <mc:Fallback>
                <p:oleObj name="数式" r:id="rId3" imgW="27302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4" y="2020888"/>
                        <a:ext cx="6778626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935055"/>
              </p:ext>
            </p:extLst>
          </p:nvPr>
        </p:nvGraphicFramePr>
        <p:xfrm>
          <a:off x="685800" y="539986"/>
          <a:ext cx="4895056" cy="1070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3" name="数式" r:id="rId5" imgW="1879560" imgH="431640" progId="Equation.3">
                  <p:embed/>
                </p:oleObj>
              </mc:Choice>
              <mc:Fallback>
                <p:oleObj name="数式" r:id="rId5" imgW="187956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39986"/>
                        <a:ext cx="4895056" cy="10707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200037"/>
              </p:ext>
            </p:extLst>
          </p:nvPr>
        </p:nvGraphicFramePr>
        <p:xfrm>
          <a:off x="779462" y="3581400"/>
          <a:ext cx="7450138" cy="5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4" name="数式" r:id="rId7" imgW="2997000" imgH="228600" progId="Equation.3">
                  <p:embed/>
                </p:oleObj>
              </mc:Choice>
              <mc:Fallback>
                <p:oleObj name="数式" r:id="rId7" imgW="29970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2" y="3581400"/>
                        <a:ext cx="7450138" cy="5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310144"/>
              </p:ext>
            </p:extLst>
          </p:nvPr>
        </p:nvGraphicFramePr>
        <p:xfrm>
          <a:off x="771525" y="4678363"/>
          <a:ext cx="698500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5" name="数式" r:id="rId9" imgW="2869920" imgH="393480" progId="Equation.3">
                  <p:embed/>
                </p:oleObj>
              </mc:Choice>
              <mc:Fallback>
                <p:oleObj name="数式" r:id="rId9" imgW="286992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4678363"/>
                        <a:ext cx="6985000" cy="96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492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1D9-792E-4F3D-8A6F-2E11566509C7}" type="datetime1">
              <a:rPr lang="en-US" smtClean="0"/>
              <a:t>3/22/2012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Comment about phase factor </a:t>
            </a:r>
            <a:r>
              <a:rPr lang="en-US" sz="2400" dirty="0" smtClean="0">
                <a:latin typeface="Symbol" pitchFamily="18" charset="2"/>
              </a:rPr>
              <a:t>f:</a:t>
            </a:r>
          </a:p>
          <a:p>
            <a:r>
              <a:rPr lang="en-US" sz="2400" dirty="0">
                <a:latin typeface="Symbol" pitchFamily="18" charset="2"/>
              </a:rPr>
              <a:t> </a:t>
            </a:r>
            <a:r>
              <a:rPr lang="en-US" sz="2400" dirty="0" smtClean="0">
                <a:latin typeface="Symbol" pitchFamily="18" charset="2"/>
              </a:rPr>
              <a:t>                    </a:t>
            </a:r>
            <a:r>
              <a:rPr lang="en-US" sz="2400" dirty="0" smtClean="0"/>
              <a:t>Plots of sin(2</a:t>
            </a:r>
            <a:r>
              <a:rPr lang="en-US" sz="2400" dirty="0" smtClean="0">
                <a:latin typeface="Symbol" pitchFamily="18" charset="2"/>
              </a:rPr>
              <a:t>p</a:t>
            </a:r>
            <a:r>
              <a:rPr lang="en-US" sz="2400" dirty="0" smtClean="0"/>
              <a:t>t+</a:t>
            </a:r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dirty="0" smtClean="0"/>
              <a:t>)</a:t>
            </a:r>
            <a:endParaRPr lang="en-US" sz="2400" dirty="0" smtClean="0">
              <a:latin typeface="Symbol" pitchFamily="18" charset="2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38659"/>
            <a:ext cx="63246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4343400"/>
            <a:ext cx="63246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94" y="2700338"/>
            <a:ext cx="63246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10400" y="1537007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f=0</a:t>
            </a:r>
            <a:endParaRPr lang="en-US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7010400" y="30435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f=0.5</a:t>
            </a: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162800" y="4648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f=1.57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9104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1D9-792E-4F3D-8A6F-2E11566509C7}" type="datetime1">
              <a:rPr lang="en-US" smtClean="0"/>
              <a:t>3/22/2012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2286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Series AC LRC circuit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72000" y="228600"/>
            <a:ext cx="3810000" cy="2911140"/>
            <a:chOff x="685800" y="990600"/>
            <a:chExt cx="3810000" cy="2911140"/>
          </a:xfrm>
        </p:grpSpPr>
        <p:grpSp>
          <p:nvGrpSpPr>
            <p:cNvPr id="5" name="Group 4"/>
            <p:cNvGrpSpPr/>
            <p:nvPr/>
          </p:nvGrpSpPr>
          <p:grpSpPr>
            <a:xfrm>
              <a:off x="685800" y="990600"/>
              <a:ext cx="3810000" cy="2911140"/>
              <a:chOff x="4648200" y="990600"/>
              <a:chExt cx="3810000" cy="291114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4648200" y="990600"/>
                <a:ext cx="3810000" cy="2911140"/>
                <a:chOff x="2514600" y="885525"/>
                <a:chExt cx="3810000" cy="2911140"/>
              </a:xfrm>
            </p:grpSpPr>
            <p:pic>
              <p:nvPicPr>
                <p:cNvPr id="9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4600" y="914400"/>
                  <a:ext cx="3810000" cy="28822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" name="Picture 4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895" t="24010" r="4400" b="10306"/>
                <a:stretch/>
              </p:blipFill>
              <p:spPr bwMode="auto">
                <a:xfrm rot="5400000">
                  <a:off x="4050636" y="416290"/>
                  <a:ext cx="1126141" cy="20646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7" name="Rectangle 6"/>
              <p:cNvSpPr/>
              <p:nvPr/>
            </p:nvSpPr>
            <p:spPr>
              <a:xfrm>
                <a:off x="4876800" y="2025002"/>
                <a:ext cx="304800" cy="14039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001" t="63146" r="31999" b="11317"/>
              <a:stretch/>
            </p:blipFill>
            <p:spPr bwMode="auto">
              <a:xfrm rot="5400000">
                <a:off x="4785360" y="2362200"/>
                <a:ext cx="1295400" cy="838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2784906" y="1752600"/>
              <a:ext cx="6440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C</a:t>
              </a:r>
            </a:p>
          </p:txBody>
        </p:sp>
      </p:grp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043388"/>
              </p:ext>
            </p:extLst>
          </p:nvPr>
        </p:nvGraphicFramePr>
        <p:xfrm>
          <a:off x="762000" y="1263002"/>
          <a:ext cx="3160712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7" name="数式" r:id="rId6" imgW="1346040" imgH="1320480" progId="Equation.3">
                  <p:embed/>
                </p:oleObj>
              </mc:Choice>
              <mc:Fallback>
                <p:oleObj name="数式" r:id="rId6" imgW="1346040" imgH="1320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63002"/>
                        <a:ext cx="3160712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046476"/>
              </p:ext>
            </p:extLst>
          </p:nvPr>
        </p:nvGraphicFramePr>
        <p:xfrm>
          <a:off x="2514600" y="4267200"/>
          <a:ext cx="4952999" cy="192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8" name="数式" r:id="rId8" imgW="2273040" imgH="888840" progId="Equation.3">
                  <p:embed/>
                </p:oleObj>
              </mc:Choice>
              <mc:Fallback>
                <p:oleObj name="数式" r:id="rId8" imgW="2273040" imgH="8888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267200"/>
                        <a:ext cx="4952999" cy="192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1D9-792E-4F3D-8A6F-2E11566509C7}" type="datetime1">
              <a:rPr lang="en-US" smtClean="0"/>
              <a:t>3/22/2012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2286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Series AC LRC circuit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876800" y="261888"/>
            <a:ext cx="3810000" cy="2328912"/>
            <a:chOff x="685800" y="990600"/>
            <a:chExt cx="3810000" cy="2911140"/>
          </a:xfrm>
        </p:grpSpPr>
        <p:grpSp>
          <p:nvGrpSpPr>
            <p:cNvPr id="5" name="Group 4"/>
            <p:cNvGrpSpPr/>
            <p:nvPr/>
          </p:nvGrpSpPr>
          <p:grpSpPr>
            <a:xfrm>
              <a:off x="685800" y="990600"/>
              <a:ext cx="3810000" cy="2911140"/>
              <a:chOff x="4648200" y="990600"/>
              <a:chExt cx="3810000" cy="291114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4648200" y="990600"/>
                <a:ext cx="3810000" cy="2911140"/>
                <a:chOff x="2514600" y="885525"/>
                <a:chExt cx="3810000" cy="2911140"/>
              </a:xfrm>
            </p:grpSpPr>
            <p:pic>
              <p:nvPicPr>
                <p:cNvPr id="9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4600" y="914400"/>
                  <a:ext cx="3810000" cy="28822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" name="Picture 4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895" t="24010" r="4400" b="10306"/>
                <a:stretch/>
              </p:blipFill>
              <p:spPr bwMode="auto">
                <a:xfrm rot="5400000">
                  <a:off x="4050636" y="416290"/>
                  <a:ext cx="1126141" cy="20646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7" name="Rectangle 6"/>
              <p:cNvSpPr/>
              <p:nvPr/>
            </p:nvSpPr>
            <p:spPr>
              <a:xfrm>
                <a:off x="4876800" y="2025002"/>
                <a:ext cx="304800" cy="14039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001" t="63146" r="31999" b="11317"/>
              <a:stretch/>
            </p:blipFill>
            <p:spPr bwMode="auto">
              <a:xfrm rot="5400000">
                <a:off x="4785360" y="2362200"/>
                <a:ext cx="1295400" cy="838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2784906" y="1752600"/>
              <a:ext cx="6440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C</a:t>
              </a:r>
            </a:p>
          </p:txBody>
        </p:sp>
      </p:grp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870560"/>
              </p:ext>
            </p:extLst>
          </p:nvPr>
        </p:nvGraphicFramePr>
        <p:xfrm>
          <a:off x="352470" y="2057400"/>
          <a:ext cx="5040313" cy="137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6" name="数式" r:id="rId6" imgW="2145960" imgH="634680" progId="Equation.3">
                  <p:embed/>
                </p:oleObj>
              </mc:Choice>
              <mc:Fallback>
                <p:oleObj name="数式" r:id="rId6" imgW="21459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70" y="2057400"/>
                        <a:ext cx="5040313" cy="1373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525485"/>
              </p:ext>
            </p:extLst>
          </p:nvPr>
        </p:nvGraphicFramePr>
        <p:xfrm>
          <a:off x="423863" y="3730625"/>
          <a:ext cx="7785100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7" name="数式" r:id="rId8" imgW="3314520" imgH="634680" progId="Equation.3">
                  <p:embed/>
                </p:oleObj>
              </mc:Choice>
              <mc:Fallback>
                <p:oleObj name="数式" r:id="rId8" imgW="3314520" imgH="6346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3730625"/>
                        <a:ext cx="7785100" cy="137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57200" y="55626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 pitchFamily="2" charset="2"/>
              </a:rPr>
              <a:t> Must be true at all </a:t>
            </a:r>
            <a:r>
              <a:rPr lang="en-US" sz="2400" i="1" dirty="0" smtClean="0">
                <a:sym typeface="Wingdings" pitchFamily="2" charset="2"/>
              </a:rPr>
              <a:t>t</a:t>
            </a:r>
            <a:r>
              <a:rPr lang="en-US" sz="2400" dirty="0" smtClean="0">
                <a:sym typeface="Wingdings" pitchFamily="2" charset="2"/>
              </a:rPr>
              <a:t>; special values of </a:t>
            </a:r>
            <a:r>
              <a:rPr lang="en-US" sz="2400" i="1" dirty="0" smtClean="0">
                <a:sym typeface="Wingdings" pitchFamily="2" charset="2"/>
              </a:rPr>
              <a:t>I</a:t>
            </a:r>
            <a:r>
              <a:rPr lang="en-US" sz="2400" i="1" baseline="-25000" dirty="0" smtClean="0">
                <a:sym typeface="Wingdings" pitchFamily="2" charset="2"/>
              </a:rPr>
              <a:t>max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and </a:t>
            </a:r>
            <a:r>
              <a:rPr lang="en-US" sz="2400" dirty="0" smtClean="0">
                <a:latin typeface="Symbol" pitchFamily="18" charset="2"/>
                <a:sym typeface="Wingdings" pitchFamily="2" charset="2"/>
              </a:rPr>
              <a:t>f</a:t>
            </a:r>
            <a:endParaRPr lang="en-US" sz="2400" dirty="0" smtClean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2191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1D9-792E-4F3D-8A6F-2E11566509C7}" type="datetime1">
              <a:rPr lang="en-US" smtClean="0"/>
              <a:t>3/22/2012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2286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Series AC LRC circuit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876800" y="261888"/>
            <a:ext cx="3810000" cy="2328912"/>
            <a:chOff x="685800" y="990600"/>
            <a:chExt cx="3810000" cy="2911140"/>
          </a:xfrm>
        </p:grpSpPr>
        <p:grpSp>
          <p:nvGrpSpPr>
            <p:cNvPr id="5" name="Group 4"/>
            <p:cNvGrpSpPr/>
            <p:nvPr/>
          </p:nvGrpSpPr>
          <p:grpSpPr>
            <a:xfrm>
              <a:off x="685800" y="990600"/>
              <a:ext cx="3810000" cy="2911140"/>
              <a:chOff x="4648200" y="990600"/>
              <a:chExt cx="3810000" cy="291114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4648200" y="990600"/>
                <a:ext cx="3810000" cy="2911140"/>
                <a:chOff x="2514600" y="885525"/>
                <a:chExt cx="3810000" cy="2911140"/>
              </a:xfrm>
            </p:grpSpPr>
            <p:pic>
              <p:nvPicPr>
                <p:cNvPr id="9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4600" y="914400"/>
                  <a:ext cx="3810000" cy="28822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" name="Picture 4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895" t="24010" r="4400" b="10306"/>
                <a:stretch/>
              </p:blipFill>
              <p:spPr bwMode="auto">
                <a:xfrm rot="5400000">
                  <a:off x="4050636" y="416290"/>
                  <a:ext cx="1126141" cy="20646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7" name="Rectangle 6"/>
              <p:cNvSpPr/>
              <p:nvPr/>
            </p:nvSpPr>
            <p:spPr>
              <a:xfrm>
                <a:off x="4876800" y="2025002"/>
                <a:ext cx="304800" cy="14039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001" t="63146" r="31999" b="11317"/>
              <a:stretch/>
            </p:blipFill>
            <p:spPr bwMode="auto">
              <a:xfrm rot="5400000">
                <a:off x="4785360" y="2362200"/>
                <a:ext cx="1295400" cy="838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2784906" y="1752600"/>
              <a:ext cx="6440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C</a:t>
              </a:r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093216"/>
              </p:ext>
            </p:extLst>
          </p:nvPr>
        </p:nvGraphicFramePr>
        <p:xfrm>
          <a:off x="101600" y="2395537"/>
          <a:ext cx="8890000" cy="141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4" name="数式" r:id="rId6" imgW="4000320" imgH="685800" progId="Equation.3">
                  <p:embed/>
                </p:oleObj>
              </mc:Choice>
              <mc:Fallback>
                <p:oleObj name="数式" r:id="rId6" imgW="400032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2395537"/>
                        <a:ext cx="8890000" cy="1414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747908"/>
              </p:ext>
            </p:extLst>
          </p:nvPr>
        </p:nvGraphicFramePr>
        <p:xfrm>
          <a:off x="290513" y="4038600"/>
          <a:ext cx="6491287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5" name="数式" r:id="rId8" imgW="2920680" imgH="1168200" progId="Equation.3">
                  <p:embed/>
                </p:oleObj>
              </mc:Choice>
              <mc:Fallback>
                <p:oleObj name="数式" r:id="rId8" imgW="2920680" imgH="1168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4038600"/>
                        <a:ext cx="6491287" cy="240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289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1D9-792E-4F3D-8A6F-2E11566509C7}" type="datetime1">
              <a:rPr lang="en-US" smtClean="0"/>
              <a:t>3/22/2012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319577"/>
              </p:ext>
            </p:extLst>
          </p:nvPr>
        </p:nvGraphicFramePr>
        <p:xfrm>
          <a:off x="315913" y="76200"/>
          <a:ext cx="849312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8" name="数式" r:id="rId3" imgW="4495680" imgH="1130040" progId="Equation.3">
                  <p:embed/>
                </p:oleObj>
              </mc:Choice>
              <mc:Fallback>
                <p:oleObj name="数式" r:id="rId3" imgW="4495680" imgH="11300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76200"/>
                        <a:ext cx="8493125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132987"/>
              </p:ext>
            </p:extLst>
          </p:nvPr>
        </p:nvGraphicFramePr>
        <p:xfrm>
          <a:off x="620713" y="2398713"/>
          <a:ext cx="7077075" cy="378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9" name="数式" r:id="rId5" imgW="3746160" imgH="2158920" progId="Equation.3">
                  <p:embed/>
                </p:oleObj>
              </mc:Choice>
              <mc:Fallback>
                <p:oleObj name="数式" r:id="rId5" imgW="3746160" imgH="21589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2398713"/>
                        <a:ext cx="7077075" cy="3786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493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6D8C-05C1-4833-B5E8-A9D9E55EEFA9}" type="datetime1">
              <a:rPr lang="en-US" smtClean="0"/>
              <a:t>3/22/2012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7964" y="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Remember to send in your chapter reading questions…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5634335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rd</a:t>
            </a:r>
            <a:r>
              <a:rPr lang="en-US" sz="2400" b="1" dirty="0" smtClean="0">
                <a:solidFill>
                  <a:srgbClr val="FF0000"/>
                </a:solidFill>
              </a:rPr>
              <a:t> exam will be scheduled for evenings during the week of 4/2/2012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 t="24116" r="36012" b="4282"/>
          <a:stretch/>
        </p:blipFill>
        <p:spPr bwMode="auto">
          <a:xfrm>
            <a:off x="1524000" y="609600"/>
            <a:ext cx="5826035" cy="495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295400" y="3352800"/>
            <a:ext cx="457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0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1D9-792E-4F3D-8A6F-2E11566509C7}" type="datetime1">
              <a:rPr lang="en-US" smtClean="0"/>
              <a:t>3/22/2012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2286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Series AC LRC circuit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876800" y="261888"/>
            <a:ext cx="3810000" cy="2328912"/>
            <a:chOff x="685800" y="990600"/>
            <a:chExt cx="3810000" cy="2911140"/>
          </a:xfrm>
        </p:grpSpPr>
        <p:grpSp>
          <p:nvGrpSpPr>
            <p:cNvPr id="5" name="Group 4"/>
            <p:cNvGrpSpPr/>
            <p:nvPr/>
          </p:nvGrpSpPr>
          <p:grpSpPr>
            <a:xfrm>
              <a:off x="685800" y="990600"/>
              <a:ext cx="3810000" cy="2911140"/>
              <a:chOff x="4648200" y="990600"/>
              <a:chExt cx="3810000" cy="291114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4648200" y="990600"/>
                <a:ext cx="3810000" cy="2911140"/>
                <a:chOff x="2514600" y="885525"/>
                <a:chExt cx="3810000" cy="2911140"/>
              </a:xfrm>
            </p:grpSpPr>
            <p:pic>
              <p:nvPicPr>
                <p:cNvPr id="9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4600" y="914400"/>
                  <a:ext cx="3810000" cy="28822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" name="Picture 4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895" t="24010" r="4400" b="10306"/>
                <a:stretch/>
              </p:blipFill>
              <p:spPr bwMode="auto">
                <a:xfrm rot="5400000">
                  <a:off x="4050636" y="416290"/>
                  <a:ext cx="1126141" cy="20646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7" name="Rectangle 6"/>
              <p:cNvSpPr/>
              <p:nvPr/>
            </p:nvSpPr>
            <p:spPr>
              <a:xfrm>
                <a:off x="4876800" y="2025002"/>
                <a:ext cx="304800" cy="14039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001" t="63146" r="31999" b="11317"/>
              <a:stretch/>
            </p:blipFill>
            <p:spPr bwMode="auto">
              <a:xfrm rot="5400000">
                <a:off x="4785360" y="2362200"/>
                <a:ext cx="1295400" cy="838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2784906" y="1752600"/>
              <a:ext cx="6440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C</a:t>
              </a:r>
            </a:p>
          </p:txBody>
        </p:sp>
      </p:grp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553660"/>
              </p:ext>
            </p:extLst>
          </p:nvPr>
        </p:nvGraphicFramePr>
        <p:xfrm>
          <a:off x="352470" y="2057400"/>
          <a:ext cx="5040313" cy="137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0" name="数式" r:id="rId6" imgW="2145960" imgH="634680" progId="Equation.3">
                  <p:embed/>
                </p:oleObj>
              </mc:Choice>
              <mc:Fallback>
                <p:oleObj name="数式" r:id="rId6" imgW="21459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70" y="2057400"/>
                        <a:ext cx="5040313" cy="1373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715875"/>
              </p:ext>
            </p:extLst>
          </p:nvPr>
        </p:nvGraphicFramePr>
        <p:xfrm>
          <a:off x="1035050" y="3473450"/>
          <a:ext cx="4905375" cy="227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1" name="数式" r:id="rId8" imgW="2234880" imgH="1117440" progId="Equation.3">
                  <p:embed/>
                </p:oleObj>
              </mc:Choice>
              <mc:Fallback>
                <p:oleObj name="数式" r:id="rId8" imgW="2234880" imgH="11174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3473450"/>
                        <a:ext cx="4905375" cy="227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876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1D9-792E-4F3D-8A6F-2E11566509C7}" type="datetime1">
              <a:rPr lang="en-US" smtClean="0"/>
              <a:t>3/22/2012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381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AC LRC circuit: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79676"/>
            <a:ext cx="3810000" cy="2745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24400" y="685800"/>
            <a:ext cx="426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smtClean="0"/>
              <a:t>Consider the series resistor R and inductor L connected to an AC EMF.   The voltage amplitude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max</a:t>
            </a:r>
            <a:r>
              <a:rPr lang="en-US" sz="2400" dirty="0" smtClean="0"/>
              <a:t> is held fixed while the frequency </a:t>
            </a:r>
            <a:r>
              <a:rPr lang="en-US" sz="2400" dirty="0" smtClean="0">
                <a:latin typeface="Symbol" pitchFamily="18" charset="2"/>
              </a:rPr>
              <a:t>w</a:t>
            </a:r>
            <a:r>
              <a:rPr lang="en-US" sz="2400" dirty="0" smtClean="0"/>
              <a:t> is </a:t>
            </a:r>
            <a:r>
              <a:rPr lang="en-US" sz="2400" dirty="0"/>
              <a:t>varied. The bulb is brightest when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latin typeface="Symbol" pitchFamily="18" charset="2"/>
              </a:rPr>
              <a:t>w</a:t>
            </a:r>
            <a:r>
              <a:rPr lang="en-US" sz="2400" dirty="0"/>
              <a:t> </a:t>
            </a:r>
            <a:r>
              <a:rPr lang="en-US" sz="2400" dirty="0" smtClean="0"/>
              <a:t>is highest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latin typeface="Symbol" pitchFamily="18" charset="2"/>
              </a:rPr>
              <a:t>w</a:t>
            </a:r>
            <a:r>
              <a:rPr lang="en-US" sz="2400" dirty="0"/>
              <a:t> is </a:t>
            </a:r>
            <a:r>
              <a:rPr lang="en-US" sz="2400" dirty="0" smtClean="0"/>
              <a:t>lowest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Bulb brightness is independent of </a:t>
            </a:r>
            <a:r>
              <a:rPr lang="en-US" sz="2400" dirty="0">
                <a:latin typeface="Symbol" pitchFamily="18" charset="2"/>
              </a:rPr>
              <a:t>w</a:t>
            </a:r>
            <a:endParaRPr lang="en-US" sz="2400" dirty="0"/>
          </a:p>
          <a:p>
            <a:pPr marL="914400" lvl="1" indent="-457200">
              <a:buFont typeface="+mj-lt"/>
              <a:buAutoNum type="alphaUcPeriod"/>
            </a:pPr>
            <a:endParaRPr lang="en-US" sz="2400" dirty="0" smtClean="0"/>
          </a:p>
          <a:p>
            <a:pPr marL="914400" lvl="1" indent="-457200">
              <a:buFont typeface="+mj-lt"/>
              <a:buAutoNum type="alphaU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3850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1D9-792E-4F3D-8A6F-2E11566509C7}" type="datetime1">
              <a:rPr lang="en-US" smtClean="0"/>
              <a:t>3/22/2012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381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AC LRC circuit: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685800"/>
            <a:ext cx="426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smtClean="0"/>
              <a:t>Consider the series resistor R and capacitor C connected to an AC EMF.   The voltage amplitude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max</a:t>
            </a:r>
            <a:r>
              <a:rPr lang="en-US" sz="2400" dirty="0" smtClean="0"/>
              <a:t> is held fixed while the frequency </a:t>
            </a:r>
            <a:r>
              <a:rPr lang="en-US" sz="2400" dirty="0" smtClean="0">
                <a:latin typeface="Symbol" pitchFamily="18" charset="2"/>
              </a:rPr>
              <a:t>w</a:t>
            </a:r>
            <a:r>
              <a:rPr lang="en-US" sz="2400" dirty="0" smtClean="0"/>
              <a:t> is </a:t>
            </a:r>
            <a:r>
              <a:rPr lang="en-US" sz="2400" dirty="0"/>
              <a:t>varied. The bulb is brightest when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latin typeface="Symbol" pitchFamily="18" charset="2"/>
              </a:rPr>
              <a:t>w</a:t>
            </a:r>
            <a:r>
              <a:rPr lang="en-US" sz="2400" dirty="0"/>
              <a:t> </a:t>
            </a:r>
            <a:r>
              <a:rPr lang="en-US" sz="2400" dirty="0" smtClean="0"/>
              <a:t>is highest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latin typeface="Symbol" pitchFamily="18" charset="2"/>
              </a:rPr>
              <a:t>w</a:t>
            </a:r>
            <a:r>
              <a:rPr lang="en-US" sz="2400" dirty="0"/>
              <a:t> is </a:t>
            </a:r>
            <a:r>
              <a:rPr lang="en-US" sz="2400" dirty="0" smtClean="0"/>
              <a:t>lowest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Bulb brightness is independent of </a:t>
            </a:r>
            <a:r>
              <a:rPr lang="en-US" sz="2400" dirty="0">
                <a:latin typeface="Symbol" pitchFamily="18" charset="2"/>
              </a:rPr>
              <a:t>w</a:t>
            </a:r>
            <a:endParaRPr lang="en-US" sz="2400" dirty="0"/>
          </a:p>
          <a:p>
            <a:pPr marL="914400" lvl="1" indent="-457200">
              <a:buFont typeface="+mj-lt"/>
              <a:buAutoNum type="alphaUcPeriod"/>
            </a:pPr>
            <a:endParaRPr lang="en-US" sz="2400" dirty="0" smtClean="0"/>
          </a:p>
          <a:p>
            <a:pPr marL="914400" lvl="1" indent="-457200">
              <a:buFont typeface="+mj-lt"/>
              <a:buAutoNum type="alphaUcPeriod"/>
            </a:pPr>
            <a:endParaRPr lang="en-US" sz="2400" dirty="0" smtClean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810000" cy="268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20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1D9-792E-4F3D-8A6F-2E11566509C7}" type="datetime1">
              <a:rPr lang="en-US" smtClean="0"/>
              <a:t>3/22/2012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381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AC LRC circuit: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685800"/>
            <a:ext cx="426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smtClean="0"/>
              <a:t>Consider the series resistor R and capacitor C connected to an AC EMF.   The voltage amplitude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max</a:t>
            </a:r>
            <a:r>
              <a:rPr lang="en-US" sz="2400" dirty="0" smtClean="0"/>
              <a:t> is held fixed while the frequency </a:t>
            </a:r>
            <a:r>
              <a:rPr lang="en-US" sz="2400" dirty="0" smtClean="0">
                <a:latin typeface="Symbol" pitchFamily="18" charset="2"/>
              </a:rPr>
              <a:t>w</a:t>
            </a:r>
            <a:r>
              <a:rPr lang="en-US" sz="2400" dirty="0" smtClean="0"/>
              <a:t> is </a:t>
            </a:r>
            <a:r>
              <a:rPr lang="en-US" sz="2400" dirty="0"/>
              <a:t>varied. The bulb is brightest when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latin typeface="Symbol" pitchFamily="18" charset="2"/>
              </a:rPr>
              <a:t>w</a:t>
            </a:r>
            <a:r>
              <a:rPr lang="en-US" sz="2400" dirty="0"/>
              <a:t> </a:t>
            </a:r>
            <a:r>
              <a:rPr lang="en-US" sz="2400" dirty="0" smtClean="0"/>
              <a:t>is highest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latin typeface="Symbol" pitchFamily="18" charset="2"/>
              </a:rPr>
              <a:t>w</a:t>
            </a:r>
            <a:r>
              <a:rPr lang="en-US" sz="2400" dirty="0"/>
              <a:t> is </a:t>
            </a:r>
            <a:r>
              <a:rPr lang="en-US" sz="2400" dirty="0" smtClean="0"/>
              <a:t>lowest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Bulb brightness is independent of </a:t>
            </a:r>
            <a:r>
              <a:rPr lang="en-US" sz="2400" dirty="0">
                <a:latin typeface="Symbol" pitchFamily="18" charset="2"/>
              </a:rPr>
              <a:t>w</a:t>
            </a:r>
            <a:endParaRPr lang="en-US" sz="2400" dirty="0"/>
          </a:p>
          <a:p>
            <a:pPr marL="914400" lvl="1" indent="-457200">
              <a:buFont typeface="+mj-lt"/>
              <a:buAutoNum type="alphaUcPeriod"/>
            </a:pPr>
            <a:endParaRPr lang="en-US" sz="2400" dirty="0" smtClean="0"/>
          </a:p>
          <a:p>
            <a:pPr marL="914400" lvl="1" indent="-457200">
              <a:buFont typeface="+mj-lt"/>
              <a:buAutoNum type="alphaUcPeriod"/>
            </a:pPr>
            <a:endParaRPr lang="en-US" sz="2400" dirty="0" smtClean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11" y="1905000"/>
            <a:ext cx="3810000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49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1D9-792E-4F3D-8A6F-2E11566509C7}" type="datetime1">
              <a:rPr lang="en-US" smtClean="0"/>
              <a:t>3/22/2012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381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Power in an AC circuit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288863"/>
              </p:ext>
            </p:extLst>
          </p:nvPr>
        </p:nvGraphicFramePr>
        <p:xfrm>
          <a:off x="381000" y="1219200"/>
          <a:ext cx="8113713" cy="235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7" name="数式" r:id="rId3" imgW="3454200" imgH="1091880" progId="Equation.3">
                  <p:embed/>
                </p:oleObj>
              </mc:Choice>
              <mc:Fallback>
                <p:oleObj name="数式" r:id="rId3" imgW="3454200" imgH="10918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19200"/>
                        <a:ext cx="8113713" cy="235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056174"/>
              </p:ext>
            </p:extLst>
          </p:nvPr>
        </p:nvGraphicFramePr>
        <p:xfrm>
          <a:off x="1066800" y="3810000"/>
          <a:ext cx="3638550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8" name="数式" r:id="rId5" imgW="1549080" imgH="431640" progId="Equation.3">
                  <p:embed/>
                </p:oleObj>
              </mc:Choice>
              <mc:Fallback>
                <p:oleObj name="数式" r:id="rId5" imgW="154908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10000"/>
                        <a:ext cx="3638550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80473"/>
              </p:ext>
            </p:extLst>
          </p:nvPr>
        </p:nvGraphicFramePr>
        <p:xfrm>
          <a:off x="1136650" y="4800600"/>
          <a:ext cx="6711950" cy="148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9" name="数式" r:id="rId7" imgW="2857320" imgH="685800" progId="Equation.3">
                  <p:embed/>
                </p:oleObj>
              </mc:Choice>
              <mc:Fallback>
                <p:oleObj name="数式" r:id="rId7" imgW="2857320" imgH="685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4800600"/>
                        <a:ext cx="6711950" cy="148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848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1D9-792E-4F3D-8A6F-2E11566509C7}" type="datetime1">
              <a:rPr lang="en-US" smtClean="0"/>
              <a:t>3/22/2012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381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Power in an AC circuit  -- continued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384219"/>
              </p:ext>
            </p:extLst>
          </p:nvPr>
        </p:nvGraphicFramePr>
        <p:xfrm>
          <a:off x="838200" y="1219200"/>
          <a:ext cx="3638550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6" name="数式" r:id="rId3" imgW="1549080" imgH="431640" progId="Equation.3">
                  <p:embed/>
                </p:oleObj>
              </mc:Choice>
              <mc:Fallback>
                <p:oleObj name="数式" r:id="rId3" imgW="1549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19200"/>
                        <a:ext cx="3638550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270343"/>
              </p:ext>
            </p:extLst>
          </p:nvPr>
        </p:nvGraphicFramePr>
        <p:xfrm>
          <a:off x="685800" y="2438400"/>
          <a:ext cx="4413250" cy="222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7" name="数式" r:id="rId5" imgW="2336760" imgH="1269720" progId="Equation.3">
                  <p:embed/>
                </p:oleObj>
              </mc:Choice>
              <mc:Fallback>
                <p:oleObj name="数式" r:id="rId5" imgW="2336760" imgH="1269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438400"/>
                        <a:ext cx="4413250" cy="222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331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1D9-792E-4F3D-8A6F-2E11566509C7}" type="datetime1">
              <a:rPr lang="en-US" smtClean="0"/>
              <a:t>3/22/2012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5334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Frequency dependence of impedance in AC circuit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073929"/>
              </p:ext>
            </p:extLst>
          </p:nvPr>
        </p:nvGraphicFramePr>
        <p:xfrm>
          <a:off x="1447800" y="1371600"/>
          <a:ext cx="6069013" cy="307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6" name="数式" r:id="rId3" imgW="3213000" imgH="1752480" progId="Equation.3">
                  <p:embed/>
                </p:oleObj>
              </mc:Choice>
              <mc:Fallback>
                <p:oleObj name="数式" r:id="rId3" imgW="3213000" imgH="1752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371600"/>
                        <a:ext cx="6069013" cy="307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765906"/>
              </p:ext>
            </p:extLst>
          </p:nvPr>
        </p:nvGraphicFramePr>
        <p:xfrm>
          <a:off x="1295400" y="4648200"/>
          <a:ext cx="6454775" cy="131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7" name="数式" r:id="rId5" imgW="3416040" imgH="749160" progId="Equation.3">
                  <p:embed/>
                </p:oleObj>
              </mc:Choice>
              <mc:Fallback>
                <p:oleObj name="数式" r:id="rId5" imgW="3416040" imgH="7491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648200"/>
                        <a:ext cx="6454775" cy="131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466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1D9-792E-4F3D-8A6F-2E11566509C7}" type="datetime1">
              <a:rPr lang="en-US" smtClean="0"/>
              <a:t>3/22/2012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85800"/>
            <a:ext cx="390048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8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FD04-4EAB-4EF3-ABED-86DC4F5D9412}" type="datetime1">
              <a:rPr lang="en-US" smtClean="0"/>
              <a:t>3/22/2012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28600" y="898860"/>
            <a:ext cx="3810000" cy="2911140"/>
            <a:chOff x="2514600" y="885525"/>
            <a:chExt cx="3810000" cy="291114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914400"/>
              <a:ext cx="3810000" cy="2882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95" t="24010" r="4400" b="10306"/>
            <a:stretch/>
          </p:blipFill>
          <p:spPr bwMode="auto">
            <a:xfrm rot="5400000">
              <a:off x="4050636" y="416290"/>
              <a:ext cx="1126141" cy="2064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4648200" y="990600"/>
            <a:ext cx="3810000" cy="2911140"/>
            <a:chOff x="4648200" y="990600"/>
            <a:chExt cx="3810000" cy="2911140"/>
          </a:xfrm>
        </p:grpSpPr>
        <p:grpSp>
          <p:nvGrpSpPr>
            <p:cNvPr id="8" name="Group 7"/>
            <p:cNvGrpSpPr/>
            <p:nvPr/>
          </p:nvGrpSpPr>
          <p:grpSpPr>
            <a:xfrm>
              <a:off x="4648200" y="990600"/>
              <a:ext cx="3810000" cy="2911140"/>
              <a:chOff x="2514600" y="885525"/>
              <a:chExt cx="3810000" cy="2911140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600" y="914400"/>
                <a:ext cx="3810000" cy="2882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895" t="24010" r="4400" b="10306"/>
              <a:stretch/>
            </p:blipFill>
            <p:spPr bwMode="auto">
              <a:xfrm rot="5400000">
                <a:off x="4050636" y="416290"/>
                <a:ext cx="1126141" cy="20646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4876800" y="2025002"/>
              <a:ext cx="304800" cy="1403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1" t="63146" r="31999" b="11317"/>
            <a:stretch/>
          </p:blipFill>
          <p:spPr bwMode="auto">
            <a:xfrm rot="5400000">
              <a:off x="4785360" y="2362200"/>
              <a:ext cx="1295400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762000" y="3003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DC - LRC circuit: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10200" y="3810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 - LRC circuit: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509550"/>
              </p:ext>
            </p:extLst>
          </p:nvPr>
        </p:nvGraphicFramePr>
        <p:xfrm>
          <a:off x="304800" y="4278312"/>
          <a:ext cx="3646488" cy="181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4" name="数式" r:id="rId6" imgW="1968480" imgH="977760" progId="Equation.3">
                  <p:embed/>
                </p:oleObj>
              </mc:Choice>
              <mc:Fallback>
                <p:oleObj name="数式" r:id="rId6" imgW="1968480" imgH="9777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278312"/>
                        <a:ext cx="3646488" cy="181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200797"/>
              </p:ext>
            </p:extLst>
          </p:nvPr>
        </p:nvGraphicFramePr>
        <p:xfrm>
          <a:off x="4343401" y="4098657"/>
          <a:ext cx="4648199" cy="1082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5" name="数式" r:id="rId8" imgW="2743200" imgH="634680" progId="Equation.3">
                  <p:embed/>
                </p:oleObj>
              </mc:Choice>
              <mc:Fallback>
                <p:oleObj name="数式" r:id="rId8" imgW="2743200" imgH="6346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1" y="4098657"/>
                        <a:ext cx="4648199" cy="10829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698119"/>
              </p:ext>
            </p:extLst>
          </p:nvPr>
        </p:nvGraphicFramePr>
        <p:xfrm>
          <a:off x="4876800" y="5257800"/>
          <a:ext cx="3963987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6" name="数式" r:id="rId10" imgW="2425680" imgH="711000" progId="Equation.3">
                  <p:embed/>
                </p:oleObj>
              </mc:Choice>
              <mc:Fallback>
                <p:oleObj name="数式" r:id="rId10" imgW="2425680" imgH="7110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257800"/>
                        <a:ext cx="3963987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719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62600" y="5029200"/>
            <a:ext cx="1905000" cy="800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1D9-792E-4F3D-8A6F-2E11566509C7}" type="datetime1">
              <a:rPr lang="en-US" smtClean="0"/>
              <a:t>3/22/2012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048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 transformer devices:</a:t>
            </a:r>
            <a:endParaRPr lang="en-US" sz="2400" dirty="0" smtClean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43624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296010"/>
              </p:ext>
            </p:extLst>
          </p:nvPr>
        </p:nvGraphicFramePr>
        <p:xfrm>
          <a:off x="5334000" y="578467"/>
          <a:ext cx="3186112" cy="2906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9" name="数式" r:id="rId4" imgW="1396800" imgH="1269720" progId="Equation.3">
                  <p:embed/>
                </p:oleObj>
              </mc:Choice>
              <mc:Fallback>
                <p:oleObj name="数式" r:id="rId4" imgW="1396800" imgH="126972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78467"/>
                        <a:ext cx="3186112" cy="2906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916563"/>
              </p:ext>
            </p:extLst>
          </p:nvPr>
        </p:nvGraphicFramePr>
        <p:xfrm>
          <a:off x="5181600" y="3657600"/>
          <a:ext cx="3810000" cy="2239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0" name="数式" r:id="rId6" imgW="1726920" imgH="1054080" progId="Equation.3">
                  <p:embed/>
                </p:oleObj>
              </mc:Choice>
              <mc:Fallback>
                <p:oleObj name="数式" r:id="rId6" imgW="1726920" imgH="1054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657600"/>
                        <a:ext cx="3810000" cy="22399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048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1D9-792E-4F3D-8A6F-2E11566509C7}" type="datetime1">
              <a:rPr lang="en-US" smtClean="0"/>
              <a:t>3/22/2012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2" t="40318" r="3739" b="17290"/>
          <a:stretch/>
        </p:blipFill>
        <p:spPr bwMode="auto">
          <a:xfrm>
            <a:off x="236771" y="381000"/>
            <a:ext cx="8580658" cy="263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8542" y="76200"/>
            <a:ext cx="835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Homework hint: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64429" y="1371600"/>
            <a:ext cx="4953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“The switch S is closed for a long time, and no voltage is measured across the capacitor.”   Which of the following statements is false?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The voltage across the inductor and the capacitor must always be the same.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After a long time the current through the inductor is </a:t>
            </a:r>
            <a:r>
              <a:rPr lang="en-US" sz="2400" dirty="0" smtClean="0">
                <a:latin typeface="Script MT Bold" pitchFamily="66" charset="0"/>
              </a:rPr>
              <a:t>E</a:t>
            </a:r>
            <a:r>
              <a:rPr lang="en-US" sz="2400" dirty="0" smtClean="0"/>
              <a:t>/R.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After a long time the current through the resistor is </a:t>
            </a:r>
            <a:r>
              <a:rPr lang="en-US" sz="2400" dirty="0">
                <a:latin typeface="Script MT Bold" pitchFamily="66" charset="0"/>
              </a:rPr>
              <a:t>E</a:t>
            </a:r>
            <a:r>
              <a:rPr lang="en-US" sz="2400" dirty="0"/>
              <a:t>/R</a:t>
            </a:r>
            <a:r>
              <a:rPr lang="en-US" sz="2400" dirty="0" smtClean="0"/>
              <a:t>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After a long time, the current through the inductor is 0.</a:t>
            </a:r>
          </a:p>
          <a:p>
            <a:pPr marL="914400" lvl="1" indent="-457200">
              <a:buFont typeface="+mj-lt"/>
              <a:buAutoNum type="alphaU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9041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1D9-792E-4F3D-8A6F-2E11566509C7}" type="datetime1">
              <a:rPr lang="en-US" smtClean="0"/>
              <a:t>3/22/2012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524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 transformer example:</a:t>
            </a: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081575"/>
              </p:ext>
            </p:extLst>
          </p:nvPr>
        </p:nvGraphicFramePr>
        <p:xfrm>
          <a:off x="609600" y="614065"/>
          <a:ext cx="6359526" cy="380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9" name="数式" r:id="rId3" imgW="2882880" imgH="1790640" progId="Equation.3">
                  <p:embed/>
                </p:oleObj>
              </mc:Choice>
              <mc:Fallback>
                <p:oleObj name="数式" r:id="rId3" imgW="2882880" imgH="1790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614065"/>
                        <a:ext cx="6359526" cy="3805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4491335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</a:t>
            </a:r>
            <a:r>
              <a:rPr lang="en-US" sz="2400" i="1" dirty="0" smtClean="0">
                <a:latin typeface="Symbol" pitchFamily="18" charset="2"/>
              </a:rPr>
              <a:t>D</a:t>
            </a:r>
            <a:r>
              <a:rPr lang="en-US" sz="2400" i="1" dirty="0" smtClean="0"/>
              <a:t>v</a:t>
            </a:r>
            <a:r>
              <a:rPr lang="en-US" sz="2400" i="1" baseline="-25000" dirty="0" smtClean="0"/>
              <a:t>1</a:t>
            </a:r>
            <a:r>
              <a:rPr lang="en-US" sz="2400" dirty="0" smtClean="0"/>
              <a:t> were a DC voltage source: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The transformer would work in the same way.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The transformer would not work at all.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4172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1D9-792E-4F3D-8A6F-2E11566509C7}" type="datetime1">
              <a:rPr lang="en-US" smtClean="0"/>
              <a:t>3/22/2012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2" t="40318" r="3739" b="17290"/>
          <a:stretch/>
        </p:blipFill>
        <p:spPr bwMode="auto">
          <a:xfrm>
            <a:off x="236771" y="381000"/>
            <a:ext cx="8580658" cy="263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8542" y="76200"/>
            <a:ext cx="835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Homework hint: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64429" y="1371600"/>
            <a:ext cx="4953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After the switch S is opened (</a:t>
            </a:r>
            <a:r>
              <a:rPr lang="en-US" sz="2400" i="1" dirty="0" smtClean="0"/>
              <a:t>t=0</a:t>
            </a:r>
            <a:r>
              <a:rPr lang="en-US" sz="2400" dirty="0" smtClean="0"/>
              <a:t>) which of the following statements are true?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The circuit is now an LC circuit with the initial condition that </a:t>
            </a:r>
            <a:r>
              <a:rPr lang="en-US" sz="2400" i="1" dirty="0" smtClean="0"/>
              <a:t>Q(t=0)=C</a:t>
            </a:r>
            <a:r>
              <a:rPr lang="en-US" sz="2400" i="1" dirty="0" smtClean="0">
                <a:latin typeface="Script MT Bold" pitchFamily="66" charset="0"/>
              </a:rPr>
              <a:t>E.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The circuit is now an LC circuit with the initial condition that </a:t>
            </a:r>
            <a:r>
              <a:rPr lang="en-US" sz="2400" i="1" dirty="0" smtClean="0"/>
              <a:t>I(t=0)=</a:t>
            </a:r>
            <a:r>
              <a:rPr lang="en-US" sz="2400" i="1" dirty="0" smtClean="0">
                <a:latin typeface="Script MT Bold" pitchFamily="66" charset="0"/>
              </a:rPr>
              <a:t>E</a:t>
            </a:r>
            <a:r>
              <a:rPr lang="en-US" sz="2400" i="1" dirty="0" smtClean="0"/>
              <a:t>/R</a:t>
            </a:r>
            <a:r>
              <a:rPr lang="en-US" sz="2400" i="1" dirty="0" smtClean="0">
                <a:latin typeface="Script MT Bold" pitchFamily="66" charset="0"/>
              </a:rPr>
              <a:t>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The current will oscillate forever with an angular frequency of </a:t>
            </a:r>
            <a:endParaRPr lang="en-US" sz="2400" dirty="0"/>
          </a:p>
          <a:p>
            <a:pPr marL="914400" lvl="1" indent="-457200">
              <a:buFont typeface="+mj-lt"/>
              <a:buAutoNum type="alphaUcPeriod"/>
            </a:pPr>
            <a:endParaRPr lang="en-US" sz="2400" i="1" dirty="0" smtClean="0">
              <a:latin typeface="Script MT Bold" pitchFamily="66" charset="0"/>
            </a:endParaRPr>
          </a:p>
          <a:p>
            <a:pPr marL="914400" lvl="1" indent="-457200">
              <a:buFont typeface="+mj-lt"/>
              <a:buAutoNum type="alphaUcPeriod"/>
            </a:pPr>
            <a:endParaRPr lang="en-US" sz="2400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627184"/>
              </p:ext>
            </p:extLst>
          </p:nvPr>
        </p:nvGraphicFramePr>
        <p:xfrm>
          <a:off x="6527800" y="5410200"/>
          <a:ext cx="157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8" name="数式" r:id="rId4" imgW="787320" imgH="228600" progId="Equation.3">
                  <p:embed/>
                </p:oleObj>
              </mc:Choice>
              <mc:Fallback>
                <p:oleObj name="数式" r:id="rId4" imgW="78732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27800" y="5410200"/>
                        <a:ext cx="15748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654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4E9E-6249-4E49-B0C2-5992EE91CF2A}" type="datetime1">
              <a:rPr lang="en-US" smtClean="0"/>
              <a:t>3/22/2012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1920" y="0"/>
            <a:ext cx="3810000" cy="2911140"/>
            <a:chOff x="2514600" y="885525"/>
            <a:chExt cx="3810000" cy="2911140"/>
          </a:xfrm>
        </p:grpSpPr>
        <p:pic>
          <p:nvPicPr>
            <p:cNvPr id="4198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914400"/>
              <a:ext cx="3810000" cy="2882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988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95" t="24010" r="4400" b="10306"/>
            <a:stretch/>
          </p:blipFill>
          <p:spPr bwMode="auto">
            <a:xfrm rot="5400000">
              <a:off x="4050636" y="416290"/>
              <a:ext cx="1126141" cy="2064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70848" y="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DC - LRC circuit: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415557"/>
              </p:ext>
            </p:extLst>
          </p:nvPr>
        </p:nvGraphicFramePr>
        <p:xfrm>
          <a:off x="4191000" y="152400"/>
          <a:ext cx="3270250" cy="155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1" name="数式" r:id="rId5" imgW="1765080" imgH="838080" progId="Equation.3">
                  <p:embed/>
                </p:oleObj>
              </mc:Choice>
              <mc:Fallback>
                <p:oleObj name="数式" r:id="rId5" imgW="1765080" imgH="8380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52400"/>
                        <a:ext cx="3270250" cy="155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170848" y="3149974"/>
            <a:ext cx="5544152" cy="3331491"/>
            <a:chOff x="170848" y="3149974"/>
            <a:chExt cx="5544152" cy="3331491"/>
          </a:xfrm>
        </p:grpSpPr>
        <p:sp>
          <p:nvSpPr>
            <p:cNvPr id="9" name="TextBox 8"/>
            <p:cNvSpPr txBox="1"/>
            <p:nvPr/>
          </p:nvSpPr>
          <p:spPr>
            <a:xfrm>
              <a:off x="3253333" y="6019800"/>
              <a:ext cx="3810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t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70848" y="3149974"/>
              <a:ext cx="5544152" cy="3048000"/>
              <a:chOff x="2741996" y="2840709"/>
              <a:chExt cx="5544152" cy="3048000"/>
            </a:xfrm>
          </p:grpSpPr>
          <p:pic>
            <p:nvPicPr>
              <p:cNvPr id="41995" name="Picture 1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9828" y="2840709"/>
                <a:ext cx="4846320" cy="304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2741996" y="3903043"/>
                <a:ext cx="85785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/>
                  <a:t>Q/C</a:t>
                </a:r>
                <a:r>
                  <a:rPr lang="en-US" sz="2400" i="1" dirty="0" smtClean="0">
                    <a:latin typeface="Script MT Bold" pitchFamily="66" charset="0"/>
                  </a:rPr>
                  <a:t>E</a:t>
                </a: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2209800" y="838200"/>
            <a:ext cx="594360" cy="479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C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475381"/>
              </p:ext>
            </p:extLst>
          </p:nvPr>
        </p:nvGraphicFramePr>
        <p:xfrm>
          <a:off x="5200048" y="1828800"/>
          <a:ext cx="3646488" cy="181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2" name="数式" r:id="rId8" imgW="1968480" imgH="977760" progId="Equation.3">
                  <p:embed/>
                </p:oleObj>
              </mc:Choice>
              <mc:Fallback>
                <p:oleObj name="数式" r:id="rId8" imgW="1968480" imgH="9777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0048" y="1828800"/>
                        <a:ext cx="3646488" cy="181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475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A257-C205-4DA8-A4F5-47DC1DD5AD57}" type="datetime1">
              <a:rPr lang="en-US" smtClean="0"/>
              <a:t>3/22/2012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51107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  EMF source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1" t="63146" r="31999" b="11317"/>
          <a:stretch/>
        </p:blipFill>
        <p:spPr bwMode="auto">
          <a:xfrm>
            <a:off x="2743200" y="76200"/>
            <a:ext cx="1295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616637"/>
              </p:ext>
            </p:extLst>
          </p:nvPr>
        </p:nvGraphicFramePr>
        <p:xfrm>
          <a:off x="217487" y="914400"/>
          <a:ext cx="8709025" cy="722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8" name="数式" r:id="rId4" imgW="2768400" imgH="228600" progId="Equation.3">
                  <p:embed/>
                </p:oleObj>
              </mc:Choice>
              <mc:Fallback>
                <p:oleObj name="数式" r:id="rId4" imgW="27684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7" y="914400"/>
                        <a:ext cx="8709025" cy="7223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306977" y="1752600"/>
            <a:ext cx="7686675" cy="4047530"/>
            <a:chOff x="457200" y="2357735"/>
            <a:chExt cx="7686675" cy="4047530"/>
          </a:xfrm>
        </p:grpSpPr>
        <p:pic>
          <p:nvPicPr>
            <p:cNvPr id="4301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2524125"/>
              <a:ext cx="7143750" cy="3724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572000" y="5943600"/>
              <a:ext cx="3810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7200" y="2357735"/>
              <a:ext cx="9144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i="1" dirty="0" err="1" smtClean="0">
                  <a:latin typeface="Symbol" pitchFamily="18" charset="2"/>
                </a:rPr>
                <a:t>D</a:t>
              </a:r>
              <a:r>
                <a:rPr lang="en-US" sz="2400" i="1" dirty="0" err="1" smtClean="0"/>
                <a:t>V</a:t>
              </a:r>
              <a:r>
                <a:rPr lang="en-US" sz="2400" i="1" baseline="-25000" dirty="0" err="1" smtClean="0"/>
                <a:t>max</a:t>
              </a:r>
              <a:endParaRPr lang="en-US" sz="2400" i="1" baseline="-25000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9600" y="3881735"/>
              <a:ext cx="6096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i="1" dirty="0" err="1" smtClean="0">
                  <a:latin typeface="Symbol" pitchFamily="18" charset="2"/>
                </a:rPr>
                <a:t>D</a:t>
              </a:r>
              <a:r>
                <a:rPr lang="en-US" sz="2400" i="1" dirty="0" err="1"/>
                <a:t>v</a:t>
              </a:r>
              <a:endParaRPr lang="en-US" sz="2400" i="1" baseline="-25000" dirty="0" smtClean="0"/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1447800" y="3781127"/>
            <a:ext cx="1524000" cy="0"/>
          </a:xfrm>
          <a:prstGeom prst="line">
            <a:avLst/>
          </a:prstGeom>
          <a:ln w="254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07177" y="3810000"/>
            <a:ext cx="2131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1/2</a:t>
            </a:r>
            <a:r>
              <a:rPr lang="en-US" sz="2400" i="1" dirty="0" smtClean="0">
                <a:latin typeface="Symbol" pitchFamily="18" charset="2"/>
              </a:rPr>
              <a:t>p</a:t>
            </a:r>
            <a:r>
              <a:rPr lang="en-US" sz="2400" i="1" dirty="0" smtClean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14597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CB86-E148-4F97-B846-EDBC17FF4E4D}" type="datetime1">
              <a:rPr lang="en-US" smtClean="0"/>
              <a:t>3/22/2012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51107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  EMF source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1" t="63146" r="31999" b="11317"/>
          <a:stretch/>
        </p:blipFill>
        <p:spPr bwMode="auto">
          <a:xfrm>
            <a:off x="2743200" y="76200"/>
            <a:ext cx="1295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072296"/>
              </p:ext>
            </p:extLst>
          </p:nvPr>
        </p:nvGraphicFramePr>
        <p:xfrm>
          <a:off x="217487" y="914400"/>
          <a:ext cx="8709025" cy="722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5" name="数式" r:id="rId4" imgW="2768400" imgH="228600" progId="Equation.3">
                  <p:embed/>
                </p:oleObj>
              </mc:Choice>
              <mc:Fallback>
                <p:oleObj name="数式" r:id="rId4" imgW="276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7" y="914400"/>
                        <a:ext cx="8709025" cy="7223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396240" y="1928634"/>
            <a:ext cx="4672965" cy="2328684"/>
            <a:chOff x="355600" y="2524125"/>
            <a:chExt cx="7788275" cy="3881140"/>
          </a:xfrm>
        </p:grpSpPr>
        <p:pic>
          <p:nvPicPr>
            <p:cNvPr id="4301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2524125"/>
              <a:ext cx="7143750" cy="3724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572000" y="5943600"/>
              <a:ext cx="3810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t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5600" y="3500735"/>
              <a:ext cx="990600" cy="76944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i="1" dirty="0" err="1" smtClean="0">
                  <a:latin typeface="Symbol" pitchFamily="18" charset="2"/>
                </a:rPr>
                <a:t>D</a:t>
              </a:r>
              <a:r>
                <a:rPr lang="en-US" sz="2400" i="1" dirty="0" err="1"/>
                <a:t>v</a:t>
              </a:r>
              <a:endParaRPr lang="en-US" sz="2400" i="1" baseline="-25000" dirty="0" smtClean="0"/>
            </a:p>
          </p:txBody>
        </p: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029070"/>
              </p:ext>
            </p:extLst>
          </p:nvPr>
        </p:nvGraphicFramePr>
        <p:xfrm>
          <a:off x="547687" y="4264025"/>
          <a:ext cx="8062913" cy="236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6" name="数式" r:id="rId7" imgW="3301920" imgH="965160" progId="Equation.3">
                  <p:embed/>
                </p:oleObj>
              </mc:Choice>
              <mc:Fallback>
                <p:oleObj name="数式" r:id="rId7" imgW="3301920" imgH="9651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7" y="4264025"/>
                        <a:ext cx="8062913" cy="236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5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E95A-6DFB-43A1-9DE7-1A051001BF93}" type="datetime1">
              <a:rPr lang="en-US" smtClean="0"/>
              <a:t>3/22/2012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US the standard wall voltage is </a:t>
            </a:r>
            <a:r>
              <a:rPr lang="en-US" sz="2400" dirty="0" err="1" smtClean="0">
                <a:latin typeface="Symbol" pitchFamily="18" charset="2"/>
              </a:rPr>
              <a:t>D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rms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=120 V with </a:t>
            </a:r>
            <a:r>
              <a:rPr lang="en-US" sz="2400" i="1" dirty="0" smtClean="0"/>
              <a:t>f</a:t>
            </a:r>
            <a:r>
              <a:rPr lang="en-US" sz="2400" dirty="0" smtClean="0"/>
              <a:t> =60 Hz</a:t>
            </a:r>
          </a:p>
          <a:p>
            <a:r>
              <a:rPr lang="en-US" sz="2400" dirty="0"/>
              <a:t>In </a:t>
            </a:r>
            <a:r>
              <a:rPr lang="en-US" sz="2400" dirty="0" smtClean="0"/>
              <a:t>Europe </a:t>
            </a:r>
            <a:r>
              <a:rPr lang="en-US" sz="2400" dirty="0"/>
              <a:t>the standard wall voltage is </a:t>
            </a:r>
            <a:r>
              <a:rPr lang="en-US" sz="2400" dirty="0" err="1">
                <a:latin typeface="Symbol" pitchFamily="18" charset="2"/>
              </a:rPr>
              <a:t>D</a:t>
            </a:r>
            <a:r>
              <a:rPr lang="en-US" sz="2400" dirty="0" err="1"/>
              <a:t>V</a:t>
            </a:r>
            <a:r>
              <a:rPr lang="en-US" sz="2400" baseline="-25000" dirty="0" err="1"/>
              <a:t>rms</a:t>
            </a:r>
            <a:r>
              <a:rPr lang="en-US" sz="2400" baseline="-25000" dirty="0"/>
              <a:t> </a:t>
            </a:r>
            <a:r>
              <a:rPr lang="en-US" sz="2400" dirty="0" smtClean="0"/>
              <a:t>=220 </a:t>
            </a:r>
            <a:r>
              <a:rPr lang="en-US" sz="2400" dirty="0"/>
              <a:t>V with </a:t>
            </a:r>
            <a:r>
              <a:rPr lang="en-US" sz="2400" i="1" dirty="0"/>
              <a:t>f</a:t>
            </a:r>
            <a:r>
              <a:rPr lang="en-US" sz="2400" dirty="0"/>
              <a:t> </a:t>
            </a:r>
            <a:r>
              <a:rPr lang="en-US" sz="2400" dirty="0" smtClean="0"/>
              <a:t>=50 </a:t>
            </a:r>
            <a:r>
              <a:rPr lang="en-US" sz="2400" dirty="0"/>
              <a:t>Hz</a:t>
            </a:r>
          </a:p>
          <a:p>
            <a:endParaRPr lang="en-US" sz="2400" baseline="-25000" dirty="0" smtClean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8" t="34160" r="18786" b="7368"/>
          <a:stretch/>
        </p:blipFill>
        <p:spPr bwMode="auto">
          <a:xfrm>
            <a:off x="685800" y="2438400"/>
            <a:ext cx="6254115" cy="4043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197673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/>
              </a:rPr>
              <a:t>http://users.telenet.be/worldstandards/electricity.htm#voltage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676400" y="1458218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Voltage standards throughout the world:</a:t>
            </a:r>
          </a:p>
        </p:txBody>
      </p:sp>
    </p:spTree>
    <p:extLst>
      <p:ext uri="{BB962C8B-B14F-4D97-AF65-F5344CB8AC3E}">
        <p14:creationId xmlns:p14="http://schemas.microsoft.com/office/powerpoint/2010/main" val="359373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FD04-4EAB-4EF3-ABED-86DC4F5D9412}" type="datetime1">
              <a:rPr lang="en-US" smtClean="0"/>
              <a:t>3/22/2012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28600" y="898860"/>
            <a:ext cx="3810000" cy="2911140"/>
            <a:chOff x="2514600" y="885525"/>
            <a:chExt cx="3810000" cy="291114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914400"/>
              <a:ext cx="3810000" cy="2882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95" t="24010" r="4400" b="10306"/>
            <a:stretch/>
          </p:blipFill>
          <p:spPr bwMode="auto">
            <a:xfrm rot="5400000">
              <a:off x="4050636" y="416290"/>
              <a:ext cx="1126141" cy="2064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4648200" y="990600"/>
            <a:ext cx="3810000" cy="2911140"/>
            <a:chOff x="4648200" y="990600"/>
            <a:chExt cx="3810000" cy="2911140"/>
          </a:xfrm>
        </p:grpSpPr>
        <p:grpSp>
          <p:nvGrpSpPr>
            <p:cNvPr id="8" name="Group 7"/>
            <p:cNvGrpSpPr/>
            <p:nvPr/>
          </p:nvGrpSpPr>
          <p:grpSpPr>
            <a:xfrm>
              <a:off x="4648200" y="990600"/>
              <a:ext cx="3810000" cy="2911140"/>
              <a:chOff x="2514600" y="885525"/>
              <a:chExt cx="3810000" cy="2911140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600" y="914400"/>
                <a:ext cx="3810000" cy="2882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895" t="24010" r="4400" b="10306"/>
              <a:stretch/>
            </p:blipFill>
            <p:spPr bwMode="auto">
              <a:xfrm rot="5400000">
                <a:off x="4050636" y="416290"/>
                <a:ext cx="1126141" cy="20646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4876800" y="2025002"/>
              <a:ext cx="304800" cy="1403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1" t="63146" r="31999" b="11317"/>
            <a:stretch/>
          </p:blipFill>
          <p:spPr bwMode="auto">
            <a:xfrm rot="5400000">
              <a:off x="4785360" y="2362200"/>
              <a:ext cx="1295400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762000" y="3003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DC - LRC circuit: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10200" y="3810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 - LRC circuit:</a:t>
            </a:r>
          </a:p>
        </p:txBody>
      </p:sp>
    </p:spTree>
    <p:extLst>
      <p:ext uri="{BB962C8B-B14F-4D97-AF65-F5344CB8AC3E}">
        <p14:creationId xmlns:p14="http://schemas.microsoft.com/office/powerpoint/2010/main" val="391162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10140</TotalTime>
  <Words>958</Words>
  <Application>Microsoft Office PowerPoint</Application>
  <PresentationFormat>On-screen Show (4:3)</PresentationFormat>
  <Paragraphs>180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数式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WFU2011</cp:lastModifiedBy>
  <cp:revision>710</cp:revision>
  <cp:lastPrinted>2012-01-14T20:35:51Z</cp:lastPrinted>
  <dcterms:created xsi:type="dcterms:W3CDTF">2012-01-10T18:32:24Z</dcterms:created>
  <dcterms:modified xsi:type="dcterms:W3CDTF">2012-03-22T18:27:59Z</dcterms:modified>
</cp:coreProperties>
</file>