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6" r:id="rId2"/>
    <p:sldId id="386" r:id="rId3"/>
    <p:sldId id="461" r:id="rId4"/>
    <p:sldId id="485" r:id="rId5"/>
    <p:sldId id="462" r:id="rId6"/>
    <p:sldId id="463" r:id="rId7"/>
    <p:sldId id="479" r:id="rId8"/>
    <p:sldId id="481" r:id="rId9"/>
    <p:sldId id="480" r:id="rId10"/>
    <p:sldId id="482" r:id="rId11"/>
    <p:sldId id="483" r:id="rId12"/>
    <p:sldId id="484" r:id="rId13"/>
    <p:sldId id="464" r:id="rId14"/>
    <p:sldId id="465" r:id="rId15"/>
    <p:sldId id="466" r:id="rId16"/>
    <p:sldId id="467" r:id="rId17"/>
    <p:sldId id="471" r:id="rId18"/>
    <p:sldId id="469" r:id="rId19"/>
    <p:sldId id="468" r:id="rId20"/>
    <p:sldId id="472" r:id="rId21"/>
    <p:sldId id="470" r:id="rId22"/>
    <p:sldId id="473" r:id="rId23"/>
    <p:sldId id="474" r:id="rId24"/>
    <p:sldId id="475" r:id="rId25"/>
    <p:sldId id="476" r:id="rId26"/>
    <p:sldId id="477" r:id="rId27"/>
    <p:sldId id="478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C70D7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63" d="100"/>
          <a:sy n="63" d="100"/>
        </p:scale>
        <p:origin x="-6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3/27/2012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39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7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E247-8F2C-475D-A194-0742421880BE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PHY 114 A  Spring 2012 --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35B3-9EF8-41F2-AC22-0133ECADC474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PHY 114 A  Spring 2012 --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1E06-A745-41CB-9345-D73A41742968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PHY 114 A  Spring 2012 --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707A-6EAE-4C9D-80B7-4A1EFB393728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PHY 114 A  Spring 2012 --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0006-3563-4370-816B-920A9B40A227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PHY 114 A  Spring 2012 --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A35F-AB81-449C-A2EB-6CD2D23D5F9C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PHY 114 A  Spring 2012 --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A592-6F77-4A98-87C6-A5C00AF45ED6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PHY 114 A  Spring 2012 -- Lecture 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BBE0-11BF-4583-B44F-9BA9BEC31590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PHY 114 A  Spring 2012 -- Lecture 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370C-7C29-41AE-B8D4-E0C86BD6EDFD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PHY 114 A  Spring 2012 --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D789-C6F6-4E1D-BFDC-17E5DBCA353E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PHY 114 A  Spring 2012 --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142B-6F4F-4860-BC4F-12A8BD8F229F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PHY 114 A  Spring 2012 --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8F3B3-61E4-4859-A399-5477C9368561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PHY 114 A  Spring 2012 --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5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0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3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7CEB-B054-41A2-AC93-B6A38A279F55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PHY 114 A  Spring 2012 --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0486" y="667464"/>
            <a:ext cx="829491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114 A General Physics II</a:t>
            </a:r>
          </a:p>
          <a:p>
            <a:pPr algn="ctr"/>
            <a:r>
              <a:rPr lang="en-US" sz="3200" b="1" dirty="0" smtClean="0"/>
              <a:t>11 AM-12:15 </a:t>
            </a:r>
            <a:r>
              <a:rPr lang="en-US" sz="3200" b="1" dirty="0"/>
              <a:t>P</a:t>
            </a:r>
            <a:r>
              <a:rPr lang="en-US" sz="3200" b="1" dirty="0" smtClean="0"/>
              <a:t>M  TR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16 (Chapter 33):</a:t>
            </a:r>
          </a:p>
          <a:p>
            <a:endParaRPr lang="en-US" b="1" dirty="0"/>
          </a:p>
          <a:p>
            <a:pPr algn="ctr"/>
            <a:r>
              <a:rPr lang="en-US" sz="3200" b="1" dirty="0" smtClean="0"/>
              <a:t>Electromagnetic Waves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Maxwell’s equations (with help from Coulomb, Ampere, Faraday, Gauss …)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Solutions to Maxwell’s equations and their significance.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370C-7C29-41AE-B8D4-E0C86BD6EDFD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Comments on vector fields, partial derivatives, gradient, curl 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Function of several variables and their derivatives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Vector functions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Derivatives of vector functions</a:t>
            </a:r>
            <a:endParaRPr lang="en-US" sz="2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524000" y="1501170"/>
            <a:ext cx="6400800" cy="403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597895"/>
              </p:ext>
            </p:extLst>
          </p:nvPr>
        </p:nvGraphicFramePr>
        <p:xfrm>
          <a:off x="74613" y="2201863"/>
          <a:ext cx="9069387" cy="416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1" name="数式" r:id="rId3" imgW="3898800" imgH="1803240" progId="Equation.3">
                  <p:embed/>
                </p:oleObj>
              </mc:Choice>
              <mc:Fallback>
                <p:oleObj name="数式" r:id="rId3" imgW="3898800" imgH="1803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2201863"/>
                        <a:ext cx="9069387" cy="416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30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370C-7C29-41AE-B8D4-E0C86BD6EDFD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Comments on vector fields, partial derivatives, gradient, curl 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Function of several variables and their derivatives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Vector functions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Derivatives of vector functions</a:t>
            </a:r>
            <a:endParaRPr lang="en-US" sz="2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524000" y="1501170"/>
            <a:ext cx="6400800" cy="403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667318"/>
              </p:ext>
            </p:extLst>
          </p:nvPr>
        </p:nvGraphicFramePr>
        <p:xfrm>
          <a:off x="1103313" y="1792288"/>
          <a:ext cx="7050087" cy="472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6" name="数式" r:id="rId3" imgW="3670200" imgH="2476440" progId="Equation.3">
                  <p:embed/>
                </p:oleObj>
              </mc:Choice>
              <mc:Fallback>
                <p:oleObj name="数式" r:id="rId3" imgW="3670200" imgH="2476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3" y="1792288"/>
                        <a:ext cx="7050087" cy="472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47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370C-7C29-41AE-B8D4-E0C86BD6EDFD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Additional comments</a:t>
            </a:r>
          </a:p>
          <a:p>
            <a:pPr lvl="1"/>
            <a:r>
              <a:rPr lang="en-US" sz="2400" dirty="0" smtClean="0"/>
              <a:t>Integral  </a:t>
            </a:r>
            <a:r>
              <a:rPr lang="en-US" sz="2400" dirty="0" smtClean="0">
                <a:sym typeface="Wingdings" pitchFamily="2" charset="2"/>
              </a:rPr>
              <a:t> differential form of Gauss’s law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283652"/>
              </p:ext>
            </p:extLst>
          </p:nvPr>
        </p:nvGraphicFramePr>
        <p:xfrm>
          <a:off x="6423818" y="552658"/>
          <a:ext cx="239236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2" name="数式" r:id="rId3" imgW="1269720" imgH="279360" progId="Equation.3">
                  <p:embed/>
                </p:oleObj>
              </mc:Choice>
              <mc:Fallback>
                <p:oleObj name="数式" r:id="rId3" imgW="1269720" imgH="2793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818" y="552658"/>
                        <a:ext cx="2392363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76200" y="1013877"/>
            <a:ext cx="3505200" cy="3459480"/>
            <a:chOff x="2743200" y="2286000"/>
            <a:chExt cx="3505200" cy="3459480"/>
          </a:xfrm>
        </p:grpSpPr>
        <p:sp>
          <p:nvSpPr>
            <p:cNvPr id="7" name="Cube 6"/>
            <p:cNvSpPr/>
            <p:nvPr/>
          </p:nvSpPr>
          <p:spPr>
            <a:xfrm>
              <a:off x="3505200" y="3048000"/>
              <a:ext cx="1447800" cy="1447800"/>
            </a:xfrm>
            <a:prstGeom prst="cube">
              <a:avLst>
                <a:gd name="adj" fmla="val 22895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800600" y="3771900"/>
              <a:ext cx="7620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743200" y="3794760"/>
              <a:ext cx="7620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048000" y="2819400"/>
              <a:ext cx="2743200" cy="2362200"/>
            </a:xfrm>
            <a:prstGeom prst="line">
              <a:avLst/>
            </a:prstGeom>
            <a:ln w="50800">
              <a:solidFill>
                <a:srgbClr val="DA32AA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895600" y="3093720"/>
              <a:ext cx="2743200" cy="2362200"/>
            </a:xfrm>
            <a:prstGeom prst="line">
              <a:avLst/>
            </a:prstGeom>
            <a:ln w="50800">
              <a:solidFill>
                <a:srgbClr val="DA32AA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505200" y="2286000"/>
              <a:ext cx="2743200" cy="2362200"/>
            </a:xfrm>
            <a:prstGeom prst="line">
              <a:avLst/>
            </a:prstGeom>
            <a:ln w="50800">
              <a:solidFill>
                <a:srgbClr val="DA32AA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261360" y="2560320"/>
              <a:ext cx="2743200" cy="2362200"/>
            </a:xfrm>
            <a:prstGeom prst="line">
              <a:avLst/>
            </a:prstGeom>
            <a:ln w="50800">
              <a:solidFill>
                <a:srgbClr val="DA32AA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43200" y="3383280"/>
              <a:ext cx="2743200" cy="2362200"/>
            </a:xfrm>
            <a:prstGeom prst="line">
              <a:avLst/>
            </a:prstGeom>
            <a:ln w="50800">
              <a:solidFill>
                <a:srgbClr val="DA32AA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261360" y="4491335"/>
              <a:ext cx="9677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x</a:t>
              </a:r>
              <a:endParaRPr lang="en-US" sz="2400" i="1" dirty="0" smtClean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42460" y="4495800"/>
              <a:ext cx="9677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x + dx</a:t>
              </a:r>
              <a:endParaRPr lang="en-US" sz="2400" i="1" dirty="0" smtClean="0"/>
            </a:p>
          </p:txBody>
        </p:sp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343690"/>
              </p:ext>
            </p:extLst>
          </p:nvPr>
        </p:nvGraphicFramePr>
        <p:xfrm>
          <a:off x="3429000" y="3962400"/>
          <a:ext cx="5562600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3" name="数式" r:id="rId5" imgW="2819160" imgH="1218960" progId="Equation.3">
                  <p:embed/>
                </p:oleObj>
              </mc:Choice>
              <mc:Fallback>
                <p:oleObj name="数式" r:id="rId5" imgW="2819160" imgH="1218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962400"/>
                        <a:ext cx="5562600" cy="248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535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370C-7C29-41AE-B8D4-E0C86BD6EDFD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PHY 114 A  Spring 2012 --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31531"/>
              </p:ext>
            </p:extLst>
          </p:nvPr>
        </p:nvGraphicFramePr>
        <p:xfrm>
          <a:off x="381000" y="630238"/>
          <a:ext cx="3278188" cy="295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8" name="数式" r:id="rId3" imgW="1739880" imgH="1447560" progId="Equation.3">
                  <p:embed/>
                </p:oleObj>
              </mc:Choice>
              <mc:Fallback>
                <p:oleObj name="数式" r:id="rId3" imgW="1739880" imgH="1447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30238"/>
                        <a:ext cx="3278188" cy="295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923224"/>
              </p:ext>
            </p:extLst>
          </p:nvPr>
        </p:nvGraphicFramePr>
        <p:xfrm>
          <a:off x="5486400" y="938213"/>
          <a:ext cx="1579562" cy="264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9" name="数式" r:id="rId5" imgW="838080" imgH="1295280" progId="Equation.3">
                  <p:embed/>
                </p:oleObj>
              </mc:Choice>
              <mc:Fallback>
                <p:oleObj name="数式" r:id="rId5" imgW="838080" imgH="12952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938213"/>
                        <a:ext cx="1579562" cy="264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Incomplete set of equations: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411480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changing magnetic flux produces an electric field – can a changing electric flux produce a magnetic field?</a:t>
            </a:r>
          </a:p>
          <a:p>
            <a:endParaRPr lang="en-US" sz="2400" dirty="0"/>
          </a:p>
          <a:p>
            <a:r>
              <a:rPr lang="en-US" sz="2400" dirty="0" smtClean="0"/>
              <a:t>What happens to fields between capacitor plates  with time varying charge?</a:t>
            </a:r>
          </a:p>
        </p:txBody>
      </p:sp>
    </p:spTree>
    <p:extLst>
      <p:ext uri="{BB962C8B-B14F-4D97-AF65-F5344CB8AC3E}">
        <p14:creationId xmlns:p14="http://schemas.microsoft.com/office/powerpoint/2010/main" val="35791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370C-7C29-41AE-B8D4-E0C86BD6EDFD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PHY 114 A  Spring 2012 --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Slight problem with Ampere’s law applied in the vicinity of a capacitor: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288197"/>
            <a:ext cx="29908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472955"/>
              </p:ext>
            </p:extLst>
          </p:nvPr>
        </p:nvGraphicFramePr>
        <p:xfrm>
          <a:off x="58737" y="3030319"/>
          <a:ext cx="267493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7" name="数式" r:id="rId4" imgW="1193760" imgH="279360" progId="Equation.3">
                  <p:embed/>
                </p:oleObj>
              </mc:Choice>
              <mc:Fallback>
                <p:oleObj name="数式" r:id="rId4" imgW="1193760" imgH="279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" y="3030319"/>
                        <a:ext cx="267493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424746"/>
              </p:ext>
            </p:extLst>
          </p:nvPr>
        </p:nvGraphicFramePr>
        <p:xfrm>
          <a:off x="5159375" y="2819400"/>
          <a:ext cx="270192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8" name="数式" r:id="rId6" imgW="1206360" imgH="279360" progId="Equation.3">
                  <p:embed/>
                </p:oleObj>
              </mc:Choice>
              <mc:Fallback>
                <p:oleObj name="数式" r:id="rId6" imgW="1206360" imgH="279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5" y="2819400"/>
                        <a:ext cx="2701925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02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370C-7C29-41AE-B8D4-E0C86BD6EDFD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PHY 114 A  Spring 2012 --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Slight problem with Ampere’s law applied in the vicinity of a capacitor: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288197"/>
            <a:ext cx="29908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095938"/>
              </p:ext>
            </p:extLst>
          </p:nvPr>
        </p:nvGraphicFramePr>
        <p:xfrm>
          <a:off x="58737" y="3030319"/>
          <a:ext cx="267493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8" name="数式" r:id="rId4" imgW="1193760" imgH="279360" progId="Equation.3">
                  <p:embed/>
                </p:oleObj>
              </mc:Choice>
              <mc:Fallback>
                <p:oleObj name="数式" r:id="rId4" imgW="1193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" y="3030319"/>
                        <a:ext cx="267493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627317"/>
              </p:ext>
            </p:extLst>
          </p:nvPr>
        </p:nvGraphicFramePr>
        <p:xfrm>
          <a:off x="4913313" y="2627312"/>
          <a:ext cx="346868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9" name="数式" r:id="rId6" imgW="1549080" imgH="393480" progId="Equation.3">
                  <p:embed/>
                </p:oleObj>
              </mc:Choice>
              <mc:Fallback>
                <p:oleObj name="数式" r:id="rId6" imgW="1549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3313" y="2627312"/>
                        <a:ext cx="3468687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4290060" y="1905000"/>
            <a:ext cx="419100" cy="381000"/>
          </a:xfrm>
          <a:prstGeom prst="lin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442460" y="2057400"/>
            <a:ext cx="419100" cy="381000"/>
          </a:xfrm>
          <a:prstGeom prst="lin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594860" y="2209800"/>
            <a:ext cx="419100" cy="381000"/>
          </a:xfrm>
          <a:prstGeom prst="lin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523640"/>
              </p:ext>
            </p:extLst>
          </p:nvPr>
        </p:nvGraphicFramePr>
        <p:xfrm>
          <a:off x="6324600" y="3709988"/>
          <a:ext cx="2530475" cy="147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0" name="数式" r:id="rId8" imgW="1130040" imgH="660240" progId="Equation.3">
                  <p:embed/>
                </p:oleObj>
              </mc:Choice>
              <mc:Fallback>
                <p:oleObj name="数式" r:id="rId8" imgW="1130040" imgH="660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709988"/>
                        <a:ext cx="2530475" cy="147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064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370C-7C29-41AE-B8D4-E0C86BD6EDFD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PHY 114 A  Spring 2012 --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details about Ampere-Maxwell  equation: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38200" y="1600200"/>
            <a:ext cx="5074920" cy="3276600"/>
            <a:chOff x="838200" y="1600200"/>
            <a:chExt cx="5074920" cy="3276600"/>
          </a:xfrm>
        </p:grpSpPr>
        <p:sp>
          <p:nvSpPr>
            <p:cNvPr id="6" name="Can 5"/>
            <p:cNvSpPr/>
            <p:nvPr/>
          </p:nvSpPr>
          <p:spPr>
            <a:xfrm rot="5400000">
              <a:off x="1276350" y="3067050"/>
              <a:ext cx="3276600" cy="342900"/>
            </a:xfrm>
            <a:prstGeom prst="can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Can 6"/>
            <p:cNvSpPr/>
            <p:nvPr/>
          </p:nvSpPr>
          <p:spPr>
            <a:xfrm rot="5400000">
              <a:off x="2228849" y="3067050"/>
              <a:ext cx="3276600" cy="342900"/>
            </a:xfrm>
            <a:prstGeom prst="can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>
              <a:endCxn id="6" idx="3"/>
            </p:cNvCxnSpPr>
            <p:nvPr/>
          </p:nvCxnSpPr>
          <p:spPr>
            <a:xfrm>
              <a:off x="838200" y="3238500"/>
              <a:ext cx="1905000" cy="0"/>
            </a:xfrm>
            <a:prstGeom prst="line">
              <a:avLst/>
            </a:prstGeom>
            <a:ln w="127000"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008120" y="3276600"/>
              <a:ext cx="1905000" cy="0"/>
            </a:xfrm>
            <a:prstGeom prst="line">
              <a:avLst/>
            </a:prstGeom>
            <a:ln w="127000"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143000" y="27432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/>
                <a:t>I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81500" y="27432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/>
                <a:t>I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466850" y="2974032"/>
              <a:ext cx="819150" cy="0"/>
            </a:xfrm>
            <a:prstGeom prst="line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819650" y="2971800"/>
              <a:ext cx="819150" cy="0"/>
            </a:xfrm>
            <a:prstGeom prst="line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668761"/>
              </p:ext>
            </p:extLst>
          </p:nvPr>
        </p:nvGraphicFramePr>
        <p:xfrm>
          <a:off x="528638" y="4062413"/>
          <a:ext cx="173513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6" name="数式" r:id="rId3" imgW="774360" imgH="228600" progId="Equation.3">
                  <p:embed/>
                </p:oleObj>
              </mc:Choice>
              <mc:Fallback>
                <p:oleObj name="数式" r:id="rId3" imgW="77436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4062413"/>
                        <a:ext cx="1735137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19128"/>
              </p:ext>
            </p:extLst>
          </p:nvPr>
        </p:nvGraphicFramePr>
        <p:xfrm>
          <a:off x="4437063" y="4038600"/>
          <a:ext cx="173513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7" name="数式" r:id="rId5" imgW="774360" imgH="228600" progId="Equation.3">
                  <p:embed/>
                </p:oleObj>
              </mc:Choice>
              <mc:Fallback>
                <p:oleObj name="数式" r:id="rId5" imgW="774360" imgH="2286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63" y="4038600"/>
                        <a:ext cx="1735137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546366"/>
              </p:ext>
            </p:extLst>
          </p:nvPr>
        </p:nvGraphicFramePr>
        <p:xfrm>
          <a:off x="3154362" y="5257800"/>
          <a:ext cx="25606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8" name="数式" r:id="rId7" imgW="1143000" imgH="393480" progId="Equation.3">
                  <p:embed/>
                </p:oleObj>
              </mc:Choice>
              <mc:Fallback>
                <p:oleObj name="数式" r:id="rId7" imgW="1143000" imgH="39348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2" y="5257800"/>
                        <a:ext cx="25606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3810000" y="1539240"/>
            <a:ext cx="838200" cy="3413760"/>
            <a:chOff x="7391400" y="1539240"/>
            <a:chExt cx="838200" cy="3413760"/>
          </a:xfrm>
        </p:grpSpPr>
        <p:sp>
          <p:nvSpPr>
            <p:cNvPr id="37" name="Oval 36"/>
            <p:cNvSpPr/>
            <p:nvPr/>
          </p:nvSpPr>
          <p:spPr>
            <a:xfrm>
              <a:off x="7759840" y="1539240"/>
              <a:ext cx="393560" cy="3413760"/>
            </a:xfrm>
            <a:prstGeom prst="ellipse">
              <a:avLst/>
            </a:prstGeom>
            <a:noFill/>
            <a:ln>
              <a:solidFill>
                <a:srgbClr val="FC70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/>
            <p:cNvCxnSpPr>
              <a:stCxn id="37" idx="2"/>
              <a:endCxn id="37" idx="3"/>
            </p:cNvCxnSpPr>
            <p:nvPr/>
          </p:nvCxnSpPr>
          <p:spPr>
            <a:xfrm>
              <a:off x="7759840" y="3246120"/>
              <a:ext cx="57636" cy="1206946"/>
            </a:xfrm>
            <a:prstGeom prst="line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391400" y="3660338"/>
              <a:ext cx="5060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B</a:t>
              </a:r>
            </a:p>
          </p:txBody>
        </p:sp>
        <p:cxnSp>
          <p:nvCxnSpPr>
            <p:cNvPr id="53" name="Straight Connector 52"/>
            <p:cNvCxnSpPr>
              <a:endCxn id="37" idx="2"/>
            </p:cNvCxnSpPr>
            <p:nvPr/>
          </p:nvCxnSpPr>
          <p:spPr>
            <a:xfrm flipH="1">
              <a:off x="7759840" y="3238500"/>
              <a:ext cx="196780" cy="7620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7723594" y="3124200"/>
              <a:ext cx="5060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r</a:t>
              </a:r>
              <a:endParaRPr lang="en-US" sz="2400" i="1" dirty="0" smtClean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905000" y="1600200"/>
            <a:ext cx="838200" cy="3413760"/>
            <a:chOff x="7391400" y="1539240"/>
            <a:chExt cx="838200" cy="3413760"/>
          </a:xfrm>
        </p:grpSpPr>
        <p:sp>
          <p:nvSpPr>
            <p:cNvPr id="57" name="Oval 56"/>
            <p:cNvSpPr/>
            <p:nvPr/>
          </p:nvSpPr>
          <p:spPr>
            <a:xfrm>
              <a:off x="7759840" y="1539240"/>
              <a:ext cx="393560" cy="3413760"/>
            </a:xfrm>
            <a:prstGeom prst="ellipse">
              <a:avLst/>
            </a:prstGeom>
            <a:noFill/>
            <a:ln>
              <a:solidFill>
                <a:srgbClr val="FC70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8" name="Straight Connector 57"/>
            <p:cNvCxnSpPr>
              <a:stCxn id="57" idx="2"/>
              <a:endCxn id="57" idx="3"/>
            </p:cNvCxnSpPr>
            <p:nvPr/>
          </p:nvCxnSpPr>
          <p:spPr>
            <a:xfrm>
              <a:off x="7759840" y="3246120"/>
              <a:ext cx="57636" cy="1206946"/>
            </a:xfrm>
            <a:prstGeom prst="line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7391400" y="3660338"/>
              <a:ext cx="5060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B</a:t>
              </a:r>
            </a:p>
          </p:txBody>
        </p:sp>
        <p:cxnSp>
          <p:nvCxnSpPr>
            <p:cNvPr id="60" name="Straight Connector 59"/>
            <p:cNvCxnSpPr>
              <a:endCxn id="57" idx="2"/>
            </p:cNvCxnSpPr>
            <p:nvPr/>
          </p:nvCxnSpPr>
          <p:spPr>
            <a:xfrm flipH="1">
              <a:off x="7759840" y="3238500"/>
              <a:ext cx="196780" cy="7620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723594" y="3124200"/>
              <a:ext cx="5060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r</a:t>
              </a:r>
              <a:endParaRPr lang="en-US" sz="2400" i="1" dirty="0" smtClean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819400" y="1539240"/>
            <a:ext cx="838200" cy="3413760"/>
            <a:chOff x="7391400" y="1539240"/>
            <a:chExt cx="838200" cy="3413760"/>
          </a:xfrm>
        </p:grpSpPr>
        <p:sp>
          <p:nvSpPr>
            <p:cNvPr id="63" name="Oval 62"/>
            <p:cNvSpPr/>
            <p:nvPr/>
          </p:nvSpPr>
          <p:spPr>
            <a:xfrm>
              <a:off x="7759840" y="1539240"/>
              <a:ext cx="393560" cy="3413760"/>
            </a:xfrm>
            <a:prstGeom prst="ellipse">
              <a:avLst/>
            </a:prstGeom>
            <a:noFill/>
            <a:ln>
              <a:solidFill>
                <a:srgbClr val="FC70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4" name="Straight Connector 63"/>
            <p:cNvCxnSpPr>
              <a:stCxn id="63" idx="2"/>
              <a:endCxn id="63" idx="3"/>
            </p:cNvCxnSpPr>
            <p:nvPr/>
          </p:nvCxnSpPr>
          <p:spPr>
            <a:xfrm>
              <a:off x="7759840" y="3246120"/>
              <a:ext cx="57636" cy="1206946"/>
            </a:xfrm>
            <a:prstGeom prst="line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391400" y="3660338"/>
              <a:ext cx="5060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B</a:t>
              </a:r>
            </a:p>
          </p:txBody>
        </p:sp>
        <p:cxnSp>
          <p:nvCxnSpPr>
            <p:cNvPr id="66" name="Straight Connector 65"/>
            <p:cNvCxnSpPr>
              <a:endCxn id="63" idx="2"/>
            </p:cNvCxnSpPr>
            <p:nvPr/>
          </p:nvCxnSpPr>
          <p:spPr>
            <a:xfrm flipH="1">
              <a:off x="7759840" y="3238500"/>
              <a:ext cx="196780" cy="7620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7723594" y="3124200"/>
              <a:ext cx="5060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r</a:t>
              </a:r>
              <a:endParaRPr lang="en-US" sz="2400" i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47995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690265"/>
            <a:ext cx="7848600" cy="36531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370C-7C29-41AE-B8D4-E0C86BD6EDFD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PHY 114 A  Spring 2012 --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746824"/>
              </p:ext>
            </p:extLst>
          </p:nvPr>
        </p:nvGraphicFramePr>
        <p:xfrm>
          <a:off x="303212" y="811213"/>
          <a:ext cx="4116388" cy="315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6" name="数式" r:id="rId3" imgW="2184120" imgH="1549080" progId="Equation.3">
                  <p:embed/>
                </p:oleObj>
              </mc:Choice>
              <mc:Fallback>
                <p:oleObj name="数式" r:id="rId3" imgW="2184120" imgH="1549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2" y="811213"/>
                        <a:ext cx="4116388" cy="315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766221"/>
              </p:ext>
            </p:extLst>
          </p:nvPr>
        </p:nvGraphicFramePr>
        <p:xfrm>
          <a:off x="5140325" y="955675"/>
          <a:ext cx="2632075" cy="300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7" name="数式" r:id="rId5" imgW="1396800" imgH="1473120" progId="Equation.3">
                  <p:embed/>
                </p:oleObj>
              </mc:Choice>
              <mc:Fallback>
                <p:oleObj name="数式" r:id="rId5" imgW="1396800" imgH="1473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0325" y="955675"/>
                        <a:ext cx="2632075" cy="300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22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Full Maxwell’s equations</a:t>
            </a:r>
          </a:p>
        </p:txBody>
      </p:sp>
    </p:spTree>
    <p:extLst>
      <p:ext uri="{BB962C8B-B14F-4D97-AF65-F5344CB8AC3E}">
        <p14:creationId xmlns:p14="http://schemas.microsoft.com/office/powerpoint/2010/main" val="164661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370C-7C29-41AE-B8D4-E0C86BD6EDFD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PHY 114 A  Spring 2012 --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678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Why are Maxwell’s equations important?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They are not really – physicist are weird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They are used to torture PHY 114 students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They summarize all of electricity and magnetism presently known.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They explain the nature of light</a:t>
            </a:r>
          </a:p>
          <a:p>
            <a:pPr marL="914400" lvl="1" indent="-457200">
              <a:buFont typeface="+mj-lt"/>
              <a:buAutoNum type="alphaUcPeriod"/>
            </a:pPr>
            <a:endParaRPr lang="en-US" sz="2400" dirty="0" smtClean="0"/>
          </a:p>
          <a:p>
            <a:pPr marL="914400" lvl="1" indent="-457200">
              <a:buFont typeface="+mj-lt"/>
              <a:buAutoNum type="alphaU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756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690265"/>
            <a:ext cx="7848600" cy="36531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370C-7C29-41AE-B8D4-E0C86BD6EDFD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PHY 114 A  Spring 2012 --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978380"/>
              </p:ext>
            </p:extLst>
          </p:nvPr>
        </p:nvGraphicFramePr>
        <p:xfrm>
          <a:off x="303212" y="811213"/>
          <a:ext cx="4116388" cy="315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0" name="数式" r:id="rId3" imgW="2184120" imgH="1549080" progId="Equation.3">
                  <p:embed/>
                </p:oleObj>
              </mc:Choice>
              <mc:Fallback>
                <p:oleObj name="数式" r:id="rId3" imgW="2184120" imgH="1549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2" y="811213"/>
                        <a:ext cx="4116388" cy="315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675527"/>
              </p:ext>
            </p:extLst>
          </p:nvPr>
        </p:nvGraphicFramePr>
        <p:xfrm>
          <a:off x="5140325" y="955675"/>
          <a:ext cx="2632075" cy="300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1" name="数式" r:id="rId5" imgW="1396800" imgH="1473120" progId="Equation.3">
                  <p:embed/>
                </p:oleObj>
              </mc:Choice>
              <mc:Fallback>
                <p:oleObj name="数式" r:id="rId5" imgW="1396800" imgH="14731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0325" y="955675"/>
                        <a:ext cx="2632075" cy="300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22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Full Maxwell’s equations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8006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conclusions: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Without sources, there are no </a:t>
            </a:r>
            <a:r>
              <a:rPr lang="en-US" sz="2400" b="1" dirty="0" smtClean="0"/>
              <a:t>E</a:t>
            </a:r>
            <a:r>
              <a:rPr lang="en-US" sz="2400" dirty="0" smtClean="0"/>
              <a:t> or </a:t>
            </a:r>
            <a:r>
              <a:rPr lang="en-US" sz="2400" b="1" dirty="0" smtClean="0"/>
              <a:t>B</a:t>
            </a:r>
            <a:r>
              <a:rPr lang="en-US" sz="2400" dirty="0" smtClean="0"/>
              <a:t> fields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/>
              <a:t> E</a:t>
            </a:r>
            <a:r>
              <a:rPr lang="en-US" sz="2400" dirty="0" smtClean="0"/>
              <a:t> and </a:t>
            </a:r>
            <a:r>
              <a:rPr lang="en-US" sz="2400" b="1" dirty="0" smtClean="0"/>
              <a:t>B </a:t>
            </a:r>
            <a:r>
              <a:rPr lang="en-US" sz="2400" dirty="0" smtClean="0"/>
              <a:t>can exist far from the sources</a:t>
            </a:r>
          </a:p>
        </p:txBody>
      </p:sp>
    </p:spTree>
    <p:extLst>
      <p:ext uri="{BB962C8B-B14F-4D97-AF65-F5344CB8AC3E}">
        <p14:creationId xmlns:p14="http://schemas.microsoft.com/office/powerpoint/2010/main" val="11646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9B5C-245F-486F-98C9-355EDABA9959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PHY 114 A  Spring 2012 --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7964" y="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Remember to send in your chapter reading questions…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5634335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rd</a:t>
            </a:r>
            <a:r>
              <a:rPr lang="en-US" sz="2400" b="1" dirty="0" smtClean="0">
                <a:solidFill>
                  <a:srgbClr val="FF0000"/>
                </a:solidFill>
              </a:rPr>
              <a:t> exam will be scheduled for evenings during the week of 4/2/2012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t="24116" r="36012" b="4282"/>
          <a:stretch/>
        </p:blipFill>
        <p:spPr bwMode="auto">
          <a:xfrm>
            <a:off x="1524000" y="609600"/>
            <a:ext cx="5826035" cy="495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295400" y="3810000"/>
            <a:ext cx="457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690265"/>
            <a:ext cx="7848600" cy="36531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370C-7C29-41AE-B8D4-E0C86BD6EDFD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PHY 114 A  Spring 2012 --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304121"/>
              </p:ext>
            </p:extLst>
          </p:nvPr>
        </p:nvGraphicFramePr>
        <p:xfrm>
          <a:off x="709613" y="939800"/>
          <a:ext cx="3303587" cy="290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7" name="数式" r:id="rId3" imgW="1752480" imgH="1422360" progId="Equation.3">
                  <p:embed/>
                </p:oleObj>
              </mc:Choice>
              <mc:Fallback>
                <p:oleObj name="数式" r:id="rId3" imgW="1752480" imgH="142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939800"/>
                        <a:ext cx="3303587" cy="290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88900"/>
              </p:ext>
            </p:extLst>
          </p:nvPr>
        </p:nvGraphicFramePr>
        <p:xfrm>
          <a:off x="5486400" y="1189038"/>
          <a:ext cx="1938338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8" name="数式" r:id="rId5" imgW="1028520" imgH="1244520" progId="Equation.3">
                  <p:embed/>
                </p:oleObj>
              </mc:Choice>
              <mc:Fallback>
                <p:oleObj name="数式" r:id="rId5" imgW="1028520" imgH="1244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189038"/>
                        <a:ext cx="1938338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22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Maxwell’s equations without sources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569767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Far from the charge and current sources the </a:t>
            </a:r>
            <a:r>
              <a:rPr lang="en-US" sz="2400" b="1" dirty="0" smtClean="0"/>
              <a:t>E</a:t>
            </a:r>
            <a:r>
              <a:rPr lang="en-US" sz="2400" dirty="0" smtClean="0"/>
              <a:t> and </a:t>
            </a:r>
            <a:r>
              <a:rPr lang="en-US" sz="2400" b="1" dirty="0" smtClean="0"/>
              <a:t>B</a:t>
            </a:r>
            <a:r>
              <a:rPr lang="en-US" sz="2400" dirty="0" smtClean="0"/>
              <a:t> fields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Always get smaller with increasing distance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Always get smaller  at long times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Can maintain a steady amplitude at all times and distances</a:t>
            </a:r>
          </a:p>
        </p:txBody>
      </p:sp>
    </p:spTree>
    <p:extLst>
      <p:ext uri="{BB962C8B-B14F-4D97-AF65-F5344CB8AC3E}">
        <p14:creationId xmlns:p14="http://schemas.microsoft.com/office/powerpoint/2010/main" val="40046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71500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370C-7C29-41AE-B8D4-E0C86BD6EDFD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570819"/>
              </p:ext>
            </p:extLst>
          </p:nvPr>
        </p:nvGraphicFramePr>
        <p:xfrm>
          <a:off x="533400" y="609600"/>
          <a:ext cx="1938338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6" name="数式" r:id="rId4" imgW="1028520" imgH="1244520" progId="Equation.3">
                  <p:embed/>
                </p:oleObj>
              </mc:Choice>
              <mc:Fallback>
                <p:oleObj name="数式" r:id="rId4" imgW="1028520" imgH="12445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09600"/>
                        <a:ext cx="1938338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918199"/>
              </p:ext>
            </p:extLst>
          </p:nvPr>
        </p:nvGraphicFramePr>
        <p:xfrm>
          <a:off x="4191000" y="457200"/>
          <a:ext cx="4762500" cy="284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7" name="数式" r:id="rId6" imgW="2527200" imgH="1396800" progId="Equation.3">
                  <p:embed/>
                </p:oleObj>
              </mc:Choice>
              <mc:Fallback>
                <p:oleObj name="数式" r:id="rId6" imgW="2527200" imgH="1396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57200"/>
                        <a:ext cx="4762500" cy="284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3757612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Possible solution: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160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71500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86200" y="2514600"/>
            <a:ext cx="2209800" cy="838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86200" y="2514600"/>
            <a:ext cx="2209800" cy="838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370C-7C29-41AE-B8D4-E0C86BD6EDFD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892241"/>
              </p:ext>
            </p:extLst>
          </p:nvPr>
        </p:nvGraphicFramePr>
        <p:xfrm>
          <a:off x="457200" y="609600"/>
          <a:ext cx="2106613" cy="170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6" name="数式" r:id="rId4" imgW="1117440" imgH="838080" progId="Equation.3">
                  <p:embed/>
                </p:oleObj>
              </mc:Choice>
              <mc:Fallback>
                <p:oleObj name="数式" r:id="rId4" imgW="111744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09600"/>
                        <a:ext cx="2106613" cy="170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742002"/>
              </p:ext>
            </p:extLst>
          </p:nvPr>
        </p:nvGraphicFramePr>
        <p:xfrm>
          <a:off x="3855720" y="1558607"/>
          <a:ext cx="5170488" cy="176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7" name="数式" r:id="rId6" imgW="2743200" imgH="863280" progId="Equation.3">
                  <p:embed/>
                </p:oleObj>
              </mc:Choice>
              <mc:Fallback>
                <p:oleObj name="数式" r:id="rId6" imgW="2743200" imgH="863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5720" y="1558607"/>
                        <a:ext cx="5170488" cy="176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38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975"/>
            <a:ext cx="571500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370C-7C29-41AE-B8D4-E0C86BD6EDFD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631875"/>
              </p:ext>
            </p:extLst>
          </p:nvPr>
        </p:nvGraphicFramePr>
        <p:xfrm>
          <a:off x="2286000" y="76200"/>
          <a:ext cx="2178050" cy="176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7" name="数式" r:id="rId4" imgW="1155600" imgH="863280" progId="Equation.3">
                  <p:embed/>
                </p:oleObj>
              </mc:Choice>
              <mc:Fallback>
                <p:oleObj name="数式" r:id="rId4" imgW="115560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76200"/>
                        <a:ext cx="2178050" cy="176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217387"/>
              </p:ext>
            </p:extLst>
          </p:nvPr>
        </p:nvGraphicFramePr>
        <p:xfrm>
          <a:off x="2590800" y="1981200"/>
          <a:ext cx="5291138" cy="1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8" name="数式" r:id="rId6" imgW="2806560" imgH="711000" progId="Equation.3">
                  <p:embed/>
                </p:oleObj>
              </mc:Choice>
              <mc:Fallback>
                <p:oleObj name="数式" r:id="rId6" imgW="2806560" imgH="711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81200"/>
                        <a:ext cx="5291138" cy="145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244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370C-7C29-41AE-B8D4-E0C86BD6EDFD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wave equation</a:t>
            </a:r>
          </a:p>
          <a:p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963596"/>
              </p:ext>
            </p:extLst>
          </p:nvPr>
        </p:nvGraphicFramePr>
        <p:xfrm>
          <a:off x="300038" y="987425"/>
          <a:ext cx="4475162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5" name="数式" r:id="rId3" imgW="2374560" imgH="1143000" progId="Equation.3">
                  <p:embed/>
                </p:oleObj>
              </mc:Choice>
              <mc:Fallback>
                <p:oleObj name="数式" r:id="rId3" imgW="2374560" imgH="1143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987425"/>
                        <a:ext cx="4475162" cy="233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469706"/>
              </p:ext>
            </p:extLst>
          </p:nvPr>
        </p:nvGraphicFramePr>
        <p:xfrm>
          <a:off x="381000" y="3657600"/>
          <a:ext cx="2441575" cy="171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6" name="数式" r:id="rId5" imgW="1295280" imgH="838080" progId="Equation.3">
                  <p:embed/>
                </p:oleObj>
              </mc:Choice>
              <mc:Fallback>
                <p:oleObj name="数式" r:id="rId5" imgW="1295280" imgH="838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657600"/>
                        <a:ext cx="2441575" cy="171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112695"/>
              </p:ext>
            </p:extLst>
          </p:nvPr>
        </p:nvGraphicFramePr>
        <p:xfrm>
          <a:off x="4995863" y="4264025"/>
          <a:ext cx="14351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7" name="数式" r:id="rId7" imgW="761760" imgH="393480" progId="Equation.3">
                  <p:embed/>
                </p:oleObj>
              </mc:Choice>
              <mc:Fallback>
                <p:oleObj name="数式" r:id="rId7" imgW="76176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863" y="4264025"/>
                        <a:ext cx="14351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19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370C-7C29-41AE-B8D4-E0C86BD6EDFD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57150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573304"/>
              </p:ext>
            </p:extLst>
          </p:nvPr>
        </p:nvGraphicFramePr>
        <p:xfrm>
          <a:off x="1203325" y="3832225"/>
          <a:ext cx="3902075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6" name="数式" r:id="rId4" imgW="2070000" imgH="660240" progId="Equation.3">
                  <p:embed/>
                </p:oleObj>
              </mc:Choice>
              <mc:Fallback>
                <p:oleObj name="数式" r:id="rId4" imgW="2070000" imgH="660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3832225"/>
                        <a:ext cx="3902075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102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370C-7C29-41AE-B8D4-E0C86BD6EDFD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57200"/>
            <a:ext cx="6858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good are electromagnetic plane waves?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They are good for nothing.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They are idealizations that physics students never see.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They come from outer space.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An example is in this room.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Which of the following states comparing sound waves to electromagnetic waves are </a:t>
            </a:r>
            <a:r>
              <a:rPr lang="en-US" sz="2400" b="1" dirty="0" smtClean="0"/>
              <a:t>false</a:t>
            </a:r>
            <a:r>
              <a:rPr lang="en-US" sz="2400" dirty="0" smtClean="0"/>
              <a:t>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They both satisfy the wave equation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For both, the wave speed </a:t>
            </a:r>
            <a:r>
              <a:rPr lang="en-US" sz="2400" i="1" dirty="0" smtClean="0"/>
              <a:t>c</a:t>
            </a:r>
            <a:r>
              <a:rPr lang="en-US" sz="2400" dirty="0" smtClean="0"/>
              <a:t> is related to frequency and wavelength according to </a:t>
            </a:r>
            <a:r>
              <a:rPr lang="en-US" sz="2400" i="1" dirty="0" smtClean="0"/>
              <a:t>c=</a:t>
            </a:r>
            <a:r>
              <a:rPr lang="en-US" sz="2400" i="1" dirty="0" smtClean="0">
                <a:latin typeface="Symbol" pitchFamily="18" charset="2"/>
              </a:rPr>
              <a:t>l</a:t>
            </a:r>
            <a:r>
              <a:rPr lang="en-US" sz="2400" i="1" dirty="0" smtClean="0"/>
              <a:t>f</a:t>
            </a:r>
            <a:r>
              <a:rPr lang="en-US" sz="2400" dirty="0" smtClean="0"/>
              <a:t>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They both travel through a medium.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The Doppler effect for sound waves is different in electromagnetic waves and in sound waves.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4347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370C-7C29-41AE-B8D4-E0C86BD6EDFD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Astronomers think that they have detected radiation from a star 15x10</a:t>
            </a:r>
            <a:r>
              <a:rPr lang="en-US" sz="2400" baseline="30000" dirty="0" smtClean="0"/>
              <a:t>9</a:t>
            </a:r>
            <a:r>
              <a:rPr lang="en-US" sz="2400" dirty="0" smtClean="0"/>
              <a:t> light years away.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322420"/>
              </p:ext>
            </p:extLst>
          </p:nvPr>
        </p:nvGraphicFramePr>
        <p:xfrm>
          <a:off x="152400" y="1676400"/>
          <a:ext cx="8763000" cy="52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5" name="数式" r:id="rId3" imgW="3365280" imgH="203040" progId="Equation.3">
                  <p:embed/>
                </p:oleObj>
              </mc:Choice>
              <mc:Fallback>
                <p:oleObj name="数式" r:id="rId3" imgW="33652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676400"/>
                        <a:ext cx="8763000" cy="52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16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370C-7C29-41AE-B8D4-E0C86BD6EDFD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PHY 114 A  Spring 2012 --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74320" y="152400"/>
            <a:ext cx="7117080" cy="4023360"/>
            <a:chOff x="274320" y="685800"/>
            <a:chExt cx="7117080" cy="4023360"/>
          </a:xfrm>
        </p:grpSpPr>
        <p:pic>
          <p:nvPicPr>
            <p:cNvPr id="6758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1" t="31516" r="50000" b="10302"/>
            <a:stretch/>
          </p:blipFill>
          <p:spPr bwMode="auto">
            <a:xfrm>
              <a:off x="2956560" y="685800"/>
              <a:ext cx="4434840" cy="4023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657600" y="2362200"/>
              <a:ext cx="2438400" cy="457200"/>
            </a:xfrm>
            <a:prstGeom prst="rect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4320" y="2281535"/>
              <a:ext cx="2926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Possible exam dates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981200" y="2697480"/>
              <a:ext cx="1676400" cy="0"/>
            </a:xfrm>
            <a:prstGeom prst="line">
              <a:avLst/>
            </a:prstGeom>
            <a:ln w="50800">
              <a:solidFill>
                <a:srgbClr val="DA32AA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52400" y="42672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Preferred times: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5-7 PM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6-8 PM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7-9 PM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8-10 PM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42672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Preferred evenings: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Monday 4/2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Tuesday 4/3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Wednesday 4/4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Thursday 4/5</a:t>
            </a:r>
          </a:p>
        </p:txBody>
      </p:sp>
    </p:spTree>
    <p:extLst>
      <p:ext uri="{BB962C8B-B14F-4D97-AF65-F5344CB8AC3E}">
        <p14:creationId xmlns:p14="http://schemas.microsoft.com/office/powerpoint/2010/main" val="30802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2626-6698-4165-9DD4-808D333F828C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PHY 114 A  Spring 2012 --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t="59663" r="55199" b="20992"/>
          <a:stretch/>
        </p:blipFill>
        <p:spPr bwMode="auto">
          <a:xfrm>
            <a:off x="914399" y="518162"/>
            <a:ext cx="5317164" cy="267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8542" y="76200"/>
            <a:ext cx="835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Comment on AC circuits: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62200" y="1600200"/>
            <a:ext cx="2362200" cy="838200"/>
            <a:chOff x="2362200" y="1600200"/>
            <a:chExt cx="2362200" cy="8382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362200" y="1600200"/>
              <a:ext cx="685800" cy="0"/>
            </a:xfrm>
            <a:prstGeom prst="line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429000" y="1826264"/>
              <a:ext cx="0" cy="612136"/>
            </a:xfrm>
            <a:prstGeom prst="line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724400" y="1826264"/>
              <a:ext cx="0" cy="612136"/>
            </a:xfrm>
            <a:prstGeom prst="line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2514600" y="15957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I</a:t>
            </a:r>
            <a:r>
              <a:rPr lang="en-US" sz="2400" b="1" i="1" baseline="-25000" dirty="0" smtClean="0"/>
              <a:t>1</a:t>
            </a:r>
            <a:endParaRPr lang="en-US" sz="24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18243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I</a:t>
            </a:r>
            <a:r>
              <a:rPr lang="en-US" sz="2400" b="1" i="1" baseline="-25000" dirty="0"/>
              <a:t>2</a:t>
            </a:r>
            <a:endParaRPr lang="en-US" sz="2400" b="1" i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343400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I</a:t>
            </a:r>
            <a:r>
              <a:rPr lang="en-US" sz="2400" b="1" i="1" baseline="-25000" dirty="0"/>
              <a:t>3</a:t>
            </a:r>
            <a:endParaRPr lang="en-US" sz="2400" b="1" i="1" dirty="0" smtClean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06204"/>
              </p:ext>
            </p:extLst>
          </p:nvPr>
        </p:nvGraphicFramePr>
        <p:xfrm>
          <a:off x="1552575" y="3246438"/>
          <a:ext cx="2597150" cy="231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8" name="数式" r:id="rId4" imgW="1168200" imgH="1041120" progId="Equation.3">
                  <p:embed/>
                </p:oleObj>
              </mc:Choice>
              <mc:Fallback>
                <p:oleObj name="数式" r:id="rId4" imgW="1168200" imgH="10411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2575" y="3246438"/>
                        <a:ext cx="2597150" cy="2316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876800" y="3200400"/>
            <a:ext cx="388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Solution method: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Transform differential equation in to algebraic equation using trig or complex functions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“Solve” algebra problem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Analyze for physical solution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904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370C-7C29-41AE-B8D4-E0C86BD6EDFD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PHY 114 A  Spring 2012 --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t="29575" r="3971" b="5387"/>
          <a:stretch/>
        </p:blipFill>
        <p:spPr bwMode="auto">
          <a:xfrm>
            <a:off x="141824" y="762000"/>
            <a:ext cx="8773576" cy="391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5867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Homework hint: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095964"/>
              </p:ext>
            </p:extLst>
          </p:nvPr>
        </p:nvGraphicFramePr>
        <p:xfrm>
          <a:off x="4875213" y="2743200"/>
          <a:ext cx="3668712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4" name="数式" r:id="rId4" imgW="1650960" imgH="736560" progId="Equation.3">
                  <p:embed/>
                </p:oleObj>
              </mc:Choice>
              <mc:Fallback>
                <p:oleObj name="数式" r:id="rId4" imgW="1650960" imgH="7365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3" y="2743200"/>
                        <a:ext cx="3668712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47244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components have the largest Z at high frequency?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A.   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C                 B.   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5569803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components have the largest Z at low frequency?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A.   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C                 B.   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L</a:t>
            </a:r>
          </a:p>
        </p:txBody>
      </p:sp>
    </p:spTree>
    <p:extLst>
      <p:ext uri="{BB962C8B-B14F-4D97-AF65-F5344CB8AC3E}">
        <p14:creationId xmlns:p14="http://schemas.microsoft.com/office/powerpoint/2010/main" val="133630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F60C-3629-437E-9063-F4B1B9705941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PHY 114 A  Spring 2012 --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43740"/>
              </p:ext>
            </p:extLst>
          </p:nvPr>
        </p:nvGraphicFramePr>
        <p:xfrm>
          <a:off x="152400" y="3276600"/>
          <a:ext cx="463567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4" name="数式" r:id="rId3" imgW="2070000" imgH="749160" progId="Equation.3">
                  <p:embed/>
                </p:oleObj>
              </mc:Choice>
              <mc:Fallback>
                <p:oleObj name="数式" r:id="rId3" imgW="2070000" imgH="749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276600"/>
                        <a:ext cx="463567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770" y="206829"/>
            <a:ext cx="8893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Summary of electric and magnetic equations known before ~1860: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558110"/>
              </p:ext>
            </p:extLst>
          </p:nvPr>
        </p:nvGraphicFramePr>
        <p:xfrm>
          <a:off x="152400" y="759466"/>
          <a:ext cx="3733800" cy="225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5" name="数式" r:id="rId5" imgW="1981080" imgH="1104840" progId="Equation.3">
                  <p:embed/>
                </p:oleObj>
              </mc:Choice>
              <mc:Fallback>
                <p:oleObj name="数式" r:id="rId5" imgW="1981080" imgH="1104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59466"/>
                        <a:ext cx="3733800" cy="225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7877"/>
              </p:ext>
            </p:extLst>
          </p:nvPr>
        </p:nvGraphicFramePr>
        <p:xfrm>
          <a:off x="4397375" y="1319214"/>
          <a:ext cx="4365625" cy="1098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6" name="数式" r:id="rId7" imgW="1917360" imgH="482400" progId="Equation.3">
                  <p:embed/>
                </p:oleObj>
              </mc:Choice>
              <mc:Fallback>
                <p:oleObj name="数式" r:id="rId7" imgW="1917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75" y="1319214"/>
                        <a:ext cx="4365625" cy="10989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357715"/>
              </p:ext>
            </p:extLst>
          </p:nvPr>
        </p:nvGraphicFramePr>
        <p:xfrm>
          <a:off x="4938713" y="3048000"/>
          <a:ext cx="391477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7" name="数式" r:id="rId9" imgW="1739880" imgH="1015920" progId="Equation.3">
                  <p:embed/>
                </p:oleObj>
              </mc:Choice>
              <mc:Fallback>
                <p:oleObj name="数式" r:id="rId9" imgW="173988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713" y="3048000"/>
                        <a:ext cx="3914775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876800" y="3581400"/>
            <a:ext cx="4038599" cy="2519065"/>
            <a:chOff x="4876800" y="3581400"/>
            <a:chExt cx="4038599" cy="2519065"/>
          </a:xfrm>
        </p:grpSpPr>
        <p:sp>
          <p:nvSpPr>
            <p:cNvPr id="10" name="Rectangle 9"/>
            <p:cNvSpPr/>
            <p:nvPr/>
          </p:nvSpPr>
          <p:spPr>
            <a:xfrm>
              <a:off x="4876800" y="3581400"/>
              <a:ext cx="4038599" cy="1828800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76800" y="5638800"/>
              <a:ext cx="40385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Couples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E</a:t>
              </a:r>
              <a:r>
                <a:rPr lang="en-US" sz="2400" dirty="0" smtClean="0">
                  <a:solidFill>
                    <a:srgbClr val="FF0000"/>
                  </a:solidFill>
                </a:rPr>
                <a:t> and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B</a:t>
              </a:r>
              <a:r>
                <a:rPr lang="en-US" sz="2400" dirty="0" smtClean="0">
                  <a:solidFill>
                    <a:srgbClr val="FF0000"/>
                  </a:solidFill>
                </a:rPr>
                <a:t> fields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468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370C-7C29-41AE-B8D4-E0C86BD6EDFD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Comments on vector fields, partial derivatives, gradient, curl 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Function of several variables and their derivatives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Vector functions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Derivatives of vector functions</a:t>
            </a:r>
            <a:endParaRPr lang="en-US" sz="24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381000" y="762000"/>
            <a:ext cx="7981950" cy="5212080"/>
            <a:chOff x="381000" y="762000"/>
            <a:chExt cx="7981950" cy="5212080"/>
          </a:xfrm>
        </p:grpSpPr>
        <p:grpSp>
          <p:nvGrpSpPr>
            <p:cNvPr id="9" name="Group 8"/>
            <p:cNvGrpSpPr/>
            <p:nvPr/>
          </p:nvGrpSpPr>
          <p:grpSpPr>
            <a:xfrm>
              <a:off x="381000" y="2133600"/>
              <a:ext cx="7981950" cy="3840480"/>
              <a:chOff x="381000" y="2133600"/>
              <a:chExt cx="7981950" cy="3840480"/>
            </a:xfrm>
          </p:grpSpPr>
          <p:pic>
            <p:nvPicPr>
              <p:cNvPr id="8499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0" y="2133600"/>
                <a:ext cx="3810000" cy="381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381000" y="2914917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/>
                  <a:t>f(</a:t>
                </a:r>
                <a:r>
                  <a:rPr lang="en-US" sz="2400" i="1" dirty="0" err="1" smtClean="0"/>
                  <a:t>x,y</a:t>
                </a:r>
                <a:r>
                  <a:rPr lang="en-US" sz="2400" i="1" dirty="0" smtClean="0"/>
                  <a:t>)</a:t>
                </a:r>
                <a:endParaRPr lang="en-US" sz="2400" i="1" dirty="0" smtClean="0"/>
              </a:p>
            </p:txBody>
          </p:sp>
          <p:pic>
            <p:nvPicPr>
              <p:cNvPr id="84995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2164080"/>
                <a:ext cx="3638550" cy="381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37224598"/>
                  </p:ext>
                </p:extLst>
              </p:nvPr>
            </p:nvGraphicFramePr>
            <p:xfrm>
              <a:off x="6219825" y="3276600"/>
              <a:ext cx="1960563" cy="482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5018" name="数式" r:id="rId5" imgW="825480" imgH="203040" progId="Equation.3">
                      <p:embed/>
                    </p:oleObj>
                  </mc:Choice>
                  <mc:Fallback>
                    <p:oleObj name="数式" r:id="rId5" imgW="825480" imgH="2030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6219825" y="3276600"/>
                            <a:ext cx="1960563" cy="482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52052253"/>
                  </p:ext>
                </p:extLst>
              </p:nvPr>
            </p:nvGraphicFramePr>
            <p:xfrm>
              <a:off x="5410200" y="2190750"/>
              <a:ext cx="2171700" cy="1085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5019" name="数式" r:id="rId7" imgW="914400" imgH="457200" progId="Equation.3">
                      <p:embed/>
                    </p:oleObj>
                  </mc:Choice>
                  <mc:Fallback>
                    <p:oleObj name="数式" r:id="rId7" imgW="914400" imgH="45720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10200" y="2190750"/>
                            <a:ext cx="2171700" cy="10858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" name="Rectangle 9"/>
            <p:cNvSpPr/>
            <p:nvPr/>
          </p:nvSpPr>
          <p:spPr>
            <a:xfrm>
              <a:off x="1524000" y="762000"/>
              <a:ext cx="6400800" cy="4038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66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370C-7C29-41AE-B8D4-E0C86BD6EDFD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Comments on vector fields, partial derivatives, gradient, curl 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Function of several variables and their derivatives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Vector functions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Derivatives of vector functions</a:t>
            </a:r>
            <a:endParaRPr lang="en-US" sz="2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524000" y="762000"/>
            <a:ext cx="6400800" cy="403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554036"/>
              </p:ext>
            </p:extLst>
          </p:nvPr>
        </p:nvGraphicFramePr>
        <p:xfrm>
          <a:off x="998538" y="2224088"/>
          <a:ext cx="6469062" cy="3113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8" name="数式" r:id="rId3" imgW="2781000" imgH="1346040" progId="Equation.3">
                  <p:embed/>
                </p:oleObj>
              </mc:Choice>
              <mc:Fallback>
                <p:oleObj name="数式" r:id="rId3" imgW="2781000" imgH="1346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2224088"/>
                        <a:ext cx="6469062" cy="3113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74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370C-7C29-41AE-B8D4-E0C86BD6EDFD}" type="datetime1">
              <a:rPr lang="en-US" smtClean="0"/>
              <a:t>3/27/2012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Comments on vector fields, partial derivatives, gradient, curl 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Function of several variables and their derivatives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Vector functions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Derivatives of vector functions</a:t>
            </a:r>
            <a:endParaRPr lang="en-US" sz="2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524000" y="1165830"/>
            <a:ext cx="6400800" cy="403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263440"/>
              </p:ext>
            </p:extLst>
          </p:nvPr>
        </p:nvGraphicFramePr>
        <p:xfrm>
          <a:off x="1371600" y="2286000"/>
          <a:ext cx="5287962" cy="276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9" name="数式" r:id="rId3" imgW="2273040" imgH="1193760" progId="Equation.3">
                  <p:embed/>
                </p:oleObj>
              </mc:Choice>
              <mc:Fallback>
                <p:oleObj name="数式" r:id="rId3" imgW="2273040" imgH="11937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86000"/>
                        <a:ext cx="5287962" cy="276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93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11050</TotalTime>
  <Words>893</Words>
  <Application>Microsoft Office PowerPoint</Application>
  <PresentationFormat>On-screen Show (4:3)</PresentationFormat>
  <Paragraphs>188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数式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WFU2011</cp:lastModifiedBy>
  <cp:revision>764</cp:revision>
  <cp:lastPrinted>2012-01-14T20:35:51Z</cp:lastPrinted>
  <dcterms:created xsi:type="dcterms:W3CDTF">2012-01-10T18:32:24Z</dcterms:created>
  <dcterms:modified xsi:type="dcterms:W3CDTF">2012-03-27T16:24:13Z</dcterms:modified>
</cp:coreProperties>
</file>