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86" r:id="rId3"/>
    <p:sldId id="461" r:id="rId4"/>
    <p:sldId id="471" r:id="rId5"/>
    <p:sldId id="476" r:id="rId6"/>
    <p:sldId id="503" r:id="rId7"/>
    <p:sldId id="505" r:id="rId8"/>
    <p:sldId id="507"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500" r:id="rId23"/>
    <p:sldId id="485" r:id="rId24"/>
    <p:sldId id="486" r:id="rId25"/>
    <p:sldId id="501" r:id="rId26"/>
    <p:sldId id="502" r:id="rId27"/>
    <p:sldId id="506" r:id="rId28"/>
    <p:sldId id="50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670E"/>
    <a:srgbClr val="FC70D7"/>
    <a:srgbClr val="812F60"/>
    <a:srgbClr val="DA32AA"/>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63" d="100"/>
          <a:sy n="63" d="100"/>
        </p:scale>
        <p:origin x="-678" y="-108"/>
      </p:cViewPr>
      <p:guideLst>
        <p:guide orient="horz" pos="2160"/>
        <p:guide pos="2880"/>
      </p:guideLst>
    </p:cSldViewPr>
  </p:slideViewPr>
  <p:notesTextViewPr>
    <p:cViewPr>
      <p:scale>
        <a:sx n="1" d="1"/>
        <a:sy n="1" d="1"/>
      </p:scale>
      <p:origin x="0" y="0"/>
    </p:cViewPr>
  </p:notesTextViewPr>
  <p:sorterViewPr>
    <p:cViewPr>
      <p:scale>
        <a:sx n="27" d="100"/>
        <a:sy n="2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9324BE6-2D8A-42A4-B0D9-51E4A107F126}" type="datetimeFigureOut">
              <a:rPr lang="en-US" smtClean="0"/>
              <a:t>3/29/2012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9BD29C6-53B4-47F1-A289-A307E0F88BE6}" type="slidenum">
              <a:rPr lang="en-US" smtClean="0"/>
              <a:t>‹#›</a:t>
            </a:fld>
            <a:endParaRPr lang="en-US"/>
          </a:p>
        </p:txBody>
      </p:sp>
    </p:spTree>
    <p:extLst>
      <p:ext uri="{BB962C8B-B14F-4D97-AF65-F5344CB8AC3E}">
        <p14:creationId xmlns:p14="http://schemas.microsoft.com/office/powerpoint/2010/main" val="3071331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3/29/2012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230739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83707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426482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38722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77585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CE247-8F2C-475D-A194-0742421880BE}" type="datetime1">
              <a:rPr lang="en-US" smtClean="0"/>
              <a:t>3/29/2012</a:t>
            </a:fld>
            <a:endParaRPr lang="en-US" dirty="0"/>
          </a:p>
        </p:txBody>
      </p:sp>
      <p:sp>
        <p:nvSpPr>
          <p:cNvPr id="5" name="Footer Placeholder 4"/>
          <p:cNvSpPr>
            <a:spLocks noGrp="1"/>
          </p:cNvSpPr>
          <p:nvPr>
            <p:ph type="ftr" sz="quarter" idx="11"/>
          </p:nvPr>
        </p:nvSpPr>
        <p:spPr/>
        <p:txBody>
          <a:bodyPr/>
          <a:lstStyle/>
          <a:p>
            <a:r>
              <a:rPr lang="en-US" dirty="0" smtClean="0"/>
              <a:t>PHY 114 A  Spring 2012 --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935B3-9EF8-41F2-AC22-0133ECADC474}" type="datetime1">
              <a:rPr lang="en-US" smtClean="0"/>
              <a:t>3/29/2012</a:t>
            </a:fld>
            <a:endParaRPr lang="en-US" dirty="0"/>
          </a:p>
        </p:txBody>
      </p:sp>
      <p:sp>
        <p:nvSpPr>
          <p:cNvPr id="5" name="Footer Placeholder 4"/>
          <p:cNvSpPr>
            <a:spLocks noGrp="1"/>
          </p:cNvSpPr>
          <p:nvPr>
            <p:ph type="ftr" sz="quarter" idx="11"/>
          </p:nvPr>
        </p:nvSpPr>
        <p:spPr/>
        <p:txBody>
          <a:bodyPr/>
          <a:lstStyle/>
          <a:p>
            <a:r>
              <a:rPr lang="en-US" dirty="0" smtClean="0"/>
              <a:t>PHY 114 A  Spring 2012 --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541E06-A745-41CB-9345-D73A41742968}" type="datetime1">
              <a:rPr lang="en-US" smtClean="0"/>
              <a:t>3/29/2012</a:t>
            </a:fld>
            <a:endParaRPr lang="en-US" dirty="0"/>
          </a:p>
        </p:txBody>
      </p:sp>
      <p:sp>
        <p:nvSpPr>
          <p:cNvPr id="5" name="Footer Placeholder 4"/>
          <p:cNvSpPr>
            <a:spLocks noGrp="1"/>
          </p:cNvSpPr>
          <p:nvPr>
            <p:ph type="ftr" sz="quarter" idx="11"/>
          </p:nvPr>
        </p:nvSpPr>
        <p:spPr/>
        <p:txBody>
          <a:bodyPr/>
          <a:lstStyle/>
          <a:p>
            <a:r>
              <a:rPr lang="en-US" dirty="0" smtClean="0"/>
              <a:t>PHY 114 A  Spring 2012 --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3707A-6EAE-4C9D-80B7-4A1EFB393728}" type="datetime1">
              <a:rPr lang="en-US" smtClean="0"/>
              <a:t>3/29/2012</a:t>
            </a:fld>
            <a:endParaRPr lang="en-US" dirty="0"/>
          </a:p>
        </p:txBody>
      </p:sp>
      <p:sp>
        <p:nvSpPr>
          <p:cNvPr id="5" name="Footer Placeholder 4"/>
          <p:cNvSpPr>
            <a:spLocks noGrp="1"/>
          </p:cNvSpPr>
          <p:nvPr>
            <p:ph type="ftr" sz="quarter" idx="11"/>
          </p:nvPr>
        </p:nvSpPr>
        <p:spPr/>
        <p:txBody>
          <a:bodyPr/>
          <a:lstStyle/>
          <a:p>
            <a:r>
              <a:rPr lang="en-US" dirty="0" smtClean="0"/>
              <a:t>PHY 114 A  Spring 2012 --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E70006-3563-4370-816B-920A9B40A227}" type="datetime1">
              <a:rPr lang="en-US" smtClean="0"/>
              <a:t>3/29/2012</a:t>
            </a:fld>
            <a:endParaRPr lang="en-US" dirty="0"/>
          </a:p>
        </p:txBody>
      </p:sp>
      <p:sp>
        <p:nvSpPr>
          <p:cNvPr id="5" name="Footer Placeholder 4"/>
          <p:cNvSpPr>
            <a:spLocks noGrp="1"/>
          </p:cNvSpPr>
          <p:nvPr>
            <p:ph type="ftr" sz="quarter" idx="11"/>
          </p:nvPr>
        </p:nvSpPr>
        <p:spPr/>
        <p:txBody>
          <a:bodyPr/>
          <a:lstStyle/>
          <a:p>
            <a:r>
              <a:rPr lang="en-US" dirty="0" smtClean="0"/>
              <a:t>PHY 114 A  Spring 2012 --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AA35F-AB81-449C-A2EB-6CD2D23D5F9C}" type="datetime1">
              <a:rPr lang="en-US" smtClean="0"/>
              <a:t>3/29/2012</a:t>
            </a:fld>
            <a:endParaRPr lang="en-US" dirty="0"/>
          </a:p>
        </p:txBody>
      </p:sp>
      <p:sp>
        <p:nvSpPr>
          <p:cNvPr id="6" name="Footer Placeholder 5"/>
          <p:cNvSpPr>
            <a:spLocks noGrp="1"/>
          </p:cNvSpPr>
          <p:nvPr>
            <p:ph type="ftr" sz="quarter" idx="11"/>
          </p:nvPr>
        </p:nvSpPr>
        <p:spPr/>
        <p:txBody>
          <a:bodyPr/>
          <a:lstStyle/>
          <a:p>
            <a:r>
              <a:rPr lang="en-US" dirty="0" smtClean="0"/>
              <a:t>PHY 114 A  Spring 2012 -- Lecture 16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2A592-6F77-4A98-87C6-A5C00AF45ED6}" type="datetime1">
              <a:rPr lang="en-US" smtClean="0"/>
              <a:t>3/29/2012</a:t>
            </a:fld>
            <a:endParaRPr lang="en-US" dirty="0"/>
          </a:p>
        </p:txBody>
      </p:sp>
      <p:sp>
        <p:nvSpPr>
          <p:cNvPr id="8" name="Footer Placeholder 7"/>
          <p:cNvSpPr>
            <a:spLocks noGrp="1"/>
          </p:cNvSpPr>
          <p:nvPr>
            <p:ph type="ftr" sz="quarter" idx="11"/>
          </p:nvPr>
        </p:nvSpPr>
        <p:spPr/>
        <p:txBody>
          <a:bodyPr/>
          <a:lstStyle/>
          <a:p>
            <a:r>
              <a:rPr lang="en-US" dirty="0" smtClean="0"/>
              <a:t>PHY 114 A  Spring 2012 -- Lecture 16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5BBE0-11BF-4583-B44F-9BA9BEC31590}" type="datetime1">
              <a:rPr lang="en-US" smtClean="0"/>
              <a:t>3/29/2012</a:t>
            </a:fld>
            <a:endParaRPr lang="en-US" dirty="0"/>
          </a:p>
        </p:txBody>
      </p:sp>
      <p:sp>
        <p:nvSpPr>
          <p:cNvPr id="4" name="Footer Placeholder 3"/>
          <p:cNvSpPr>
            <a:spLocks noGrp="1"/>
          </p:cNvSpPr>
          <p:nvPr>
            <p:ph type="ftr" sz="quarter" idx="11"/>
          </p:nvPr>
        </p:nvSpPr>
        <p:spPr/>
        <p:txBody>
          <a:bodyPr/>
          <a:lstStyle/>
          <a:p>
            <a:r>
              <a:rPr lang="en-US" dirty="0" smtClean="0"/>
              <a:t>PHY 114 A  Spring 2012 -- Lecture 16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dirty="0"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6D789-C6F6-4E1D-BFDC-17E5DBCA353E}" type="datetime1">
              <a:rPr lang="en-US" smtClean="0"/>
              <a:t>3/29/2012</a:t>
            </a:fld>
            <a:endParaRPr lang="en-US" dirty="0"/>
          </a:p>
        </p:txBody>
      </p:sp>
      <p:sp>
        <p:nvSpPr>
          <p:cNvPr id="6" name="Footer Placeholder 5"/>
          <p:cNvSpPr>
            <a:spLocks noGrp="1"/>
          </p:cNvSpPr>
          <p:nvPr>
            <p:ph type="ftr" sz="quarter" idx="11"/>
          </p:nvPr>
        </p:nvSpPr>
        <p:spPr/>
        <p:txBody>
          <a:bodyPr/>
          <a:lstStyle/>
          <a:p>
            <a:r>
              <a:rPr lang="en-US" dirty="0" smtClean="0"/>
              <a:t>PHY 114 A  Spring 2012 -- Lecture 16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A2142B-6F4F-4860-BC4F-12A8BD8F229F}" type="datetime1">
              <a:rPr lang="en-US" smtClean="0"/>
              <a:t>3/29/2012</a:t>
            </a:fld>
            <a:endParaRPr lang="en-US" dirty="0"/>
          </a:p>
        </p:txBody>
      </p:sp>
      <p:sp>
        <p:nvSpPr>
          <p:cNvPr id="6" name="Footer Placeholder 5"/>
          <p:cNvSpPr>
            <a:spLocks noGrp="1"/>
          </p:cNvSpPr>
          <p:nvPr>
            <p:ph type="ftr" sz="quarter" idx="11"/>
          </p:nvPr>
        </p:nvSpPr>
        <p:spPr/>
        <p:txBody>
          <a:bodyPr/>
          <a:lstStyle/>
          <a:p>
            <a:r>
              <a:rPr lang="en-US" dirty="0" smtClean="0"/>
              <a:t>PHY 114 A  Spring 2012 -- Lecture 16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8F3B3-61E4-4859-A399-5477C9368561}" type="datetime1">
              <a:rPr lang="en-US" smtClean="0"/>
              <a:t>3/29/2012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PHY 114 A  Spring 2012 -- Lecture 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wmf"/><Relationship Id="rId5" Type="http://schemas.openxmlformats.org/officeDocument/2006/relationships/oleObject" Target="../embeddings/oleObject15.bin"/><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nasa.gov/mission_pages/sdo/news/first-light.html"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che.ncsu.edu/ILEET/CHE596web_Fall201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9.wmf"/><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6.wmf"/><Relationship Id="rId4" Type="http://schemas.openxmlformats.org/officeDocument/2006/relationships/oleObject" Target="../embeddings/oleObject16.bin"/><Relationship Id="rId9" Type="http://schemas.openxmlformats.org/officeDocument/2006/relationships/image" Target="../media/image2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0.w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1.bin"/><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35.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25.bin"/><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wmf"/><Relationship Id="rId5" Type="http://schemas.openxmlformats.org/officeDocument/2006/relationships/oleObject" Target="../embeddings/oleObject28.bin"/><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2.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97CEB-B054-41A2-AC93-B6A38A279F55}"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dirty="0"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533400" y="762000"/>
            <a:ext cx="8294914" cy="5539978"/>
          </a:xfrm>
          <a:prstGeom prst="rect">
            <a:avLst/>
          </a:prstGeom>
          <a:noFill/>
        </p:spPr>
        <p:txBody>
          <a:bodyPr wrap="square" rtlCol="0">
            <a:spAutoFit/>
          </a:bodyPr>
          <a:lstStyle/>
          <a:p>
            <a:pPr algn="ctr"/>
            <a:r>
              <a:rPr lang="en-US" sz="3200" b="1" dirty="0" smtClean="0"/>
              <a:t>PHY 114 A General Physics II</a:t>
            </a:r>
          </a:p>
          <a:p>
            <a:pPr algn="ctr"/>
            <a:r>
              <a:rPr lang="en-US" sz="3200" b="1" dirty="0" smtClean="0"/>
              <a:t>11 AM-12:15 </a:t>
            </a:r>
            <a:r>
              <a:rPr lang="en-US" sz="3200" b="1" dirty="0"/>
              <a:t>P</a:t>
            </a:r>
            <a:r>
              <a:rPr lang="en-US" sz="3200" b="1" dirty="0" smtClean="0"/>
              <a:t>M  TR Olin 101</a:t>
            </a:r>
          </a:p>
          <a:p>
            <a:pPr algn="ctr"/>
            <a:endParaRPr lang="en-US" sz="3200" b="1" dirty="0"/>
          </a:p>
          <a:p>
            <a:pPr algn="ctr"/>
            <a:r>
              <a:rPr lang="en-US" sz="3200" b="1" dirty="0" smtClean="0"/>
              <a:t>Plan for Lecture 17 (Chapter 34):</a:t>
            </a:r>
          </a:p>
          <a:p>
            <a:endParaRPr lang="en-US" b="1" dirty="0"/>
          </a:p>
          <a:p>
            <a:pPr algn="ctr"/>
            <a:r>
              <a:rPr lang="en-US" sz="3200" b="1" dirty="0" smtClean="0"/>
              <a:t>Electromagnetic Waves</a:t>
            </a:r>
          </a:p>
          <a:p>
            <a:pPr lvl="1">
              <a:spcBef>
                <a:spcPct val="50000"/>
              </a:spcBef>
              <a:buFontTx/>
              <a:buAutoNum type="arabicPeriod"/>
            </a:pPr>
            <a:r>
              <a:rPr lang="en-US" sz="3200" b="1" dirty="0" smtClean="0">
                <a:solidFill>
                  <a:schemeClr val="folHlink"/>
                </a:solidFill>
              </a:rPr>
              <a:t> Maxwell’s equations  &amp; their solutions </a:t>
            </a:r>
          </a:p>
          <a:p>
            <a:pPr lvl="1">
              <a:spcBef>
                <a:spcPct val="50000"/>
              </a:spcBef>
              <a:buFontTx/>
              <a:buAutoNum type="arabicPeriod"/>
            </a:pPr>
            <a:r>
              <a:rPr lang="en-US" sz="3200" b="1" dirty="0" smtClean="0">
                <a:solidFill>
                  <a:schemeClr val="folHlink"/>
                </a:solidFill>
              </a:rPr>
              <a:t> Electromagnetic energy and their spectral distribution</a:t>
            </a:r>
          </a:p>
          <a:p>
            <a:pPr lvl="1">
              <a:spcBef>
                <a:spcPct val="50000"/>
              </a:spcBef>
              <a:buFontTx/>
              <a:buAutoNum type="arabicPeriod"/>
            </a:pPr>
            <a:r>
              <a:rPr lang="en-US" sz="3200" b="1" dirty="0">
                <a:solidFill>
                  <a:schemeClr val="folHlink"/>
                </a:solidFill>
              </a:rPr>
              <a:t> </a:t>
            </a:r>
            <a:r>
              <a:rPr lang="en-US" sz="3200" b="1" dirty="0" smtClean="0">
                <a:solidFill>
                  <a:schemeClr val="folHlink"/>
                </a:solidFill>
              </a:rPr>
              <a:t>Review of Chapters 29-34</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457200" y="304800"/>
            <a:ext cx="7848600" cy="461665"/>
          </a:xfrm>
          <a:prstGeom prst="rect">
            <a:avLst/>
          </a:prstGeom>
          <a:noFill/>
        </p:spPr>
        <p:txBody>
          <a:bodyPr wrap="square" rtlCol="0">
            <a:spAutoFit/>
          </a:bodyPr>
          <a:lstStyle/>
          <a:p>
            <a:r>
              <a:rPr lang="en-US" sz="2400" dirty="0" smtClean="0"/>
              <a:t>Energy carried by electromagnetic waves – continued :</a:t>
            </a:r>
          </a:p>
        </p:txBody>
      </p:sp>
      <p:pic>
        <p:nvPicPr>
          <p:cNvPr id="921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6465"/>
            <a:ext cx="3810000" cy="296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914596288"/>
              </p:ext>
            </p:extLst>
          </p:nvPr>
        </p:nvGraphicFramePr>
        <p:xfrm>
          <a:off x="4381500" y="946170"/>
          <a:ext cx="4229100" cy="2803525"/>
        </p:xfrm>
        <a:graphic>
          <a:graphicData uri="http://schemas.openxmlformats.org/presentationml/2006/ole">
            <mc:AlternateContent xmlns:mc="http://schemas.openxmlformats.org/markup-compatibility/2006">
              <mc:Choice xmlns:v="urn:schemas-microsoft-com:vml" Requires="v">
                <p:oleObj spid="_x0000_s93258" name="数式" r:id="rId4" imgW="1993680" imgH="1371600" progId="Equation.3">
                  <p:embed/>
                </p:oleObj>
              </mc:Choice>
              <mc:Fallback>
                <p:oleObj name="数式" r:id="rId4" imgW="1993680" imgH="1371600" progId="Equation.3">
                  <p:embed/>
                  <p:pic>
                    <p:nvPicPr>
                      <p:cNvPr id="0" name=""/>
                      <p:cNvPicPr>
                        <a:picLocks noChangeAspect="1" noChangeArrowheads="1"/>
                      </p:cNvPicPr>
                      <p:nvPr/>
                    </p:nvPicPr>
                    <p:blipFill>
                      <a:blip r:embed="rId5"/>
                      <a:srcRect/>
                      <a:stretch>
                        <a:fillRect/>
                      </a:stretch>
                    </p:blipFill>
                    <p:spPr bwMode="auto">
                      <a:xfrm>
                        <a:off x="4381500" y="946170"/>
                        <a:ext cx="4229100" cy="2803525"/>
                      </a:xfrm>
                      <a:prstGeom prst="rect">
                        <a:avLst/>
                      </a:prstGeom>
                      <a:noFill/>
                      <a:ln>
                        <a:noFill/>
                      </a:ln>
                    </p:spPr>
                  </p:pic>
                </p:oleObj>
              </mc:Fallback>
            </mc:AlternateContent>
          </a:graphicData>
        </a:graphic>
      </p:graphicFrame>
      <p:cxnSp>
        <p:nvCxnSpPr>
          <p:cNvPr id="9" name="Straight Connector 8"/>
          <p:cNvCxnSpPr/>
          <p:nvPr/>
        </p:nvCxnSpPr>
        <p:spPr>
          <a:xfrm>
            <a:off x="1143000" y="4267200"/>
            <a:ext cx="685800" cy="533400"/>
          </a:xfrm>
          <a:prstGeom prst="line">
            <a:avLst/>
          </a:prstGeom>
          <a:ln w="508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4419600"/>
            <a:ext cx="685800" cy="533400"/>
          </a:xfrm>
          <a:prstGeom prst="line">
            <a:avLst/>
          </a:prstGeom>
          <a:ln w="508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4114800"/>
            <a:ext cx="685800" cy="533400"/>
          </a:xfrm>
          <a:prstGeom prst="line">
            <a:avLst/>
          </a:prstGeom>
          <a:ln w="508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rot="1800000">
            <a:off x="1251925" y="3986574"/>
            <a:ext cx="342900" cy="1143000"/>
          </a:xfrm>
          <a:prstGeom prst="ellipse">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28800" y="4114800"/>
            <a:ext cx="381000" cy="461665"/>
          </a:xfrm>
          <a:prstGeom prst="rect">
            <a:avLst/>
          </a:prstGeom>
          <a:noFill/>
        </p:spPr>
        <p:txBody>
          <a:bodyPr wrap="square" rtlCol="0">
            <a:spAutoFit/>
          </a:bodyPr>
          <a:lstStyle/>
          <a:p>
            <a:r>
              <a:rPr lang="en-US" sz="2400" b="1" i="1" dirty="0" smtClean="0"/>
              <a:t>A</a:t>
            </a:r>
          </a:p>
        </p:txBody>
      </p:sp>
      <p:sp>
        <p:nvSpPr>
          <p:cNvPr id="20" name="TextBox 19"/>
          <p:cNvSpPr txBox="1"/>
          <p:nvPr/>
        </p:nvSpPr>
        <p:spPr>
          <a:xfrm>
            <a:off x="1828800" y="4643735"/>
            <a:ext cx="381000" cy="461665"/>
          </a:xfrm>
          <a:prstGeom prst="rect">
            <a:avLst/>
          </a:prstGeom>
          <a:noFill/>
        </p:spPr>
        <p:txBody>
          <a:bodyPr wrap="square" rtlCol="0">
            <a:spAutoFit/>
          </a:bodyPr>
          <a:lstStyle/>
          <a:p>
            <a:r>
              <a:rPr lang="en-US" sz="2400" b="1" dirty="0" smtClean="0"/>
              <a:t>S</a:t>
            </a:r>
          </a:p>
        </p:txBody>
      </p:sp>
      <p:graphicFrame>
        <p:nvGraphicFramePr>
          <p:cNvPr id="19" name="Object 18"/>
          <p:cNvGraphicFramePr>
            <a:graphicFrameLocks noChangeAspect="1"/>
          </p:cNvGraphicFramePr>
          <p:nvPr>
            <p:extLst>
              <p:ext uri="{D42A27DB-BD31-4B8C-83A1-F6EECF244321}">
                <p14:modId xmlns:p14="http://schemas.microsoft.com/office/powerpoint/2010/main" val="2327733777"/>
              </p:ext>
            </p:extLst>
          </p:nvPr>
        </p:nvGraphicFramePr>
        <p:xfrm>
          <a:off x="2514600" y="4191000"/>
          <a:ext cx="3905250" cy="1374775"/>
        </p:xfrm>
        <a:graphic>
          <a:graphicData uri="http://schemas.openxmlformats.org/presentationml/2006/ole">
            <mc:AlternateContent xmlns:mc="http://schemas.openxmlformats.org/markup-compatibility/2006">
              <mc:Choice xmlns:v="urn:schemas-microsoft-com:vml" Requires="v">
                <p:oleObj spid="_x0000_s93259" name="数式" r:id="rId6" imgW="1841400" imgH="672840" progId="Equation.3">
                  <p:embed/>
                </p:oleObj>
              </mc:Choice>
              <mc:Fallback>
                <p:oleObj name="数式" r:id="rId6" imgW="1841400" imgH="672840" progId="Equation.3">
                  <p:embed/>
                  <p:pic>
                    <p:nvPicPr>
                      <p:cNvPr id="0" name="Object 6"/>
                      <p:cNvPicPr>
                        <a:picLocks noChangeAspect="1" noChangeArrowheads="1"/>
                      </p:cNvPicPr>
                      <p:nvPr/>
                    </p:nvPicPr>
                    <p:blipFill>
                      <a:blip r:embed="rId7"/>
                      <a:srcRect/>
                      <a:stretch>
                        <a:fillRect/>
                      </a:stretch>
                    </p:blipFill>
                    <p:spPr bwMode="auto">
                      <a:xfrm>
                        <a:off x="2514600" y="4191000"/>
                        <a:ext cx="39052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4118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31524957"/>
              </p:ext>
            </p:extLst>
          </p:nvPr>
        </p:nvGraphicFramePr>
        <p:xfrm>
          <a:off x="304800" y="152400"/>
          <a:ext cx="7315200" cy="3371851"/>
        </p:xfrm>
        <a:graphic>
          <a:graphicData uri="http://schemas.openxmlformats.org/presentationml/2006/ole">
            <mc:AlternateContent xmlns:mc="http://schemas.openxmlformats.org/markup-compatibility/2006">
              <mc:Choice xmlns:v="urn:schemas-microsoft-com:vml" Requires="v">
                <p:oleObj spid="_x0000_s94280" name="数式" r:id="rId3" imgW="3619440" imgH="1650960" progId="Equation.3">
                  <p:embed/>
                </p:oleObj>
              </mc:Choice>
              <mc:Fallback>
                <p:oleObj name="数式" r:id="rId3" imgW="3619440" imgH="1650960" progId="Equation.3">
                  <p:embed/>
                  <p:pic>
                    <p:nvPicPr>
                      <p:cNvPr id="0" name="Object 18"/>
                      <p:cNvPicPr>
                        <a:picLocks noChangeAspect="1" noChangeArrowheads="1"/>
                      </p:cNvPicPr>
                      <p:nvPr/>
                    </p:nvPicPr>
                    <p:blipFill>
                      <a:blip r:embed="rId4"/>
                      <a:srcRect/>
                      <a:stretch>
                        <a:fillRect/>
                      </a:stretch>
                    </p:blipFill>
                    <p:spPr bwMode="auto">
                      <a:xfrm>
                        <a:off x="304800" y="152400"/>
                        <a:ext cx="7315200" cy="337185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90731210"/>
              </p:ext>
            </p:extLst>
          </p:nvPr>
        </p:nvGraphicFramePr>
        <p:xfrm>
          <a:off x="960120" y="3413760"/>
          <a:ext cx="5594351" cy="2541588"/>
        </p:xfrm>
        <a:graphic>
          <a:graphicData uri="http://schemas.openxmlformats.org/presentationml/2006/ole">
            <mc:AlternateContent xmlns:mc="http://schemas.openxmlformats.org/markup-compatibility/2006">
              <mc:Choice xmlns:v="urn:schemas-microsoft-com:vml" Requires="v">
                <p:oleObj spid="_x0000_s94281" name="数式" r:id="rId5" imgW="2768400" imgH="1244520" progId="Equation.3">
                  <p:embed/>
                </p:oleObj>
              </mc:Choice>
              <mc:Fallback>
                <p:oleObj name="数式" r:id="rId5" imgW="2768400" imgH="1244520" progId="Equation.3">
                  <p:embed/>
                  <p:pic>
                    <p:nvPicPr>
                      <p:cNvPr id="0" name="Object 4"/>
                      <p:cNvPicPr>
                        <a:picLocks noChangeAspect="1" noChangeArrowheads="1"/>
                      </p:cNvPicPr>
                      <p:nvPr/>
                    </p:nvPicPr>
                    <p:blipFill>
                      <a:blip r:embed="rId6"/>
                      <a:srcRect/>
                      <a:stretch>
                        <a:fillRect/>
                      </a:stretch>
                    </p:blipFill>
                    <p:spPr bwMode="auto">
                      <a:xfrm>
                        <a:off x="960120" y="3413760"/>
                        <a:ext cx="5594351"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ube 6"/>
          <p:cNvSpPr/>
          <p:nvPr/>
        </p:nvSpPr>
        <p:spPr>
          <a:xfrm>
            <a:off x="3048000" y="5448300"/>
            <a:ext cx="990600" cy="76200"/>
          </a:xfrm>
          <a:prstGeom prst="cube">
            <a:avLst/>
          </a:prstGeom>
          <a:pattFill prst="sphere">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6934200" y="5486400"/>
            <a:ext cx="990600" cy="76200"/>
          </a:xfrm>
          <a:prstGeom prst="cub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048000" y="4724400"/>
            <a:ext cx="495300" cy="723900"/>
          </a:xfrm>
          <a:prstGeom prst="line">
            <a:avLst/>
          </a:prstGeom>
          <a:ln w="508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0" y="4724400"/>
            <a:ext cx="495300" cy="723900"/>
          </a:xfrm>
          <a:prstGeom prst="line">
            <a:avLst/>
          </a:prstGeom>
          <a:ln w="508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345680" y="4724400"/>
            <a:ext cx="579120" cy="685800"/>
          </a:xfrm>
          <a:prstGeom prst="line">
            <a:avLst/>
          </a:prstGeom>
          <a:ln w="508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448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13867474"/>
              </p:ext>
            </p:extLst>
          </p:nvPr>
        </p:nvGraphicFramePr>
        <p:xfrm>
          <a:off x="1098550" y="1036638"/>
          <a:ext cx="7159625" cy="4405312"/>
        </p:xfrm>
        <a:graphic>
          <a:graphicData uri="http://schemas.openxmlformats.org/presentationml/2006/ole">
            <mc:AlternateContent xmlns:mc="http://schemas.openxmlformats.org/markup-compatibility/2006">
              <mc:Choice xmlns:v="urn:schemas-microsoft-com:vml" Requires="v">
                <p:oleObj spid="_x0000_s95266" name="数式" r:id="rId3" imgW="2908080" imgH="1790640" progId="Equation.3">
                  <p:embed/>
                </p:oleObj>
              </mc:Choice>
              <mc:Fallback>
                <p:oleObj name="数式" r:id="rId3" imgW="2908080" imgH="1790640" progId="Equation.3">
                  <p:embed/>
                  <p:pic>
                    <p:nvPicPr>
                      <p:cNvPr id="0" name="Object 5"/>
                      <p:cNvPicPr>
                        <a:picLocks noChangeAspect="1" noChangeArrowheads="1"/>
                      </p:cNvPicPr>
                      <p:nvPr/>
                    </p:nvPicPr>
                    <p:blipFill>
                      <a:blip r:embed="rId4"/>
                      <a:srcRect/>
                      <a:stretch>
                        <a:fillRect/>
                      </a:stretch>
                    </p:blipFill>
                    <p:spPr bwMode="auto">
                      <a:xfrm>
                        <a:off x="1098550" y="1036638"/>
                        <a:ext cx="7159625"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09600" y="304800"/>
            <a:ext cx="7467600" cy="461665"/>
          </a:xfrm>
          <a:prstGeom prst="rect">
            <a:avLst/>
          </a:prstGeom>
          <a:noFill/>
        </p:spPr>
        <p:txBody>
          <a:bodyPr wrap="square" rtlCol="0">
            <a:spAutoFit/>
          </a:bodyPr>
          <a:lstStyle/>
          <a:p>
            <a:r>
              <a:rPr lang="en-US" sz="2400" dirty="0" smtClean="0"/>
              <a:t>Energy density within electromagnetic wave:</a:t>
            </a:r>
          </a:p>
        </p:txBody>
      </p:sp>
    </p:spTree>
    <p:extLst>
      <p:ext uri="{BB962C8B-B14F-4D97-AF65-F5344CB8AC3E}">
        <p14:creationId xmlns:p14="http://schemas.microsoft.com/office/powerpoint/2010/main" val="3688830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762000" y="76200"/>
            <a:ext cx="7162800" cy="461665"/>
          </a:xfrm>
          <a:prstGeom prst="rect">
            <a:avLst/>
          </a:prstGeom>
          <a:noFill/>
        </p:spPr>
        <p:txBody>
          <a:bodyPr wrap="square" rtlCol="0">
            <a:spAutoFit/>
          </a:bodyPr>
          <a:lstStyle/>
          <a:p>
            <a:r>
              <a:rPr lang="en-US" sz="2400" dirty="0" smtClean="0"/>
              <a:t>Sources of electromagnetic radiation</a:t>
            </a:r>
          </a:p>
        </p:txBody>
      </p:sp>
      <p:grpSp>
        <p:nvGrpSpPr>
          <p:cNvPr id="6" name="Group 5"/>
          <p:cNvGrpSpPr/>
          <p:nvPr/>
        </p:nvGrpSpPr>
        <p:grpSpPr>
          <a:xfrm>
            <a:off x="685800" y="533400"/>
            <a:ext cx="7848600" cy="3653135"/>
            <a:chOff x="228600" y="690265"/>
            <a:chExt cx="7848600" cy="3653135"/>
          </a:xfrm>
        </p:grpSpPr>
        <p:sp>
          <p:nvSpPr>
            <p:cNvPr id="7" name="Rectangle 6"/>
            <p:cNvSpPr/>
            <p:nvPr/>
          </p:nvSpPr>
          <p:spPr>
            <a:xfrm>
              <a:off x="228600" y="690265"/>
              <a:ext cx="7848600" cy="36531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17906548"/>
                </p:ext>
              </p:extLst>
            </p:nvPr>
          </p:nvGraphicFramePr>
          <p:xfrm>
            <a:off x="303212" y="811213"/>
            <a:ext cx="4116388" cy="3159125"/>
          </p:xfrm>
          <a:graphic>
            <a:graphicData uri="http://schemas.openxmlformats.org/presentationml/2006/ole">
              <mc:AlternateContent xmlns:mc="http://schemas.openxmlformats.org/markup-compatibility/2006">
                <mc:Choice xmlns:v="urn:schemas-microsoft-com:vml" Requires="v">
                  <p:oleObj spid="_x0000_s96314" name="数式" r:id="rId3" imgW="2184120" imgH="1549080" progId="Equation.3">
                    <p:embed/>
                  </p:oleObj>
                </mc:Choice>
                <mc:Fallback>
                  <p:oleObj name="数式" r:id="rId3" imgW="2184120" imgH="1549080" progId="Equation.3">
                    <p:embed/>
                    <p:pic>
                      <p:nvPicPr>
                        <p:cNvPr id="0" name=""/>
                        <p:cNvPicPr>
                          <a:picLocks noChangeAspect="1" noChangeArrowheads="1"/>
                        </p:cNvPicPr>
                        <p:nvPr/>
                      </p:nvPicPr>
                      <p:blipFill>
                        <a:blip r:embed="rId4"/>
                        <a:srcRect/>
                        <a:stretch>
                          <a:fillRect/>
                        </a:stretch>
                      </p:blipFill>
                      <p:spPr bwMode="auto">
                        <a:xfrm>
                          <a:off x="303212" y="811213"/>
                          <a:ext cx="411638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4019414"/>
                </p:ext>
              </p:extLst>
            </p:nvPr>
          </p:nvGraphicFramePr>
          <p:xfrm>
            <a:off x="5140325" y="955675"/>
            <a:ext cx="2632075" cy="3006725"/>
          </p:xfrm>
          <a:graphic>
            <a:graphicData uri="http://schemas.openxmlformats.org/presentationml/2006/ole">
              <mc:AlternateContent xmlns:mc="http://schemas.openxmlformats.org/markup-compatibility/2006">
                <mc:Choice xmlns:v="urn:schemas-microsoft-com:vml" Requires="v">
                  <p:oleObj spid="_x0000_s96315" name="数式" r:id="rId5" imgW="1396800" imgH="1473120" progId="Equation.3">
                    <p:embed/>
                  </p:oleObj>
                </mc:Choice>
                <mc:Fallback>
                  <p:oleObj name="数式" r:id="rId5" imgW="1396800" imgH="1473120" progId="Equation.3">
                    <p:embed/>
                    <p:pic>
                      <p:nvPicPr>
                        <p:cNvPr id="0" name=""/>
                        <p:cNvPicPr>
                          <a:picLocks noChangeAspect="1" noChangeArrowheads="1"/>
                        </p:cNvPicPr>
                        <p:nvPr/>
                      </p:nvPicPr>
                      <p:blipFill>
                        <a:blip r:embed="rId6"/>
                        <a:srcRect/>
                        <a:stretch>
                          <a:fillRect/>
                        </a:stretch>
                      </p:blipFill>
                      <p:spPr bwMode="auto">
                        <a:xfrm>
                          <a:off x="5140325" y="955675"/>
                          <a:ext cx="263207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TextBox 9"/>
          <p:cNvSpPr txBox="1"/>
          <p:nvPr/>
        </p:nvSpPr>
        <p:spPr>
          <a:xfrm>
            <a:off x="685800" y="4371647"/>
            <a:ext cx="7620000" cy="461665"/>
          </a:xfrm>
          <a:prstGeom prst="rect">
            <a:avLst/>
          </a:prstGeom>
          <a:noFill/>
        </p:spPr>
        <p:txBody>
          <a:bodyPr wrap="square" rtlCol="0">
            <a:spAutoFit/>
          </a:bodyPr>
          <a:lstStyle/>
          <a:p>
            <a:r>
              <a:rPr lang="en-US" sz="2400" dirty="0" smtClean="0">
                <a:sym typeface="Wingdings" pitchFamily="2" charset="2"/>
              </a:rPr>
              <a:t>Need accelerating charges to produce E-M radiation</a:t>
            </a:r>
            <a:endParaRPr lang="en-US" sz="2400" dirty="0" smtClean="0"/>
          </a:p>
        </p:txBody>
      </p:sp>
    </p:spTree>
    <p:extLst>
      <p:ext uri="{BB962C8B-B14F-4D97-AF65-F5344CB8AC3E}">
        <p14:creationId xmlns:p14="http://schemas.microsoft.com/office/powerpoint/2010/main" val="3028984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28575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95400"/>
            <a:ext cx="217741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304800"/>
            <a:ext cx="7054215" cy="461665"/>
          </a:xfrm>
          <a:prstGeom prst="rect">
            <a:avLst/>
          </a:prstGeom>
          <a:noFill/>
        </p:spPr>
        <p:txBody>
          <a:bodyPr wrap="square" rtlCol="0">
            <a:spAutoFit/>
          </a:bodyPr>
          <a:lstStyle/>
          <a:p>
            <a:r>
              <a:rPr lang="en-US" sz="2400" dirty="0" smtClean="0"/>
              <a:t>Radiation from antenna’s</a:t>
            </a:r>
          </a:p>
        </p:txBody>
      </p:sp>
    </p:spTree>
    <p:extLst>
      <p:ext uri="{BB962C8B-B14F-4D97-AF65-F5344CB8AC3E}">
        <p14:creationId xmlns:p14="http://schemas.microsoft.com/office/powerpoint/2010/main" val="3109218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3829050" cy="378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1071265"/>
            <a:ext cx="8458200" cy="461665"/>
          </a:xfrm>
          <a:prstGeom prst="rect">
            <a:avLst/>
          </a:prstGeom>
          <a:noFill/>
        </p:spPr>
        <p:txBody>
          <a:bodyPr wrap="square" rtlCol="0">
            <a:spAutoFit/>
          </a:bodyPr>
          <a:lstStyle/>
          <a:p>
            <a:r>
              <a:rPr lang="en-US" sz="2400" dirty="0">
                <a:hlinkClick r:id="rId3"/>
              </a:rPr>
              <a:t>http://www.nasa.gov/mission_pages/sdo/news/first-light.html</a:t>
            </a:r>
            <a:endParaRPr lang="en-US" sz="2400" dirty="0" smtClean="0"/>
          </a:p>
        </p:txBody>
      </p:sp>
      <p:sp>
        <p:nvSpPr>
          <p:cNvPr id="6" name="TextBox 5"/>
          <p:cNvSpPr txBox="1"/>
          <p:nvPr/>
        </p:nvSpPr>
        <p:spPr>
          <a:xfrm>
            <a:off x="4038600" y="1905000"/>
            <a:ext cx="4953000" cy="3754874"/>
          </a:xfrm>
          <a:prstGeom prst="rect">
            <a:avLst/>
          </a:prstGeom>
          <a:noFill/>
        </p:spPr>
        <p:txBody>
          <a:bodyPr wrap="square" rtlCol="0">
            <a:spAutoFit/>
          </a:bodyPr>
          <a:lstStyle/>
          <a:p>
            <a:r>
              <a:rPr lang="en-US" sz="1400" dirty="0"/>
              <a:t>A full-disk </a:t>
            </a:r>
            <a:r>
              <a:rPr lang="en-US" sz="1400" dirty="0" err="1"/>
              <a:t>multiwavelength</a:t>
            </a:r>
            <a:r>
              <a:rPr lang="en-US" sz="1400" dirty="0"/>
              <a:t> extreme ultraviolet image of the sun taken by SDO on March 30, 2010. False colors trace different gas temperatures. Reds are relatively cool (about 60,000 Kelvin, or 107,540 F); blues and greens are hotter (greater than 1 million Kelvin, or 1,799,540 F). Credit: NASA/Goddard/SDO AIA Team</a:t>
            </a:r>
            <a:br>
              <a:rPr lang="en-US" sz="1400" dirty="0"/>
            </a:br>
            <a:r>
              <a:rPr lang="en-US" sz="1400" dirty="0"/>
              <a:t/>
            </a:r>
            <a:br>
              <a:rPr lang="en-US" sz="1400" dirty="0"/>
            </a:br>
            <a:r>
              <a:rPr lang="en-US" sz="1400" dirty="0"/>
              <a:t>Launched on Feb. 11, 2010, SDO is the most advanced spacecraft ever designed to study the sun. During its five-year mission, it will examine the sun's magnetic field and also provide a better understanding of the role the sun plays in Earth's atmospheric chemistry and climate. Since launch, engineers have been conducting testing and verification of the spacecraft’s components. Now fully operational, SDO will provide images with clarity 10 times better than high-definition television and will return more comprehensive science data faster than any other solar observing spacecraft.</a:t>
            </a:r>
            <a:br>
              <a:rPr lang="en-US" sz="1400" dirty="0"/>
            </a:br>
            <a:endParaRPr lang="en-US" sz="1400" dirty="0" smtClean="0"/>
          </a:p>
        </p:txBody>
      </p:sp>
      <p:sp>
        <p:nvSpPr>
          <p:cNvPr id="7" name="TextBox 6"/>
          <p:cNvSpPr txBox="1"/>
          <p:nvPr/>
        </p:nvSpPr>
        <p:spPr>
          <a:xfrm>
            <a:off x="304800" y="381000"/>
            <a:ext cx="8305800" cy="457200"/>
          </a:xfrm>
          <a:prstGeom prst="rect">
            <a:avLst/>
          </a:prstGeom>
          <a:noFill/>
        </p:spPr>
        <p:txBody>
          <a:bodyPr wrap="square" rtlCol="0">
            <a:spAutoFit/>
          </a:bodyPr>
          <a:lstStyle/>
          <a:p>
            <a:r>
              <a:rPr lang="en-US" sz="2400" dirty="0" smtClean="0"/>
              <a:t>Electromagnetic radiation from the sun</a:t>
            </a:r>
          </a:p>
        </p:txBody>
      </p:sp>
    </p:spTree>
    <p:extLst>
      <p:ext uri="{BB962C8B-B14F-4D97-AF65-F5344CB8AC3E}">
        <p14:creationId xmlns:p14="http://schemas.microsoft.com/office/powerpoint/2010/main" val="3568260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33400" y="533400"/>
            <a:ext cx="7315200" cy="830997"/>
          </a:xfrm>
          <a:prstGeom prst="rect">
            <a:avLst/>
          </a:prstGeom>
          <a:noFill/>
        </p:spPr>
        <p:txBody>
          <a:bodyPr wrap="square" rtlCol="0">
            <a:spAutoFit/>
          </a:bodyPr>
          <a:lstStyle/>
          <a:p>
            <a:r>
              <a:rPr lang="en-US" sz="2400" dirty="0" smtClean="0"/>
              <a:t>Electromagnetic radiation from quantum mechanics:</a:t>
            </a:r>
          </a:p>
          <a:p>
            <a:r>
              <a:rPr lang="en-US" sz="2400" dirty="0"/>
              <a:t> </a:t>
            </a:r>
            <a:r>
              <a:rPr lang="en-US" sz="2400" dirty="0" smtClean="0"/>
              <a:t>      Atoms, molecules, solids</a:t>
            </a:r>
          </a:p>
        </p:txBody>
      </p:sp>
      <p:grpSp>
        <p:nvGrpSpPr>
          <p:cNvPr id="17" name="Group 16"/>
          <p:cNvGrpSpPr/>
          <p:nvPr/>
        </p:nvGrpSpPr>
        <p:grpSpPr>
          <a:xfrm>
            <a:off x="457200" y="2057400"/>
            <a:ext cx="1295400" cy="1524000"/>
            <a:chOff x="457200" y="2057400"/>
            <a:chExt cx="1295400" cy="1524000"/>
          </a:xfrm>
        </p:grpSpPr>
        <p:cxnSp>
          <p:nvCxnSpPr>
            <p:cNvPr id="7" name="Straight Connector 6"/>
            <p:cNvCxnSpPr/>
            <p:nvPr/>
          </p:nvCxnSpPr>
          <p:spPr>
            <a:xfrm>
              <a:off x="533400" y="20574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33400" y="2819400"/>
              <a:ext cx="1066800" cy="609600"/>
              <a:chOff x="533400" y="2209800"/>
              <a:chExt cx="1066800" cy="609600"/>
            </a:xfrm>
          </p:grpSpPr>
          <p:cxnSp>
            <p:nvCxnSpPr>
              <p:cNvPr id="8" name="Straight Connector 7"/>
              <p:cNvCxnSpPr/>
              <p:nvPr/>
            </p:nvCxnSpPr>
            <p:spPr>
              <a:xfrm>
                <a:off x="533400" y="22098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 y="23622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25146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26670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28194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57200" y="2667000"/>
              <a:ext cx="1295400" cy="914400"/>
            </a:xfrm>
            <a:prstGeom prst="rect">
              <a:avLst/>
            </a:pr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04800" y="1364397"/>
            <a:ext cx="2209800" cy="461665"/>
          </a:xfrm>
          <a:prstGeom prst="rect">
            <a:avLst/>
          </a:prstGeom>
          <a:noFill/>
        </p:spPr>
        <p:txBody>
          <a:bodyPr wrap="square" rtlCol="0">
            <a:spAutoFit/>
          </a:bodyPr>
          <a:lstStyle/>
          <a:p>
            <a:r>
              <a:rPr lang="en-US" sz="2400" dirty="0" smtClean="0"/>
              <a:t>Ground state</a:t>
            </a:r>
          </a:p>
        </p:txBody>
      </p:sp>
      <p:sp>
        <p:nvSpPr>
          <p:cNvPr id="16" name="TextBox 15"/>
          <p:cNvSpPr txBox="1"/>
          <p:nvPr/>
        </p:nvSpPr>
        <p:spPr>
          <a:xfrm>
            <a:off x="2514600" y="1371600"/>
            <a:ext cx="2209800" cy="461665"/>
          </a:xfrm>
          <a:prstGeom prst="rect">
            <a:avLst/>
          </a:prstGeom>
          <a:noFill/>
        </p:spPr>
        <p:txBody>
          <a:bodyPr wrap="square" rtlCol="0">
            <a:spAutoFit/>
          </a:bodyPr>
          <a:lstStyle/>
          <a:p>
            <a:r>
              <a:rPr lang="en-US" sz="2400" dirty="0" smtClean="0"/>
              <a:t>Excited state</a:t>
            </a:r>
          </a:p>
        </p:txBody>
      </p:sp>
      <p:grpSp>
        <p:nvGrpSpPr>
          <p:cNvPr id="29" name="Group 28"/>
          <p:cNvGrpSpPr/>
          <p:nvPr/>
        </p:nvGrpSpPr>
        <p:grpSpPr>
          <a:xfrm>
            <a:off x="2819400" y="1935480"/>
            <a:ext cx="1295400" cy="1645920"/>
            <a:chOff x="2819400" y="1935480"/>
            <a:chExt cx="1295400" cy="1645920"/>
          </a:xfrm>
        </p:grpSpPr>
        <p:grpSp>
          <p:nvGrpSpPr>
            <p:cNvPr id="18" name="Group 17"/>
            <p:cNvGrpSpPr/>
            <p:nvPr/>
          </p:nvGrpSpPr>
          <p:grpSpPr>
            <a:xfrm>
              <a:off x="2819400" y="2057400"/>
              <a:ext cx="1295400" cy="1524000"/>
              <a:chOff x="457200" y="2057400"/>
              <a:chExt cx="1295400" cy="1524000"/>
            </a:xfrm>
          </p:grpSpPr>
          <p:cxnSp>
            <p:nvCxnSpPr>
              <p:cNvPr id="19" name="Straight Connector 18"/>
              <p:cNvCxnSpPr/>
              <p:nvPr/>
            </p:nvCxnSpPr>
            <p:spPr>
              <a:xfrm>
                <a:off x="533400" y="20574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33400" y="2819400"/>
                <a:ext cx="1066800" cy="609600"/>
                <a:chOff x="533400" y="2209800"/>
                <a:chExt cx="1066800" cy="609600"/>
              </a:xfrm>
            </p:grpSpPr>
            <p:cxnSp>
              <p:nvCxnSpPr>
                <p:cNvPr id="22" name="Straight Connector 21"/>
                <p:cNvCxnSpPr/>
                <p:nvPr/>
              </p:nvCxnSpPr>
              <p:spPr>
                <a:xfrm>
                  <a:off x="533400" y="22098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23622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25146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26670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28194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457200" y="2667000"/>
                <a:ext cx="1295400" cy="914400"/>
              </a:xfrm>
              <a:prstGeom prst="rect">
                <a:avLst/>
              </a:pr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329184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276600" y="1935480"/>
              <a:ext cx="228600" cy="228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181600" y="1935480"/>
            <a:ext cx="1295400" cy="1645920"/>
            <a:chOff x="2819400" y="1935480"/>
            <a:chExt cx="1295400" cy="1645920"/>
          </a:xfrm>
        </p:grpSpPr>
        <p:grpSp>
          <p:nvGrpSpPr>
            <p:cNvPr id="31" name="Group 30"/>
            <p:cNvGrpSpPr/>
            <p:nvPr/>
          </p:nvGrpSpPr>
          <p:grpSpPr>
            <a:xfrm>
              <a:off x="2819400" y="2057400"/>
              <a:ext cx="1295400" cy="1524000"/>
              <a:chOff x="457200" y="2057400"/>
              <a:chExt cx="1295400" cy="1524000"/>
            </a:xfrm>
          </p:grpSpPr>
          <p:cxnSp>
            <p:nvCxnSpPr>
              <p:cNvPr id="34" name="Straight Connector 33"/>
              <p:cNvCxnSpPr/>
              <p:nvPr/>
            </p:nvCxnSpPr>
            <p:spPr>
              <a:xfrm>
                <a:off x="533400" y="20574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33400" y="2819400"/>
                <a:ext cx="1066800" cy="609600"/>
                <a:chOff x="533400" y="2209800"/>
                <a:chExt cx="1066800" cy="609600"/>
              </a:xfrm>
            </p:grpSpPr>
            <p:cxnSp>
              <p:nvCxnSpPr>
                <p:cNvPr id="37" name="Straight Connector 36"/>
                <p:cNvCxnSpPr/>
                <p:nvPr/>
              </p:nvCxnSpPr>
              <p:spPr>
                <a:xfrm>
                  <a:off x="533400" y="22098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3400" y="23622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400" y="25146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33400" y="26670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3400" y="2819400"/>
                  <a:ext cx="1066800" cy="0"/>
                </a:xfrm>
                <a:prstGeom prst="line">
                  <a:avLst/>
                </a:prstGeom>
                <a:ln w="25400">
                  <a:tailEnd type="none" w="lg" len="med"/>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57200" y="2667000"/>
                <a:ext cx="1295400" cy="914400"/>
              </a:xfrm>
              <a:prstGeom prst="rect">
                <a:avLst/>
              </a:pr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p:cNvSpPr/>
            <p:nvPr/>
          </p:nvSpPr>
          <p:spPr>
            <a:xfrm>
              <a:off x="3291840" y="2667000"/>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76600" y="1935480"/>
              <a:ext cx="228600" cy="228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5029200" y="1371600"/>
            <a:ext cx="2209800" cy="461665"/>
          </a:xfrm>
          <a:prstGeom prst="rect">
            <a:avLst/>
          </a:prstGeom>
          <a:noFill/>
        </p:spPr>
        <p:txBody>
          <a:bodyPr wrap="square" rtlCol="0">
            <a:spAutoFit/>
          </a:bodyPr>
          <a:lstStyle/>
          <a:p>
            <a:r>
              <a:rPr lang="en-US" sz="2400" dirty="0" smtClean="0"/>
              <a:t>Radiation</a:t>
            </a:r>
          </a:p>
        </p:txBody>
      </p:sp>
      <p:pic>
        <p:nvPicPr>
          <p:cNvPr id="993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767" t="37185" r="12950" b="40847"/>
          <a:stretch/>
        </p:blipFill>
        <p:spPr bwMode="auto">
          <a:xfrm rot="-5400000">
            <a:off x="5524500" y="2324100"/>
            <a:ext cx="502920" cy="18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2342" t="39531" r="5568" b="41231"/>
          <a:stretch/>
        </p:blipFill>
        <p:spPr bwMode="auto">
          <a:xfrm>
            <a:off x="444285" y="4678680"/>
            <a:ext cx="3518115" cy="128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961" y="4678680"/>
            <a:ext cx="20955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304800" y="4038600"/>
            <a:ext cx="3886200" cy="461665"/>
          </a:xfrm>
          <a:prstGeom prst="rect">
            <a:avLst/>
          </a:prstGeom>
          <a:noFill/>
        </p:spPr>
        <p:txBody>
          <a:bodyPr wrap="square" rtlCol="0">
            <a:spAutoFit/>
          </a:bodyPr>
          <a:lstStyle/>
          <a:p>
            <a:r>
              <a:rPr lang="en-US" sz="2400" dirty="0" smtClean="0"/>
              <a:t>Sodium vapor lamp</a:t>
            </a:r>
          </a:p>
        </p:txBody>
      </p:sp>
      <p:sp>
        <p:nvSpPr>
          <p:cNvPr id="49" name="TextBox 48"/>
          <p:cNvSpPr txBox="1"/>
          <p:nvPr/>
        </p:nvSpPr>
        <p:spPr>
          <a:xfrm>
            <a:off x="5029200" y="4038600"/>
            <a:ext cx="3886200" cy="461665"/>
          </a:xfrm>
          <a:prstGeom prst="rect">
            <a:avLst/>
          </a:prstGeom>
          <a:noFill/>
        </p:spPr>
        <p:txBody>
          <a:bodyPr wrap="square" rtlCol="0">
            <a:spAutoFit/>
          </a:bodyPr>
          <a:lstStyle/>
          <a:p>
            <a:r>
              <a:rPr lang="en-US" sz="2400" dirty="0" smtClean="0"/>
              <a:t>Spectrum</a:t>
            </a:r>
          </a:p>
        </p:txBody>
      </p:sp>
    </p:spTree>
    <p:extLst>
      <p:ext uri="{BB962C8B-B14F-4D97-AF65-F5344CB8AC3E}">
        <p14:creationId xmlns:p14="http://schemas.microsoft.com/office/powerpoint/2010/main" val="2190984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609600"/>
            <a:ext cx="519779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76200"/>
            <a:ext cx="8077200" cy="457200"/>
          </a:xfrm>
          <a:prstGeom prst="rect">
            <a:avLst/>
          </a:prstGeom>
          <a:noFill/>
        </p:spPr>
        <p:txBody>
          <a:bodyPr wrap="square" rtlCol="0">
            <a:spAutoFit/>
          </a:bodyPr>
          <a:lstStyle/>
          <a:p>
            <a:r>
              <a:rPr lang="en-US" sz="2400" dirty="0" smtClean="0"/>
              <a:t>Electromagnetic spectrum</a:t>
            </a:r>
          </a:p>
        </p:txBody>
      </p:sp>
    </p:spTree>
    <p:extLst>
      <p:ext uri="{BB962C8B-B14F-4D97-AF65-F5344CB8AC3E}">
        <p14:creationId xmlns:p14="http://schemas.microsoft.com/office/powerpoint/2010/main" val="3427962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76200" y="457200"/>
            <a:ext cx="8991600" cy="2893100"/>
          </a:xfrm>
          <a:prstGeom prst="rect">
            <a:avLst/>
          </a:prstGeom>
          <a:noFill/>
        </p:spPr>
        <p:txBody>
          <a:bodyPr wrap="square" rtlCol="0">
            <a:spAutoFit/>
          </a:bodyPr>
          <a:lstStyle/>
          <a:p>
            <a:r>
              <a:rPr lang="en-US" sz="2400" dirty="0" smtClean="0"/>
              <a:t>Comment about solar energy</a:t>
            </a:r>
          </a:p>
          <a:p>
            <a:pPr lvl="1"/>
            <a:r>
              <a:rPr lang="en-US" sz="2400" dirty="0" smtClean="0"/>
              <a:t>Technology to capture and use electromagnetic radiation  from the sun and use it as a heat source or as a generator of voltage in special semiconductor devices</a:t>
            </a:r>
          </a:p>
          <a:p>
            <a:pPr lvl="1"/>
            <a:r>
              <a:rPr lang="en-US" sz="2400" dirty="0" smtClean="0"/>
              <a:t>(see web page from Prof. Wesley Henderson from NCSU:</a:t>
            </a:r>
          </a:p>
          <a:p>
            <a:pPr lvl="1"/>
            <a:r>
              <a:rPr lang="en-US" sz="2400" dirty="0" smtClean="0">
                <a:hlinkClick r:id="rId2"/>
              </a:rPr>
              <a:t>http</a:t>
            </a:r>
            <a:r>
              <a:rPr lang="en-US" sz="2400" dirty="0">
                <a:hlinkClick r:id="rId2"/>
              </a:rPr>
              <a:t>://</a:t>
            </a:r>
            <a:r>
              <a:rPr lang="en-US" sz="2400" dirty="0" smtClean="0">
                <a:hlinkClick r:id="rId2"/>
              </a:rPr>
              <a:t>www.che.ncsu.edu/ILEET/CHE596web_Fall2011/</a:t>
            </a:r>
            <a:endParaRPr lang="en-US" sz="2400" dirty="0" smtClean="0"/>
          </a:p>
          <a:p>
            <a:pPr lvl="1"/>
            <a:r>
              <a:rPr lang="en-US" sz="2400" dirty="0" smtClean="0"/>
              <a:t>21_CHE596-015_2011-11-15_Renewables.pdf</a:t>
            </a:r>
            <a:endParaRPr lang="en-US" sz="2400" dirty="0"/>
          </a:p>
          <a:p>
            <a:pPr lvl="1"/>
            <a:endParaRPr lang="en-US" sz="1400" dirty="0" smtClean="0"/>
          </a:p>
        </p:txBody>
      </p:sp>
    </p:spTree>
    <p:extLst>
      <p:ext uri="{BB962C8B-B14F-4D97-AF65-F5344CB8AC3E}">
        <p14:creationId xmlns:p14="http://schemas.microsoft.com/office/powerpoint/2010/main" val="3319601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1013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99" t="12345" r="20967" b="5589"/>
          <a:stretch/>
        </p:blipFill>
        <p:spPr bwMode="auto">
          <a:xfrm>
            <a:off x="71034" y="135610"/>
            <a:ext cx="8996766" cy="672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19600" y="381000"/>
            <a:ext cx="4724400" cy="461665"/>
          </a:xfrm>
          <a:prstGeom prst="rect">
            <a:avLst/>
          </a:prstGeom>
          <a:noFill/>
        </p:spPr>
        <p:txBody>
          <a:bodyPr wrap="square" rtlCol="0">
            <a:spAutoFit/>
          </a:bodyPr>
          <a:lstStyle/>
          <a:p>
            <a:r>
              <a:rPr lang="en-US" sz="2400" dirty="0" smtClean="0"/>
              <a:t>From Prof. Wesley Henderson</a:t>
            </a:r>
          </a:p>
        </p:txBody>
      </p:sp>
    </p:spTree>
    <p:extLst>
      <p:ext uri="{BB962C8B-B14F-4D97-AF65-F5344CB8AC3E}">
        <p14:creationId xmlns:p14="http://schemas.microsoft.com/office/powerpoint/2010/main" val="3629061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39B5C-245F-486F-98C9-355EDABA9959}"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dirty="0"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7" name="TextBox 6"/>
          <p:cNvSpPr txBox="1"/>
          <p:nvPr/>
        </p:nvSpPr>
        <p:spPr>
          <a:xfrm>
            <a:off x="337964" y="0"/>
            <a:ext cx="8001000" cy="461665"/>
          </a:xfrm>
          <a:prstGeom prst="rect">
            <a:avLst/>
          </a:prstGeom>
          <a:noFill/>
        </p:spPr>
        <p:txBody>
          <a:bodyPr wrap="square" rtlCol="0">
            <a:spAutoFit/>
          </a:bodyPr>
          <a:lstStyle/>
          <a:p>
            <a:r>
              <a:rPr lang="en-US" sz="2400" dirty="0" smtClean="0"/>
              <a:t>Remember to send in your chapter reading questions… </a:t>
            </a:r>
          </a:p>
        </p:txBody>
      </p:sp>
      <p:sp>
        <p:nvSpPr>
          <p:cNvPr id="6" name="TextBox 5"/>
          <p:cNvSpPr txBox="1"/>
          <p:nvPr/>
        </p:nvSpPr>
        <p:spPr>
          <a:xfrm>
            <a:off x="152400" y="5429517"/>
            <a:ext cx="8991600" cy="830997"/>
          </a:xfrm>
          <a:prstGeom prst="rect">
            <a:avLst/>
          </a:prstGeom>
          <a:noFill/>
        </p:spPr>
        <p:txBody>
          <a:bodyPr wrap="square" rtlCol="0">
            <a:spAutoFit/>
          </a:bodyPr>
          <a:lstStyle/>
          <a:p>
            <a:r>
              <a:rPr lang="en-US" sz="2400" b="1" dirty="0" smtClean="0">
                <a:solidFill>
                  <a:srgbClr val="FF0000"/>
                </a:solidFill>
              </a:rPr>
              <a:t>3</a:t>
            </a:r>
            <a:r>
              <a:rPr lang="en-US" sz="2400" b="1" baseline="30000" dirty="0" smtClean="0">
                <a:solidFill>
                  <a:srgbClr val="FF0000"/>
                </a:solidFill>
              </a:rPr>
              <a:t>rd</a:t>
            </a:r>
            <a:r>
              <a:rPr lang="en-US" sz="2400" b="1" dirty="0" smtClean="0">
                <a:solidFill>
                  <a:srgbClr val="FF0000"/>
                </a:solidFill>
              </a:rPr>
              <a:t> exam (covering Chapters 29-34) is scheduled for evenings during the week of 4/2/2012.</a:t>
            </a:r>
          </a:p>
        </p:txBody>
      </p:sp>
      <p:pic>
        <p:nvPicPr>
          <p:cNvPr id="921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65" t="24631" r="34837" b="5754"/>
          <a:stretch/>
        </p:blipFill>
        <p:spPr bwMode="auto">
          <a:xfrm>
            <a:off x="1676400" y="533400"/>
            <a:ext cx="5813783" cy="466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447800" y="3657600"/>
            <a:ext cx="457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7104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43586174-B211-42BA-AEF1-A6224FE5FAFA}" type="datetime1">
              <a:rPr lang="en-US"/>
              <a:pPr/>
              <a:t>3/29/2012</a:t>
            </a:fld>
            <a:endParaRPr lang="en-US"/>
          </a:p>
        </p:txBody>
      </p:sp>
      <p:sp>
        <p:nvSpPr>
          <p:cNvPr id="4" name="Footer Placeholder 2"/>
          <p:cNvSpPr>
            <a:spLocks noGrp="1"/>
          </p:cNvSpPr>
          <p:nvPr>
            <p:ph type="ftr" sz="quarter" idx="11"/>
          </p:nvPr>
        </p:nvSpPr>
        <p:spPr/>
        <p:txBody>
          <a:bodyPr/>
          <a:lstStyle/>
          <a:p>
            <a:r>
              <a:rPr lang="en-US"/>
              <a:t>PHY 114 -- Review  Chapters 22-28</a:t>
            </a:r>
          </a:p>
        </p:txBody>
      </p:sp>
      <p:sp>
        <p:nvSpPr>
          <p:cNvPr id="5" name="Slide Number Placeholder 3"/>
          <p:cNvSpPr>
            <a:spLocks noGrp="1"/>
          </p:cNvSpPr>
          <p:nvPr>
            <p:ph type="sldNum" sz="quarter" idx="12"/>
          </p:nvPr>
        </p:nvSpPr>
        <p:spPr/>
        <p:txBody>
          <a:bodyPr/>
          <a:lstStyle/>
          <a:p>
            <a:fld id="{6EFD6451-6CF4-4466-94DC-9385B58DE00F}" type="slidenum">
              <a:rPr lang="en-US"/>
              <a:pPr/>
              <a:t>20</a:t>
            </a:fld>
            <a:endParaRPr lang="en-US"/>
          </a:p>
        </p:txBody>
      </p:sp>
      <p:sp>
        <p:nvSpPr>
          <p:cNvPr id="12290" name="Text Box 2"/>
          <p:cNvSpPr txBox="1">
            <a:spLocks noChangeArrowheads="1"/>
          </p:cNvSpPr>
          <p:nvPr/>
        </p:nvSpPr>
        <p:spPr bwMode="auto">
          <a:xfrm>
            <a:off x="228600" y="152400"/>
            <a:ext cx="86106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pPr>
            <a:r>
              <a:rPr lang="en-US" dirty="0" smtClean="0"/>
              <a:t>Reminder:</a:t>
            </a:r>
            <a:endParaRPr lang="en-US" dirty="0"/>
          </a:p>
          <a:p>
            <a:pPr marL="0" indent="0">
              <a:spcBef>
                <a:spcPct val="50000"/>
              </a:spcBef>
            </a:pPr>
            <a:r>
              <a:rPr lang="en-US" b="1" dirty="0" smtClean="0">
                <a:solidFill>
                  <a:srgbClr val="FF0000"/>
                </a:solidFill>
              </a:rPr>
              <a:t>Third exam – evenings of  Mon-Thurs (4/2-4/5)  – </a:t>
            </a:r>
            <a:r>
              <a:rPr lang="en-US" b="1" dirty="0">
                <a:solidFill>
                  <a:srgbClr val="FF0000"/>
                </a:solidFill>
              </a:rPr>
              <a:t> </a:t>
            </a:r>
            <a:r>
              <a:rPr lang="en-US" b="1" dirty="0" smtClean="0">
                <a:solidFill>
                  <a:srgbClr val="FF0000"/>
                </a:solidFill>
              </a:rPr>
              <a:t>              covering </a:t>
            </a:r>
            <a:r>
              <a:rPr lang="en-US" b="1" dirty="0">
                <a:solidFill>
                  <a:srgbClr val="FF0000"/>
                </a:solidFill>
              </a:rPr>
              <a:t>Chapters </a:t>
            </a:r>
            <a:r>
              <a:rPr lang="en-US" b="1" dirty="0" smtClean="0">
                <a:solidFill>
                  <a:srgbClr val="FF0000"/>
                </a:solidFill>
              </a:rPr>
              <a:t>29-34</a:t>
            </a:r>
          </a:p>
          <a:p>
            <a:pPr marL="0" indent="0">
              <a:spcBef>
                <a:spcPct val="50000"/>
              </a:spcBef>
            </a:pPr>
            <a:endParaRPr lang="en-US" dirty="0"/>
          </a:p>
          <a:p>
            <a:pPr lvl="1">
              <a:spcBef>
                <a:spcPct val="50000"/>
              </a:spcBef>
              <a:buFont typeface="Wingdings" pitchFamily="2" charset="2"/>
              <a:buChar char="Ø"/>
            </a:pPr>
            <a:r>
              <a:rPr lang="en-US" dirty="0" smtClean="0"/>
              <a:t>~5 </a:t>
            </a:r>
            <a:r>
              <a:rPr lang="en-US" dirty="0"/>
              <a:t>problems – show your work and reasoning for possible partial credit.</a:t>
            </a:r>
          </a:p>
          <a:p>
            <a:pPr lvl="1">
              <a:spcBef>
                <a:spcPct val="50000"/>
              </a:spcBef>
              <a:buFont typeface="Wingdings" pitchFamily="2" charset="2"/>
              <a:buChar char="Ø"/>
            </a:pPr>
            <a:r>
              <a:rPr lang="en-US" dirty="0" smtClean="0"/>
              <a:t>Should </a:t>
            </a:r>
            <a:r>
              <a:rPr lang="en-US" dirty="0"/>
              <a:t>bring 1  8½” x 11” sheet of paper to the exam (to be turned in with your exam papers).</a:t>
            </a:r>
          </a:p>
          <a:p>
            <a:pPr lvl="1">
              <a:spcBef>
                <a:spcPct val="50000"/>
              </a:spcBef>
              <a:buFont typeface="Wingdings" pitchFamily="2" charset="2"/>
              <a:buChar char="Ø"/>
            </a:pPr>
            <a:r>
              <a:rPr lang="en-US" dirty="0" smtClean="0"/>
              <a:t>Should bring calculator for numerical work.   Must not use cell phones or computers during the exam.</a:t>
            </a:r>
          </a:p>
          <a:p>
            <a:pPr lvl="1">
              <a:spcBef>
                <a:spcPct val="50000"/>
              </a:spcBef>
              <a:buFont typeface="Wingdings" pitchFamily="2" charset="2"/>
              <a:buChar char="Ø"/>
            </a:pPr>
            <a:r>
              <a:rPr lang="en-US" dirty="0" smtClean="0"/>
              <a:t>Exams will be in Olin 107 Mon-Wed and Olin 101 Thurs</a:t>
            </a:r>
          </a:p>
          <a:p>
            <a:pPr lvl="1">
              <a:spcBef>
                <a:spcPct val="50000"/>
              </a:spcBef>
              <a:buFont typeface="Wingdings" pitchFamily="2" charset="2"/>
              <a:buChar char="Ø"/>
            </a:pPr>
            <a:r>
              <a:rPr lang="en-US" dirty="0" smtClean="0"/>
              <a:t>6-10 PM   (must schedule by email before 3/30/2012)</a:t>
            </a:r>
            <a:endParaRPr lang="en-US" dirty="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1"/>
          <p:cNvSpPr>
            <a:spLocks noGrp="1"/>
          </p:cNvSpPr>
          <p:nvPr>
            <p:ph type="dt" sz="half" idx="10"/>
          </p:nvPr>
        </p:nvSpPr>
        <p:spPr/>
        <p:txBody>
          <a:bodyPr/>
          <a:lstStyle/>
          <a:p>
            <a:fld id="{09D2C7F0-1A9A-4C44-A82B-B009F79C59B3}" type="datetime1">
              <a:rPr lang="en-US"/>
              <a:pPr/>
              <a:t>3/29/2012</a:t>
            </a:fld>
            <a:endParaRPr lang="en-US"/>
          </a:p>
        </p:txBody>
      </p:sp>
      <p:sp>
        <p:nvSpPr>
          <p:cNvPr id="26" name="Footer Placeholder 2"/>
          <p:cNvSpPr>
            <a:spLocks noGrp="1"/>
          </p:cNvSpPr>
          <p:nvPr>
            <p:ph type="ftr" sz="quarter" idx="11"/>
          </p:nvPr>
        </p:nvSpPr>
        <p:spPr/>
        <p:txBody>
          <a:bodyPr/>
          <a:lstStyle/>
          <a:p>
            <a:r>
              <a:rPr lang="en-US"/>
              <a:t>PHY 114 -- Review  Chapters 22-28</a:t>
            </a:r>
          </a:p>
        </p:txBody>
      </p:sp>
      <p:sp>
        <p:nvSpPr>
          <p:cNvPr id="27" name="Slide Number Placeholder 3"/>
          <p:cNvSpPr>
            <a:spLocks noGrp="1"/>
          </p:cNvSpPr>
          <p:nvPr>
            <p:ph type="sldNum" sz="quarter" idx="12"/>
          </p:nvPr>
        </p:nvSpPr>
        <p:spPr/>
        <p:txBody>
          <a:bodyPr/>
          <a:lstStyle/>
          <a:p>
            <a:fld id="{6F261A66-58A7-45CB-A40C-DE990A6F4E88}" type="slidenum">
              <a:rPr lang="en-US"/>
              <a:pPr/>
              <a:t>21</a:t>
            </a:fld>
            <a:endParaRPr lang="en-US"/>
          </a:p>
        </p:txBody>
      </p:sp>
      <p:pic>
        <p:nvPicPr>
          <p:cNvPr id="18434" name="Picture 2" descr="j0079104"/>
          <p:cNvPicPr>
            <a:picLocks noChangeAspect="1" noChangeArrowheads="1"/>
          </p:cNvPicPr>
          <p:nvPr/>
        </p:nvPicPr>
        <p:blipFill>
          <a:blip r:embed="rId3" cstate="print">
            <a:extLst>
              <a:ext uri="{28A0092B-C50C-407E-A947-70E740481C1C}">
                <a14:useLocalDpi xmlns:a14="http://schemas.microsoft.com/office/drawing/2010/main" val="0"/>
              </a:ext>
            </a:extLst>
          </a:blip>
          <a:srcRect b="81955"/>
          <a:stretch>
            <a:fillRect/>
          </a:stretch>
        </p:blipFill>
        <p:spPr bwMode="auto">
          <a:xfrm>
            <a:off x="1219200" y="1219200"/>
            <a:ext cx="1497013"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j0079104"/>
          <p:cNvPicPr>
            <a:picLocks noChangeAspect="1" noChangeArrowheads="1"/>
          </p:cNvPicPr>
          <p:nvPr/>
        </p:nvPicPr>
        <p:blipFill>
          <a:blip r:embed="rId3" cstate="print">
            <a:extLst>
              <a:ext uri="{28A0092B-C50C-407E-A947-70E740481C1C}">
                <a14:useLocalDpi xmlns:a14="http://schemas.microsoft.com/office/drawing/2010/main" val="0"/>
              </a:ext>
            </a:extLst>
          </a:blip>
          <a:srcRect t="13535"/>
          <a:stretch>
            <a:fillRect/>
          </a:stretch>
        </p:blipFill>
        <p:spPr bwMode="auto">
          <a:xfrm>
            <a:off x="1219200" y="1447800"/>
            <a:ext cx="1497013" cy="1460500"/>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p:cNvSpPr txBox="1">
            <a:spLocks noChangeArrowheads="1"/>
          </p:cNvSpPr>
          <p:nvPr/>
        </p:nvSpPr>
        <p:spPr bwMode="auto">
          <a:xfrm>
            <a:off x="609600" y="3733800"/>
            <a:ext cx="80772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pPr>
            <a:r>
              <a:rPr lang="en-US"/>
              <a:t>Advice:</a:t>
            </a:r>
          </a:p>
          <a:p>
            <a:pPr>
              <a:spcBef>
                <a:spcPct val="50000"/>
              </a:spcBef>
              <a:buFontTx/>
              <a:buAutoNum type="arabicPeriod"/>
            </a:pPr>
            <a:r>
              <a:rPr lang="en-US"/>
              <a:t>Keep basic concepts and equations at the top of your head.</a:t>
            </a:r>
          </a:p>
          <a:p>
            <a:pPr>
              <a:spcBef>
                <a:spcPct val="50000"/>
              </a:spcBef>
              <a:buFontTx/>
              <a:buAutoNum type="arabicPeriod"/>
            </a:pPr>
            <a:r>
              <a:rPr lang="en-US"/>
              <a:t>Practice problem solving and math skills</a:t>
            </a:r>
          </a:p>
          <a:p>
            <a:pPr>
              <a:spcBef>
                <a:spcPct val="50000"/>
              </a:spcBef>
              <a:buFontTx/>
              <a:buAutoNum type="arabicPeriod"/>
            </a:pPr>
            <a:r>
              <a:rPr lang="en-US"/>
              <a:t>Develop an equation sheet that you can consult.</a:t>
            </a:r>
          </a:p>
        </p:txBody>
      </p:sp>
      <p:graphicFrame>
        <p:nvGraphicFramePr>
          <p:cNvPr id="18452" name="Object 20"/>
          <p:cNvGraphicFramePr>
            <a:graphicFrameLocks noChangeAspect="1"/>
          </p:cNvGraphicFramePr>
          <p:nvPr/>
        </p:nvGraphicFramePr>
        <p:xfrm>
          <a:off x="4483100" y="3244850"/>
          <a:ext cx="177800" cy="368300"/>
        </p:xfrm>
        <a:graphic>
          <a:graphicData uri="http://schemas.openxmlformats.org/presentationml/2006/ole">
            <mc:AlternateContent xmlns:mc="http://schemas.openxmlformats.org/markup-compatibility/2006">
              <mc:Choice xmlns:v="urn:schemas-microsoft-com:vml" Requires="v">
                <p:oleObj spid="_x0000_s102465" name="Equation" r:id="rId4" imgW="177480" imgH="368280" progId="Equation.3">
                  <p:embed/>
                </p:oleObj>
              </mc:Choice>
              <mc:Fallback>
                <p:oleObj name="Equation" r:id="rId4" imgW="17748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3244850"/>
                        <a:ext cx="177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57" name="Group 25"/>
          <p:cNvGrpSpPr>
            <a:grpSpLocks/>
          </p:cNvGrpSpPr>
          <p:nvPr/>
        </p:nvGrpSpPr>
        <p:grpSpPr bwMode="auto">
          <a:xfrm>
            <a:off x="2590800" y="76200"/>
            <a:ext cx="6248400" cy="4114800"/>
            <a:chOff x="1632" y="48"/>
            <a:chExt cx="3936" cy="2592"/>
          </a:xfrm>
        </p:grpSpPr>
        <p:sp>
          <p:nvSpPr>
            <p:cNvPr id="18438" name="Line 6"/>
            <p:cNvSpPr>
              <a:spLocks noChangeShapeType="1"/>
            </p:cNvSpPr>
            <p:nvPr/>
          </p:nvSpPr>
          <p:spPr bwMode="auto">
            <a:xfrm flipH="1" flipV="1">
              <a:off x="3168" y="960"/>
              <a:ext cx="24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56" name="Group 24"/>
            <p:cNvGrpSpPr>
              <a:grpSpLocks/>
            </p:cNvGrpSpPr>
            <p:nvPr/>
          </p:nvGrpSpPr>
          <p:grpSpPr bwMode="auto">
            <a:xfrm>
              <a:off x="1632" y="48"/>
              <a:ext cx="3936" cy="2592"/>
              <a:chOff x="1632" y="48"/>
              <a:chExt cx="3936" cy="2592"/>
            </a:xfrm>
          </p:grpSpPr>
          <p:sp>
            <p:nvSpPr>
              <p:cNvPr id="18437" name="Text Box 5"/>
              <p:cNvSpPr txBox="1">
                <a:spLocks noChangeArrowheads="1"/>
              </p:cNvSpPr>
              <p:nvPr/>
            </p:nvSpPr>
            <p:spPr bwMode="auto">
              <a:xfrm>
                <a:off x="4224" y="1872"/>
                <a:ext cx="67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a:t>Equation Sheet</a:t>
                </a:r>
              </a:p>
            </p:txBody>
          </p:sp>
          <p:sp>
            <p:nvSpPr>
              <p:cNvPr id="18439" name="AutoShape 7"/>
              <p:cNvSpPr>
                <a:spLocks/>
              </p:cNvSpPr>
              <p:nvPr/>
            </p:nvSpPr>
            <p:spPr bwMode="auto">
              <a:xfrm>
                <a:off x="3072" y="48"/>
                <a:ext cx="240" cy="912"/>
              </a:xfrm>
              <a:prstGeom prst="leftBrace">
                <a:avLst>
                  <a:gd name="adj1" fmla="val 31667"/>
                  <a:gd name="adj2" fmla="val 48125"/>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Line 8"/>
              <p:cNvSpPr>
                <a:spLocks noChangeShapeType="1"/>
              </p:cNvSpPr>
              <p:nvPr/>
            </p:nvSpPr>
            <p:spPr bwMode="auto">
              <a:xfrm flipH="1">
                <a:off x="2784" y="480"/>
                <a:ext cx="33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55" name="Group 23"/>
              <p:cNvGrpSpPr>
                <a:grpSpLocks/>
              </p:cNvGrpSpPr>
              <p:nvPr/>
            </p:nvGrpSpPr>
            <p:grpSpPr bwMode="auto">
              <a:xfrm>
                <a:off x="1632" y="48"/>
                <a:ext cx="3936" cy="2592"/>
                <a:chOff x="1632" y="48"/>
                <a:chExt cx="3936" cy="2592"/>
              </a:xfrm>
            </p:grpSpPr>
            <p:grpSp>
              <p:nvGrpSpPr>
                <p:cNvPr id="18441" name="Group 9"/>
                <p:cNvGrpSpPr>
                  <a:grpSpLocks/>
                </p:cNvGrpSpPr>
                <p:nvPr/>
              </p:nvGrpSpPr>
              <p:grpSpPr bwMode="auto">
                <a:xfrm>
                  <a:off x="2352" y="576"/>
                  <a:ext cx="943" cy="1304"/>
                  <a:chOff x="2352" y="576"/>
                  <a:chExt cx="943" cy="1304"/>
                </a:xfrm>
              </p:grpSpPr>
              <p:pic>
                <p:nvPicPr>
                  <p:cNvPr id="18442" name="Picture 10" descr="j0079104"/>
                  <p:cNvPicPr>
                    <a:picLocks noChangeAspect="1" noChangeArrowheads="1"/>
                  </p:cNvPicPr>
                  <p:nvPr/>
                </p:nvPicPr>
                <p:blipFill>
                  <a:blip r:embed="rId3" cstate="print">
                    <a:extLst>
                      <a:ext uri="{28A0092B-C50C-407E-A947-70E740481C1C}">
                        <a14:useLocalDpi xmlns:a14="http://schemas.microsoft.com/office/drawing/2010/main" val="0"/>
                      </a:ext>
                    </a:extLst>
                  </a:blip>
                  <a:srcRect t="22557"/>
                  <a:stretch>
                    <a:fillRect/>
                  </a:stretch>
                </p:blipFill>
                <p:spPr bwMode="auto">
                  <a:xfrm>
                    <a:off x="2352" y="1056"/>
                    <a:ext cx="943" cy="824"/>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j0079104"/>
                  <p:cNvPicPr>
                    <a:picLocks noChangeAspect="1" noChangeArrowheads="1"/>
                  </p:cNvPicPr>
                  <p:nvPr/>
                </p:nvPicPr>
                <p:blipFill>
                  <a:blip r:embed="rId3" cstate="print">
                    <a:extLst>
                      <a:ext uri="{28A0092B-C50C-407E-A947-70E740481C1C}">
                        <a14:useLocalDpi xmlns:a14="http://schemas.microsoft.com/office/drawing/2010/main" val="0"/>
                      </a:ext>
                    </a:extLst>
                  </a:blip>
                  <a:srcRect b="81955"/>
                  <a:stretch>
                    <a:fillRect/>
                  </a:stretch>
                </p:blipFill>
                <p:spPr bwMode="auto">
                  <a:xfrm>
                    <a:off x="2352" y="576"/>
                    <a:ext cx="943" cy="192"/>
                  </a:xfrm>
                  <a:prstGeom prst="rect">
                    <a:avLst/>
                  </a:prstGeom>
                  <a:noFill/>
                  <a:extLst>
                    <a:ext uri="{909E8E84-426E-40DD-AFC4-6F175D3DCCD1}">
                      <a14:hiddenFill xmlns:a14="http://schemas.microsoft.com/office/drawing/2010/main">
                        <a:solidFill>
                          <a:srgbClr val="FFFFFF"/>
                        </a:solidFill>
                      </a14:hiddenFill>
                    </a:ext>
                  </a:extLst>
                </p:spPr>
              </p:pic>
              <p:sp>
                <p:nvSpPr>
                  <p:cNvPr id="18444" name="AutoShape 12"/>
                  <p:cNvSpPr>
                    <a:spLocks noChangeArrowheads="1"/>
                  </p:cNvSpPr>
                  <p:nvPr/>
                </p:nvSpPr>
                <p:spPr bwMode="auto">
                  <a:xfrm rot="10800000">
                    <a:off x="2448" y="768"/>
                    <a:ext cx="720" cy="288"/>
                  </a:xfrm>
                  <a:custGeom>
                    <a:avLst/>
                    <a:gdLst>
                      <a:gd name="G0" fmla="+- 1111 0 0"/>
                      <a:gd name="G1" fmla="+- 21600 0 1111"/>
                      <a:gd name="G2" fmla="*/ 1111 1 2"/>
                      <a:gd name="G3" fmla="+- 21600 0 G2"/>
                      <a:gd name="G4" fmla="+/ 1111 21600 2"/>
                      <a:gd name="G5" fmla="+/ G1 0 2"/>
                      <a:gd name="G6" fmla="*/ 21600 21600 1111"/>
                      <a:gd name="G7" fmla="*/ G6 1 2"/>
                      <a:gd name="G8" fmla="+- 21600 0 G7"/>
                      <a:gd name="G9" fmla="*/ 21600 1 2"/>
                      <a:gd name="G10" fmla="+- 1111 0 G9"/>
                      <a:gd name="G11" fmla="?: G10 G8 0"/>
                      <a:gd name="G12" fmla="?: G10 G7 21600"/>
                      <a:gd name="T0" fmla="*/ 21044 w 21600"/>
                      <a:gd name="T1" fmla="*/ 10800 h 21600"/>
                      <a:gd name="T2" fmla="*/ 10800 w 21600"/>
                      <a:gd name="T3" fmla="*/ 21600 h 21600"/>
                      <a:gd name="T4" fmla="*/ 556 w 21600"/>
                      <a:gd name="T5" fmla="*/ 10800 h 21600"/>
                      <a:gd name="T6" fmla="*/ 10800 w 21600"/>
                      <a:gd name="T7" fmla="*/ 0 h 21600"/>
                      <a:gd name="T8" fmla="*/ 2356 w 21600"/>
                      <a:gd name="T9" fmla="*/ 2356 h 21600"/>
                      <a:gd name="T10" fmla="*/ 19244 w 21600"/>
                      <a:gd name="T11" fmla="*/ 19244 h 21600"/>
                    </a:gdLst>
                    <a:ahLst/>
                    <a:cxnLst>
                      <a:cxn ang="0">
                        <a:pos x="T0" y="T1"/>
                      </a:cxn>
                      <a:cxn ang="0">
                        <a:pos x="T2" y="T3"/>
                      </a:cxn>
                      <a:cxn ang="0">
                        <a:pos x="T4" y="T5"/>
                      </a:cxn>
                      <a:cxn ang="0">
                        <a:pos x="T6" y="T7"/>
                      </a:cxn>
                    </a:cxnLst>
                    <a:rect l="T8" t="T9" r="T10" b="T11"/>
                    <a:pathLst>
                      <a:path w="21600" h="21600">
                        <a:moveTo>
                          <a:pt x="0" y="0"/>
                        </a:moveTo>
                        <a:lnTo>
                          <a:pt x="1111" y="21600"/>
                        </a:lnTo>
                        <a:lnTo>
                          <a:pt x="20489" y="21600"/>
                        </a:lnTo>
                        <a:lnTo>
                          <a:pt x="21600" y="0"/>
                        </a:lnTo>
                        <a:close/>
                      </a:path>
                    </a:pathLst>
                  </a:custGeom>
                  <a:solidFill>
                    <a:srgbClr val="FF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18445" name="Object 13"/>
                <p:cNvGraphicFramePr>
                  <a:graphicFrameLocks noChangeAspect="1"/>
                </p:cNvGraphicFramePr>
                <p:nvPr>
                  <p:extLst>
                    <p:ext uri="{D42A27DB-BD31-4B8C-83A1-F6EECF244321}">
                      <p14:modId xmlns:p14="http://schemas.microsoft.com/office/powerpoint/2010/main" val="2437115373"/>
                    </p:ext>
                  </p:extLst>
                </p:nvPr>
              </p:nvGraphicFramePr>
              <p:xfrm>
                <a:off x="3349" y="48"/>
                <a:ext cx="635" cy="358"/>
              </p:xfrm>
              <a:graphic>
                <a:graphicData uri="http://schemas.openxmlformats.org/presentationml/2006/ole">
                  <mc:AlternateContent xmlns:mc="http://schemas.openxmlformats.org/markup-compatibility/2006">
                    <mc:Choice xmlns:v="urn:schemas-microsoft-com:vml" Requires="v">
                      <p:oleObj spid="_x0000_s102466" name="数式" r:id="rId6" imgW="698400" imgH="393480" progId="Equation.3">
                        <p:embed/>
                      </p:oleObj>
                    </mc:Choice>
                    <mc:Fallback>
                      <p:oleObj name="数式" r:id="rId6" imgW="698400" imgH="393480" progId="Equation.3">
                        <p:embed/>
                        <p:pic>
                          <p:nvPicPr>
                            <p:cNvPr id="0" name=""/>
                            <p:cNvPicPr>
                              <a:picLocks noChangeAspect="1" noChangeArrowheads="1"/>
                            </p:cNvPicPr>
                            <p:nvPr/>
                          </p:nvPicPr>
                          <p:blipFill>
                            <a:blip r:embed="rId7"/>
                            <a:srcRect/>
                            <a:stretch>
                              <a:fillRect/>
                            </a:stretch>
                          </p:blipFill>
                          <p:spPr bwMode="auto">
                            <a:xfrm>
                              <a:off x="3349" y="48"/>
                              <a:ext cx="635" cy="358"/>
                            </a:xfrm>
                            <a:prstGeom prst="rect">
                              <a:avLst/>
                            </a:prstGeom>
                            <a:noFill/>
                            <a:ln>
                              <a:noFill/>
                            </a:ln>
                            <a:effectLst/>
                            <a:extLst/>
                          </p:spPr>
                        </p:pic>
                      </p:oleObj>
                    </mc:Fallback>
                  </mc:AlternateContent>
                </a:graphicData>
              </a:graphic>
            </p:graphicFrame>
            <p:sp>
              <p:nvSpPr>
                <p:cNvPr id="18447" name="Text Box 15"/>
                <p:cNvSpPr txBox="1">
                  <a:spLocks noChangeArrowheads="1"/>
                </p:cNvSpPr>
                <p:nvPr/>
              </p:nvSpPr>
              <p:spPr bwMode="auto">
                <a:xfrm>
                  <a:off x="3408" y="1200"/>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Problem solving skills</a:t>
                  </a:r>
                </a:p>
              </p:txBody>
            </p:sp>
            <p:sp>
              <p:nvSpPr>
                <p:cNvPr id="18448" name="Rectangle 16"/>
                <p:cNvSpPr>
                  <a:spLocks noChangeArrowheads="1"/>
                </p:cNvSpPr>
                <p:nvPr/>
              </p:nvSpPr>
              <p:spPr bwMode="auto">
                <a:xfrm>
                  <a:off x="4128" y="1776"/>
                  <a:ext cx="864" cy="8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Line 17"/>
                <p:cNvSpPr>
                  <a:spLocks noChangeShapeType="1"/>
                </p:cNvSpPr>
                <p:nvPr/>
              </p:nvSpPr>
              <p:spPr bwMode="auto">
                <a:xfrm flipH="1" flipV="1">
                  <a:off x="2976" y="1392"/>
                  <a:ext cx="1104" cy="72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Text Box 18"/>
                <p:cNvSpPr txBox="1">
                  <a:spLocks noChangeArrowheads="1"/>
                </p:cNvSpPr>
                <p:nvPr/>
              </p:nvSpPr>
              <p:spPr bwMode="auto">
                <a:xfrm>
                  <a:off x="1632" y="1920"/>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Math skills</a:t>
                  </a:r>
                </a:p>
              </p:txBody>
            </p:sp>
            <p:sp>
              <p:nvSpPr>
                <p:cNvPr id="18451" name="Line 19"/>
                <p:cNvSpPr>
                  <a:spLocks noChangeShapeType="1"/>
                </p:cNvSpPr>
                <p:nvPr/>
              </p:nvSpPr>
              <p:spPr bwMode="auto">
                <a:xfrm flipV="1">
                  <a:off x="1776" y="864"/>
                  <a:ext cx="864" cy="1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53" name="Object 21"/>
                <p:cNvGraphicFramePr>
                  <a:graphicFrameLocks noChangeAspect="1"/>
                </p:cNvGraphicFramePr>
                <p:nvPr>
                  <p:extLst>
                    <p:ext uri="{D42A27DB-BD31-4B8C-83A1-F6EECF244321}">
                      <p14:modId xmlns:p14="http://schemas.microsoft.com/office/powerpoint/2010/main" val="3479861440"/>
                    </p:ext>
                  </p:extLst>
                </p:nvPr>
              </p:nvGraphicFramePr>
              <p:xfrm>
                <a:off x="3364" y="519"/>
                <a:ext cx="1196" cy="777"/>
              </p:xfrm>
              <a:graphic>
                <a:graphicData uri="http://schemas.openxmlformats.org/presentationml/2006/ole">
                  <mc:AlternateContent xmlns:mc="http://schemas.openxmlformats.org/markup-compatibility/2006">
                    <mc:Choice xmlns:v="urn:schemas-microsoft-com:vml" Requires="v">
                      <p:oleObj spid="_x0000_s102467" name="数式" r:id="rId8" imgW="1015920" imgH="660240" progId="Equation.3">
                        <p:embed/>
                      </p:oleObj>
                    </mc:Choice>
                    <mc:Fallback>
                      <p:oleObj name="数式" r:id="rId8" imgW="1015920" imgH="660240" progId="Equation.3">
                        <p:embed/>
                        <p:pic>
                          <p:nvPicPr>
                            <p:cNvPr id="0" name=""/>
                            <p:cNvPicPr>
                              <a:picLocks noChangeAspect="1" noChangeArrowheads="1"/>
                            </p:cNvPicPr>
                            <p:nvPr/>
                          </p:nvPicPr>
                          <p:blipFill>
                            <a:blip r:embed="rId9"/>
                            <a:srcRect/>
                            <a:stretch>
                              <a:fillRect/>
                            </a:stretch>
                          </p:blipFill>
                          <p:spPr bwMode="auto">
                            <a:xfrm>
                              <a:off x="3364" y="519"/>
                              <a:ext cx="1196" cy="777"/>
                            </a:xfrm>
                            <a:prstGeom prst="rect">
                              <a:avLst/>
                            </a:prstGeom>
                            <a:noFill/>
                            <a:ln>
                              <a:noFill/>
                            </a:ln>
                            <a:effectLst/>
                            <a:extLst/>
                          </p:spPr>
                        </p:pic>
                      </p:oleObj>
                    </mc:Fallback>
                  </mc:AlternateContent>
                </a:graphicData>
              </a:graphic>
            </p:graphicFrame>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57"/>
                                        </p:tgtEl>
                                        <p:attrNameLst>
                                          <p:attrName>style.visibility</p:attrName>
                                        </p:attrNameLst>
                                      </p:cBhvr>
                                      <p:to>
                                        <p:strVal val="visible"/>
                                      </p:to>
                                    </p:set>
                                    <p:anim calcmode="lin" valueType="num">
                                      <p:cBhvr additive="base">
                                        <p:cTn id="7" dur="500" fill="hold"/>
                                        <p:tgtEl>
                                          <p:spTgt spid="18457"/>
                                        </p:tgtEl>
                                        <p:attrNameLst>
                                          <p:attrName>ppt_x</p:attrName>
                                        </p:attrNameLst>
                                      </p:cBhvr>
                                      <p:tavLst>
                                        <p:tav tm="0">
                                          <p:val>
                                            <p:strVal val="0-#ppt_w/2"/>
                                          </p:val>
                                        </p:tav>
                                        <p:tav tm="100000">
                                          <p:val>
                                            <p:strVal val="#ppt_x"/>
                                          </p:val>
                                        </p:tav>
                                      </p:tavLst>
                                    </p:anim>
                                    <p:anim calcmode="lin" valueType="num">
                                      <p:cBhvr additive="base">
                                        <p:cTn id="8" dur="500" fill="hold"/>
                                        <p:tgtEl>
                                          <p:spTgt spid="184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 calcmode="lin" valueType="num">
                                      <p:cBhvr additive="base">
                                        <p:cTn id="13" dur="500" fill="hold"/>
                                        <p:tgtEl>
                                          <p:spTgt spid="18436"/>
                                        </p:tgtEl>
                                        <p:attrNameLst>
                                          <p:attrName>ppt_x</p:attrName>
                                        </p:attrNameLst>
                                      </p:cBhvr>
                                      <p:tavLst>
                                        <p:tav tm="0">
                                          <p:val>
                                            <p:strVal val="#ppt_x"/>
                                          </p:val>
                                        </p:tav>
                                        <p:tav tm="100000">
                                          <p:val>
                                            <p:strVal val="#ppt_x"/>
                                          </p:val>
                                        </p:tav>
                                      </p:tavLst>
                                    </p:anim>
                                    <p:anim calcmode="lin" valueType="num">
                                      <p:cBhvr additive="base">
                                        <p:cTn id="14"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F244CFCA-012F-4FFB-AD3B-E8E105E4A909}" type="datetime1">
              <a:rPr lang="en-US"/>
              <a:pPr/>
              <a:t>3/29/2012</a:t>
            </a:fld>
            <a:endParaRPr lang="en-US"/>
          </a:p>
        </p:txBody>
      </p:sp>
      <p:sp>
        <p:nvSpPr>
          <p:cNvPr id="4" name="Footer Placeholder 2"/>
          <p:cNvSpPr>
            <a:spLocks noGrp="1"/>
          </p:cNvSpPr>
          <p:nvPr>
            <p:ph type="ftr" sz="quarter" idx="11"/>
          </p:nvPr>
        </p:nvSpPr>
        <p:spPr/>
        <p:txBody>
          <a:bodyPr/>
          <a:lstStyle/>
          <a:p>
            <a:r>
              <a:rPr lang="en-US"/>
              <a:t>PHY 114 -- Review  Chapters 22-28</a:t>
            </a:r>
          </a:p>
        </p:txBody>
      </p:sp>
      <p:sp>
        <p:nvSpPr>
          <p:cNvPr id="5" name="Slide Number Placeholder 3"/>
          <p:cNvSpPr>
            <a:spLocks noGrp="1"/>
          </p:cNvSpPr>
          <p:nvPr>
            <p:ph type="sldNum" sz="quarter" idx="12"/>
          </p:nvPr>
        </p:nvSpPr>
        <p:spPr/>
        <p:txBody>
          <a:bodyPr/>
          <a:lstStyle/>
          <a:p>
            <a:fld id="{DF41F7C3-793D-4D02-A118-B7F82F0CD2F5}" type="slidenum">
              <a:rPr lang="en-US"/>
              <a:pPr/>
              <a:t>22</a:t>
            </a:fld>
            <a:endParaRPr lang="en-US"/>
          </a:p>
        </p:txBody>
      </p:sp>
      <p:sp>
        <p:nvSpPr>
          <p:cNvPr id="16386" name="Text Box 2"/>
          <p:cNvSpPr txBox="1">
            <a:spLocks noChangeArrowheads="1"/>
          </p:cNvSpPr>
          <p:nvPr/>
        </p:nvSpPr>
        <p:spPr bwMode="auto">
          <a:xfrm>
            <a:off x="517525" y="498475"/>
            <a:ext cx="82454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t> Problem solving steps</a:t>
            </a:r>
          </a:p>
          <a:p>
            <a:endParaRPr lang="en-US"/>
          </a:p>
          <a:p>
            <a:pPr lvl="1">
              <a:buFontTx/>
              <a:buAutoNum type="arabicPeriod"/>
            </a:pPr>
            <a:r>
              <a:rPr lang="en-US"/>
              <a:t>Visualize problem – labeling variables</a:t>
            </a:r>
          </a:p>
          <a:p>
            <a:pPr lvl="1">
              <a:buFontTx/>
              <a:buAutoNum type="arabicPeriod"/>
            </a:pPr>
            <a:r>
              <a:rPr lang="en-US"/>
              <a:t>Determine which basic physical principle(s) apply</a:t>
            </a:r>
          </a:p>
          <a:p>
            <a:pPr lvl="1">
              <a:buFontTx/>
              <a:buAutoNum type="arabicPeriod"/>
            </a:pPr>
            <a:r>
              <a:rPr lang="en-US"/>
              <a:t>Write down the appropriate equations using the variables defined in step 1.</a:t>
            </a:r>
          </a:p>
          <a:p>
            <a:pPr lvl="1">
              <a:buFontTx/>
              <a:buAutoNum type="arabicPeriod"/>
            </a:pPr>
            <a:r>
              <a:rPr lang="en-US"/>
              <a:t>Check whether you have the correct amount of information to solve the problem (same number of knowns and unknowns).</a:t>
            </a:r>
          </a:p>
          <a:p>
            <a:pPr lvl="1">
              <a:buFontTx/>
              <a:buAutoNum type="arabicPeriod"/>
            </a:pPr>
            <a:r>
              <a:rPr lang="en-US"/>
              <a:t>Solve the equations.</a:t>
            </a:r>
          </a:p>
          <a:p>
            <a:pPr lvl="1">
              <a:buFontTx/>
              <a:buAutoNum type="arabicPeriod"/>
            </a:pPr>
            <a:r>
              <a:rPr lang="en-US"/>
              <a:t>Check whether your answer makes sense (units, order of magnitude, etc.).</a:t>
            </a:r>
          </a:p>
          <a:p>
            <a:pPr lvl="1"/>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82626-6698-4165-9DD4-808D333F828C}"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dirty="0"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60" t="59663" r="55199" b="20992"/>
          <a:stretch/>
        </p:blipFill>
        <p:spPr bwMode="auto">
          <a:xfrm>
            <a:off x="914399" y="518162"/>
            <a:ext cx="5317164" cy="267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8542" y="76200"/>
            <a:ext cx="8352058" cy="461665"/>
          </a:xfrm>
          <a:prstGeom prst="rect">
            <a:avLst/>
          </a:prstGeom>
          <a:noFill/>
        </p:spPr>
        <p:txBody>
          <a:bodyPr wrap="square" rtlCol="0">
            <a:spAutoFit/>
          </a:bodyPr>
          <a:lstStyle/>
          <a:p>
            <a:r>
              <a:rPr lang="en-US" sz="2400" dirty="0" smtClean="0"/>
              <a:t>Comment on AC circuits:</a:t>
            </a:r>
          </a:p>
        </p:txBody>
      </p:sp>
      <p:grpSp>
        <p:nvGrpSpPr>
          <p:cNvPr id="11" name="Group 10"/>
          <p:cNvGrpSpPr/>
          <p:nvPr/>
        </p:nvGrpSpPr>
        <p:grpSpPr>
          <a:xfrm>
            <a:off x="2362200" y="1600200"/>
            <a:ext cx="2362200" cy="838200"/>
            <a:chOff x="2362200" y="1600200"/>
            <a:chExt cx="2362200" cy="838200"/>
          </a:xfrm>
        </p:grpSpPr>
        <p:cxnSp>
          <p:nvCxnSpPr>
            <p:cNvPr id="8" name="Straight Connector 7"/>
            <p:cNvCxnSpPr/>
            <p:nvPr/>
          </p:nvCxnSpPr>
          <p:spPr>
            <a:xfrm>
              <a:off x="2362200" y="1600200"/>
              <a:ext cx="685800" cy="0"/>
            </a:xfrm>
            <a:prstGeom prst="line">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29000" y="1826264"/>
              <a:ext cx="0" cy="612136"/>
            </a:xfrm>
            <a:prstGeom prst="line">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24400" y="1826264"/>
              <a:ext cx="0" cy="612136"/>
            </a:xfrm>
            <a:prstGeom prst="line">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514600" y="1595735"/>
            <a:ext cx="533400" cy="461665"/>
          </a:xfrm>
          <a:prstGeom prst="rect">
            <a:avLst/>
          </a:prstGeom>
          <a:noFill/>
        </p:spPr>
        <p:txBody>
          <a:bodyPr wrap="square" rtlCol="0">
            <a:spAutoFit/>
          </a:bodyPr>
          <a:lstStyle/>
          <a:p>
            <a:r>
              <a:rPr lang="en-US" sz="2400" b="1" i="1" dirty="0" smtClean="0"/>
              <a:t>I</a:t>
            </a:r>
            <a:r>
              <a:rPr lang="en-US" sz="2400" b="1" i="1" baseline="-25000" dirty="0" smtClean="0"/>
              <a:t>1</a:t>
            </a:r>
            <a:endParaRPr lang="en-US" sz="2400" b="1" i="1" dirty="0" smtClean="0"/>
          </a:p>
        </p:txBody>
      </p:sp>
      <p:sp>
        <p:nvSpPr>
          <p:cNvPr id="15" name="TextBox 14"/>
          <p:cNvSpPr txBox="1"/>
          <p:nvPr/>
        </p:nvSpPr>
        <p:spPr>
          <a:xfrm>
            <a:off x="3048000" y="1824335"/>
            <a:ext cx="533400" cy="461665"/>
          </a:xfrm>
          <a:prstGeom prst="rect">
            <a:avLst/>
          </a:prstGeom>
          <a:noFill/>
        </p:spPr>
        <p:txBody>
          <a:bodyPr wrap="square" rtlCol="0">
            <a:spAutoFit/>
          </a:bodyPr>
          <a:lstStyle/>
          <a:p>
            <a:r>
              <a:rPr lang="en-US" sz="2400" b="1" i="1" dirty="0" smtClean="0"/>
              <a:t>I</a:t>
            </a:r>
            <a:r>
              <a:rPr lang="en-US" sz="2400" b="1" i="1" baseline="-25000" dirty="0"/>
              <a:t>2</a:t>
            </a:r>
            <a:endParaRPr lang="en-US" sz="2400" b="1" i="1" dirty="0" smtClean="0"/>
          </a:p>
        </p:txBody>
      </p:sp>
      <p:sp>
        <p:nvSpPr>
          <p:cNvPr id="16" name="TextBox 15"/>
          <p:cNvSpPr txBox="1"/>
          <p:nvPr/>
        </p:nvSpPr>
        <p:spPr>
          <a:xfrm>
            <a:off x="4343400" y="1905000"/>
            <a:ext cx="533400" cy="461665"/>
          </a:xfrm>
          <a:prstGeom prst="rect">
            <a:avLst/>
          </a:prstGeom>
          <a:noFill/>
        </p:spPr>
        <p:txBody>
          <a:bodyPr wrap="square" rtlCol="0">
            <a:spAutoFit/>
          </a:bodyPr>
          <a:lstStyle/>
          <a:p>
            <a:r>
              <a:rPr lang="en-US" sz="2400" b="1" i="1" dirty="0" smtClean="0"/>
              <a:t>I</a:t>
            </a:r>
            <a:r>
              <a:rPr lang="en-US" sz="2400" b="1" i="1" baseline="-25000" dirty="0"/>
              <a:t>3</a:t>
            </a:r>
            <a:endParaRPr lang="en-US" sz="2400" b="1" i="1" dirty="0" smtClean="0"/>
          </a:p>
        </p:txBody>
      </p:sp>
      <p:graphicFrame>
        <p:nvGraphicFramePr>
          <p:cNvPr id="14" name="Object 13"/>
          <p:cNvGraphicFramePr>
            <a:graphicFrameLocks noChangeAspect="1"/>
          </p:cNvGraphicFramePr>
          <p:nvPr>
            <p:extLst>
              <p:ext uri="{D42A27DB-BD31-4B8C-83A1-F6EECF244321}">
                <p14:modId xmlns:p14="http://schemas.microsoft.com/office/powerpoint/2010/main" val="410106204"/>
              </p:ext>
            </p:extLst>
          </p:nvPr>
        </p:nvGraphicFramePr>
        <p:xfrm>
          <a:off x="1552575" y="3246438"/>
          <a:ext cx="2597150" cy="2316162"/>
        </p:xfrm>
        <a:graphic>
          <a:graphicData uri="http://schemas.openxmlformats.org/presentationml/2006/ole">
            <mc:AlternateContent xmlns:mc="http://schemas.openxmlformats.org/markup-compatibility/2006">
              <mc:Choice xmlns:v="urn:schemas-microsoft-com:vml" Requires="v">
                <p:oleObj spid="_x0000_s91186" name="数式" r:id="rId4" imgW="1168200" imgH="1041120" progId="Equation.3">
                  <p:embed/>
                </p:oleObj>
              </mc:Choice>
              <mc:Fallback>
                <p:oleObj name="数式" r:id="rId4" imgW="1168200" imgH="1041120" progId="Equation.3">
                  <p:embed/>
                  <p:pic>
                    <p:nvPicPr>
                      <p:cNvPr id="0" name=""/>
                      <p:cNvPicPr/>
                      <p:nvPr/>
                    </p:nvPicPr>
                    <p:blipFill>
                      <a:blip r:embed="rId5"/>
                      <a:stretch>
                        <a:fillRect/>
                      </a:stretch>
                    </p:blipFill>
                    <p:spPr>
                      <a:xfrm>
                        <a:off x="1552575" y="3246438"/>
                        <a:ext cx="2597150" cy="2316162"/>
                      </a:xfrm>
                      <a:prstGeom prst="rect">
                        <a:avLst/>
                      </a:prstGeom>
                    </p:spPr>
                  </p:pic>
                </p:oleObj>
              </mc:Fallback>
            </mc:AlternateContent>
          </a:graphicData>
        </a:graphic>
      </p:graphicFrame>
      <p:sp>
        <p:nvSpPr>
          <p:cNvPr id="17" name="TextBox 16"/>
          <p:cNvSpPr txBox="1"/>
          <p:nvPr/>
        </p:nvSpPr>
        <p:spPr>
          <a:xfrm>
            <a:off x="4876800" y="3200400"/>
            <a:ext cx="3886200" cy="3416320"/>
          </a:xfrm>
          <a:prstGeom prst="rect">
            <a:avLst/>
          </a:prstGeom>
          <a:noFill/>
        </p:spPr>
        <p:txBody>
          <a:bodyPr wrap="square" rtlCol="0">
            <a:spAutoFit/>
          </a:bodyPr>
          <a:lstStyle/>
          <a:p>
            <a:r>
              <a:rPr lang="en-US" sz="2400" dirty="0" smtClean="0"/>
              <a:t>Solution method:</a:t>
            </a:r>
          </a:p>
          <a:p>
            <a:pPr marL="457200" indent="-457200">
              <a:buFont typeface="+mj-lt"/>
              <a:buAutoNum type="arabicPeriod"/>
            </a:pPr>
            <a:r>
              <a:rPr lang="en-US" sz="2400" dirty="0" smtClean="0"/>
              <a:t>Transform differential equation in to algebraic equation using trig or complex functions</a:t>
            </a:r>
          </a:p>
          <a:p>
            <a:pPr marL="457200" indent="-457200">
              <a:buFont typeface="+mj-lt"/>
              <a:buAutoNum type="arabicPeriod"/>
            </a:pPr>
            <a:r>
              <a:rPr lang="en-US" sz="2400" dirty="0" smtClean="0"/>
              <a:t>“Solve” algebra problem</a:t>
            </a:r>
          </a:p>
          <a:p>
            <a:pPr marL="457200" indent="-457200">
              <a:buFont typeface="+mj-lt"/>
              <a:buAutoNum type="arabicPeriod"/>
            </a:pPr>
            <a:r>
              <a:rPr lang="en-US" sz="2400" dirty="0" smtClean="0"/>
              <a:t>Analyze for physical solution</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890418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6840"/>
            <a:ext cx="57150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5114" y="75746"/>
            <a:ext cx="8490285" cy="1200329"/>
          </a:xfrm>
          <a:prstGeom prst="rect">
            <a:avLst/>
          </a:prstGeom>
          <a:noFill/>
        </p:spPr>
        <p:txBody>
          <a:bodyPr wrap="square" rtlCol="0">
            <a:spAutoFit/>
          </a:bodyPr>
          <a:lstStyle/>
          <a:p>
            <a:r>
              <a:rPr lang="en-US" sz="2400" dirty="0" smtClean="0"/>
              <a:t>Example using Ampere’s law and Ampere-Maxwell law:</a:t>
            </a:r>
          </a:p>
          <a:p>
            <a:endParaRPr lang="en-US" sz="2400" dirty="0"/>
          </a:p>
          <a:p>
            <a:r>
              <a:rPr lang="en-US" sz="2400" dirty="0" smtClean="0"/>
              <a:t>      First consider Ampere’s law and a wire with uniform current </a:t>
            </a:r>
            <a:r>
              <a:rPr lang="en-US" sz="2400" i="1" dirty="0" smtClean="0"/>
              <a:t>I</a:t>
            </a:r>
          </a:p>
        </p:txBody>
      </p:sp>
      <p:graphicFrame>
        <p:nvGraphicFramePr>
          <p:cNvPr id="8" name="Object 7"/>
          <p:cNvGraphicFramePr>
            <a:graphicFrameLocks noChangeAspect="1"/>
          </p:cNvGraphicFramePr>
          <p:nvPr>
            <p:extLst>
              <p:ext uri="{D42A27DB-BD31-4B8C-83A1-F6EECF244321}">
                <p14:modId xmlns:p14="http://schemas.microsoft.com/office/powerpoint/2010/main" val="3368643391"/>
              </p:ext>
            </p:extLst>
          </p:nvPr>
        </p:nvGraphicFramePr>
        <p:xfrm>
          <a:off x="6400800" y="1676400"/>
          <a:ext cx="1603375" cy="617538"/>
        </p:xfrm>
        <a:graphic>
          <a:graphicData uri="http://schemas.openxmlformats.org/presentationml/2006/ole">
            <mc:AlternateContent xmlns:mc="http://schemas.openxmlformats.org/markup-compatibility/2006">
              <mc:Choice xmlns:v="urn:schemas-microsoft-com:vml" Requires="v">
                <p:oleObj spid="_x0000_s103473" name="数式" r:id="rId4" imgW="850680" imgH="279360" progId="Equation.3">
                  <p:embed/>
                </p:oleObj>
              </mc:Choice>
              <mc:Fallback>
                <p:oleObj name="数式" r:id="rId4" imgW="850680" imgH="279360" progId="Equation.3">
                  <p:embed/>
                  <p:pic>
                    <p:nvPicPr>
                      <p:cNvPr id="0" name=""/>
                      <p:cNvPicPr>
                        <a:picLocks noChangeAspect="1" noChangeArrowheads="1"/>
                      </p:cNvPicPr>
                      <p:nvPr/>
                    </p:nvPicPr>
                    <p:blipFill>
                      <a:blip r:embed="rId5"/>
                      <a:srcRect/>
                      <a:stretch>
                        <a:fillRect/>
                      </a:stretch>
                    </p:blipFill>
                    <p:spPr bwMode="auto">
                      <a:xfrm>
                        <a:off x="6400800" y="1676400"/>
                        <a:ext cx="1603375" cy="617538"/>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2146284"/>
              </p:ext>
            </p:extLst>
          </p:nvPr>
        </p:nvGraphicFramePr>
        <p:xfrm>
          <a:off x="4953000" y="2667000"/>
          <a:ext cx="4099560" cy="2976562"/>
        </p:xfrm>
        <a:graphic>
          <a:graphicData uri="http://schemas.openxmlformats.org/presentationml/2006/ole">
            <mc:AlternateContent xmlns:mc="http://schemas.openxmlformats.org/markup-compatibility/2006">
              <mc:Choice xmlns:v="urn:schemas-microsoft-com:vml" Requires="v">
                <p:oleObj spid="_x0000_s103474" name="数式" r:id="rId6" imgW="2019240" imgH="1346040" progId="Equation.3">
                  <p:embed/>
                </p:oleObj>
              </mc:Choice>
              <mc:Fallback>
                <p:oleObj name="数式" r:id="rId6" imgW="2019240" imgH="1346040" progId="Equation.3">
                  <p:embed/>
                  <p:pic>
                    <p:nvPicPr>
                      <p:cNvPr id="0" name="Object 7"/>
                      <p:cNvPicPr>
                        <a:picLocks noChangeAspect="1" noChangeArrowheads="1"/>
                      </p:cNvPicPr>
                      <p:nvPr/>
                    </p:nvPicPr>
                    <p:blipFill>
                      <a:blip r:embed="rId7"/>
                      <a:srcRect/>
                      <a:stretch>
                        <a:fillRect/>
                      </a:stretch>
                    </p:blipFill>
                    <p:spPr bwMode="auto">
                      <a:xfrm>
                        <a:off x="4953000" y="2667000"/>
                        <a:ext cx="4099560" cy="29765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15925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6" name="TextBox 5"/>
          <p:cNvSpPr txBox="1"/>
          <p:nvPr/>
        </p:nvSpPr>
        <p:spPr>
          <a:xfrm>
            <a:off x="425114" y="75746"/>
            <a:ext cx="8490285" cy="1200329"/>
          </a:xfrm>
          <a:prstGeom prst="rect">
            <a:avLst/>
          </a:prstGeom>
          <a:noFill/>
        </p:spPr>
        <p:txBody>
          <a:bodyPr wrap="square" rtlCol="0">
            <a:spAutoFit/>
          </a:bodyPr>
          <a:lstStyle/>
          <a:p>
            <a:r>
              <a:rPr lang="en-US" sz="2400" dirty="0" smtClean="0"/>
              <a:t>Example using Ampere’s law and Ampere-Maxwell law:</a:t>
            </a:r>
          </a:p>
          <a:p>
            <a:r>
              <a:rPr lang="en-US" sz="2400" dirty="0" smtClean="0"/>
              <a:t>      Now consider Ampere-Maxwell’s law and a uniform electric field with a constant rate of change:</a:t>
            </a:r>
            <a:endParaRPr lang="en-US" sz="2400" i="1" dirty="0" smtClean="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6840"/>
            <a:ext cx="57150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381500" y="2438400"/>
            <a:ext cx="647700" cy="461665"/>
          </a:xfrm>
          <a:prstGeom prst="rect">
            <a:avLst/>
          </a:prstGeom>
          <a:noFill/>
        </p:spPr>
        <p:txBody>
          <a:bodyPr wrap="square" rtlCol="0">
            <a:spAutoFit/>
          </a:bodyPr>
          <a:lstStyle/>
          <a:p>
            <a:r>
              <a:rPr lang="en-US" sz="2400" b="1" i="1" dirty="0" smtClean="0"/>
              <a:t>E(t)</a:t>
            </a:r>
          </a:p>
        </p:txBody>
      </p:sp>
      <p:cxnSp>
        <p:nvCxnSpPr>
          <p:cNvPr id="10" name="Straight Connector 9"/>
          <p:cNvCxnSpPr/>
          <p:nvPr/>
        </p:nvCxnSpPr>
        <p:spPr>
          <a:xfrm flipH="1">
            <a:off x="3657600" y="1981200"/>
            <a:ext cx="914400" cy="609600"/>
          </a:xfrm>
          <a:prstGeom prst="line">
            <a:avLst/>
          </a:prstGeom>
          <a:ln w="50800">
            <a:solidFill>
              <a:srgbClr val="812F6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191000" y="2743200"/>
            <a:ext cx="914400" cy="609600"/>
          </a:xfrm>
          <a:prstGeom prst="line">
            <a:avLst/>
          </a:prstGeom>
          <a:ln w="50800">
            <a:solidFill>
              <a:srgbClr val="812F60"/>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501512911"/>
              </p:ext>
            </p:extLst>
          </p:nvPr>
        </p:nvGraphicFramePr>
        <p:xfrm>
          <a:off x="5257800" y="1524000"/>
          <a:ext cx="3303587" cy="803275"/>
        </p:xfrm>
        <a:graphic>
          <a:graphicData uri="http://schemas.openxmlformats.org/presentationml/2006/ole">
            <mc:AlternateContent xmlns:mc="http://schemas.openxmlformats.org/markup-compatibility/2006">
              <mc:Choice xmlns:v="urn:schemas-microsoft-com:vml" Requires="v">
                <p:oleObj spid="_x0000_s104498" name="数式" r:id="rId4" imgW="1752480" imgH="393480" progId="Equation.3">
                  <p:embed/>
                </p:oleObj>
              </mc:Choice>
              <mc:Fallback>
                <p:oleObj name="数式" r:id="rId4" imgW="1752480" imgH="393480" progId="Equation.3">
                  <p:embed/>
                  <p:pic>
                    <p:nvPicPr>
                      <p:cNvPr id="0" name="Object 7"/>
                      <p:cNvPicPr>
                        <a:picLocks noChangeAspect="1" noChangeArrowheads="1"/>
                      </p:cNvPicPr>
                      <p:nvPr/>
                    </p:nvPicPr>
                    <p:blipFill>
                      <a:blip r:embed="rId5"/>
                      <a:srcRect/>
                      <a:stretch>
                        <a:fillRect/>
                      </a:stretch>
                    </p:blipFill>
                    <p:spPr bwMode="auto">
                      <a:xfrm>
                        <a:off x="5257800" y="1524000"/>
                        <a:ext cx="33035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18413943"/>
              </p:ext>
            </p:extLst>
          </p:nvPr>
        </p:nvGraphicFramePr>
        <p:xfrm>
          <a:off x="4381500" y="3657600"/>
          <a:ext cx="4686300" cy="2514600"/>
        </p:xfrm>
        <a:graphic>
          <a:graphicData uri="http://schemas.openxmlformats.org/presentationml/2006/ole">
            <mc:AlternateContent xmlns:mc="http://schemas.openxmlformats.org/markup-compatibility/2006">
              <mc:Choice xmlns:v="urn:schemas-microsoft-com:vml" Requires="v">
                <p:oleObj spid="_x0000_s104499" name="数式" r:id="rId6" imgW="2603160" imgH="1320480" progId="Equation.3">
                  <p:embed/>
                </p:oleObj>
              </mc:Choice>
              <mc:Fallback>
                <p:oleObj name="数式" r:id="rId6" imgW="2603160" imgH="1320480" progId="Equation.3">
                  <p:embed/>
                  <p:pic>
                    <p:nvPicPr>
                      <p:cNvPr id="0" name="Object 6"/>
                      <p:cNvPicPr>
                        <a:picLocks noChangeAspect="1" noChangeArrowheads="1"/>
                      </p:cNvPicPr>
                      <p:nvPr/>
                    </p:nvPicPr>
                    <p:blipFill>
                      <a:blip r:embed="rId7"/>
                      <a:srcRect/>
                      <a:stretch>
                        <a:fillRect/>
                      </a:stretch>
                    </p:blipFill>
                    <p:spPr bwMode="auto">
                      <a:xfrm>
                        <a:off x="4381500" y="3657600"/>
                        <a:ext cx="4686300" cy="25146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29777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6" name="TextBox 5"/>
          <p:cNvSpPr txBox="1"/>
          <p:nvPr/>
        </p:nvSpPr>
        <p:spPr>
          <a:xfrm>
            <a:off x="425114" y="75746"/>
            <a:ext cx="8490285" cy="1569660"/>
          </a:xfrm>
          <a:prstGeom prst="rect">
            <a:avLst/>
          </a:prstGeom>
          <a:noFill/>
        </p:spPr>
        <p:txBody>
          <a:bodyPr wrap="square" rtlCol="0">
            <a:spAutoFit/>
          </a:bodyPr>
          <a:lstStyle/>
          <a:p>
            <a:r>
              <a:rPr lang="en-US" sz="2400" dirty="0" smtClean="0"/>
              <a:t>Example using Ampere’s law and Ampere-Maxwell law:</a:t>
            </a:r>
          </a:p>
          <a:p>
            <a:pPr lvl="1"/>
            <a:r>
              <a:rPr lang="en-US" sz="2400" dirty="0" smtClean="0"/>
              <a:t>Now </a:t>
            </a:r>
            <a:r>
              <a:rPr lang="en-US" sz="2400" dirty="0" smtClean="0"/>
              <a:t>consider Ampere-Maxwell’s law and a uniform electric field with a constant rate of </a:t>
            </a:r>
            <a:r>
              <a:rPr lang="en-US" sz="2400" dirty="0" smtClean="0"/>
              <a:t>change  -- connection to capacitance circuit where </a:t>
            </a:r>
            <a:r>
              <a:rPr lang="en-US" sz="2400" i="1" dirty="0" smtClean="0"/>
              <a:t>R</a:t>
            </a:r>
            <a:r>
              <a:rPr lang="en-US" sz="2400" dirty="0" smtClean="0"/>
              <a:t> denotes radius of plates</a:t>
            </a:r>
            <a:endParaRPr lang="en-US" sz="2400" i="1"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281768360"/>
              </p:ext>
            </p:extLst>
          </p:nvPr>
        </p:nvGraphicFramePr>
        <p:xfrm>
          <a:off x="563562" y="1645406"/>
          <a:ext cx="3303587" cy="803275"/>
        </p:xfrm>
        <a:graphic>
          <a:graphicData uri="http://schemas.openxmlformats.org/presentationml/2006/ole">
            <mc:AlternateContent xmlns:mc="http://schemas.openxmlformats.org/markup-compatibility/2006">
              <mc:Choice xmlns:v="urn:schemas-microsoft-com:vml" Requires="v">
                <p:oleObj spid="_x0000_s105523" name="数式" r:id="rId3" imgW="1752480" imgH="393480" progId="Equation.3">
                  <p:embed/>
                </p:oleObj>
              </mc:Choice>
              <mc:Fallback>
                <p:oleObj name="数式" r:id="rId3" imgW="1752480" imgH="393480" progId="Equation.3">
                  <p:embed/>
                  <p:pic>
                    <p:nvPicPr>
                      <p:cNvPr id="0" name=""/>
                      <p:cNvPicPr>
                        <a:picLocks noChangeAspect="1" noChangeArrowheads="1"/>
                      </p:cNvPicPr>
                      <p:nvPr/>
                    </p:nvPicPr>
                    <p:blipFill>
                      <a:blip r:embed="rId4"/>
                      <a:srcRect/>
                      <a:stretch>
                        <a:fillRect/>
                      </a:stretch>
                    </p:blipFill>
                    <p:spPr bwMode="auto">
                      <a:xfrm>
                        <a:off x="563562" y="1645406"/>
                        <a:ext cx="33035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3" name="Group 62"/>
          <p:cNvGrpSpPr/>
          <p:nvPr/>
        </p:nvGrpSpPr>
        <p:grpSpPr>
          <a:xfrm>
            <a:off x="304800" y="2438400"/>
            <a:ext cx="5074920" cy="3276600"/>
            <a:chOff x="838200" y="2743200"/>
            <a:chExt cx="5074920" cy="3276600"/>
          </a:xfrm>
        </p:grpSpPr>
        <p:grpSp>
          <p:nvGrpSpPr>
            <p:cNvPr id="12" name="Group 11"/>
            <p:cNvGrpSpPr/>
            <p:nvPr/>
          </p:nvGrpSpPr>
          <p:grpSpPr>
            <a:xfrm>
              <a:off x="838200" y="2743200"/>
              <a:ext cx="5074920" cy="3276600"/>
              <a:chOff x="838200" y="1600200"/>
              <a:chExt cx="5074920" cy="3276600"/>
            </a:xfrm>
          </p:grpSpPr>
          <p:sp>
            <p:nvSpPr>
              <p:cNvPr id="14" name="Can 13"/>
              <p:cNvSpPr/>
              <p:nvPr/>
            </p:nvSpPr>
            <p:spPr>
              <a:xfrm rot="5400000">
                <a:off x="1276350" y="3067050"/>
                <a:ext cx="3276600" cy="342900"/>
              </a:xfrm>
              <a:prstGeom prst="ca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an 14"/>
              <p:cNvSpPr/>
              <p:nvPr/>
            </p:nvSpPr>
            <p:spPr>
              <a:xfrm rot="5400000">
                <a:off x="2228849" y="3067050"/>
                <a:ext cx="3276600" cy="342900"/>
              </a:xfrm>
              <a:prstGeom prst="can">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a:endCxn id="14" idx="3"/>
              </p:cNvCxnSpPr>
              <p:nvPr/>
            </p:nvCxnSpPr>
            <p:spPr>
              <a:xfrm>
                <a:off x="838200" y="3238500"/>
                <a:ext cx="1905000" cy="0"/>
              </a:xfrm>
              <a:prstGeom prst="line">
                <a:avLst/>
              </a:prstGeom>
              <a:ln w="127000">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08120" y="3276600"/>
                <a:ext cx="1905000" cy="0"/>
              </a:xfrm>
              <a:prstGeom prst="line">
                <a:avLst/>
              </a:prstGeom>
              <a:ln w="127000">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2743200"/>
                <a:ext cx="647700" cy="461665"/>
              </a:xfrm>
              <a:prstGeom prst="rect">
                <a:avLst/>
              </a:prstGeom>
              <a:noFill/>
            </p:spPr>
            <p:txBody>
              <a:bodyPr wrap="square" rtlCol="0">
                <a:spAutoFit/>
              </a:bodyPr>
              <a:lstStyle/>
              <a:p>
                <a:r>
                  <a:rPr lang="en-US" sz="2400" b="1" i="1" dirty="0" smtClean="0"/>
                  <a:t>I</a:t>
                </a:r>
              </a:p>
            </p:txBody>
          </p:sp>
          <p:sp>
            <p:nvSpPr>
              <p:cNvPr id="19" name="TextBox 18"/>
              <p:cNvSpPr txBox="1"/>
              <p:nvPr/>
            </p:nvSpPr>
            <p:spPr>
              <a:xfrm>
                <a:off x="4381500" y="2743200"/>
                <a:ext cx="647700" cy="461665"/>
              </a:xfrm>
              <a:prstGeom prst="rect">
                <a:avLst/>
              </a:prstGeom>
              <a:noFill/>
            </p:spPr>
            <p:txBody>
              <a:bodyPr wrap="square" rtlCol="0">
                <a:spAutoFit/>
              </a:bodyPr>
              <a:lstStyle/>
              <a:p>
                <a:r>
                  <a:rPr lang="en-US" sz="2400" b="1" i="1" dirty="0" smtClean="0"/>
                  <a:t>I</a:t>
                </a:r>
              </a:p>
            </p:txBody>
          </p:sp>
          <p:cxnSp>
            <p:nvCxnSpPr>
              <p:cNvPr id="20" name="Straight Connector 19"/>
              <p:cNvCxnSpPr/>
              <p:nvPr/>
            </p:nvCxnSpPr>
            <p:spPr>
              <a:xfrm>
                <a:off x="1466850" y="2974032"/>
                <a:ext cx="819150" cy="0"/>
              </a:xfrm>
              <a:prstGeom prst="line">
                <a:avLst/>
              </a:prstGeom>
              <a:ln w="2540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19650" y="2971800"/>
                <a:ext cx="819150" cy="0"/>
              </a:xfrm>
              <a:prstGeom prst="line">
                <a:avLst/>
              </a:prstGeom>
              <a:ln w="25400">
                <a:tailEnd type="triangle" w="lg" len="med"/>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3202305" y="29718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200400" y="31242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200400" y="32766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200400" y="34290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200400" y="35814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200400" y="37338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00400" y="38862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00400" y="40386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00400" y="41910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200400" y="43434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200400" y="44958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200400" y="46482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00400" y="48006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200400" y="49530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200400" y="51054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200400" y="52578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00400" y="54102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00400" y="55626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200400" y="57150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200400" y="5867400"/>
              <a:ext cx="409575" cy="0"/>
            </a:xfrm>
            <a:prstGeom prst="line">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grpSp>
      <p:graphicFrame>
        <p:nvGraphicFramePr>
          <p:cNvPr id="64" name="Object 63"/>
          <p:cNvGraphicFramePr>
            <a:graphicFrameLocks noChangeAspect="1"/>
          </p:cNvGraphicFramePr>
          <p:nvPr>
            <p:extLst>
              <p:ext uri="{D42A27DB-BD31-4B8C-83A1-F6EECF244321}">
                <p14:modId xmlns:p14="http://schemas.microsoft.com/office/powerpoint/2010/main" val="1233054904"/>
              </p:ext>
            </p:extLst>
          </p:nvPr>
        </p:nvGraphicFramePr>
        <p:xfrm>
          <a:off x="4381500" y="1995487"/>
          <a:ext cx="4594225" cy="1814513"/>
        </p:xfrm>
        <a:graphic>
          <a:graphicData uri="http://schemas.openxmlformats.org/presentationml/2006/ole">
            <mc:AlternateContent xmlns:mc="http://schemas.openxmlformats.org/markup-compatibility/2006">
              <mc:Choice xmlns:v="urn:schemas-microsoft-com:vml" Requires="v">
                <p:oleObj spid="_x0000_s105524" name="数式" r:id="rId5" imgW="2222280" imgH="888840" progId="Equation.3">
                  <p:embed/>
                </p:oleObj>
              </mc:Choice>
              <mc:Fallback>
                <p:oleObj name="数式" r:id="rId5" imgW="2222280" imgH="888840" progId="Equation.3">
                  <p:embed/>
                  <p:pic>
                    <p:nvPicPr>
                      <p:cNvPr id="0" name="Object 4"/>
                      <p:cNvPicPr>
                        <a:picLocks noChangeAspect="1" noChangeArrowheads="1"/>
                      </p:cNvPicPr>
                      <p:nvPr/>
                    </p:nvPicPr>
                    <p:blipFill>
                      <a:blip r:embed="rId6"/>
                      <a:srcRect/>
                      <a:stretch>
                        <a:fillRect/>
                      </a:stretch>
                    </p:blipFill>
                    <p:spPr bwMode="auto">
                      <a:xfrm>
                        <a:off x="4381500" y="1995487"/>
                        <a:ext cx="4594225" cy="1814513"/>
                      </a:xfrm>
                      <a:prstGeom prst="rect">
                        <a:avLst/>
                      </a:prstGeom>
                      <a:noFill/>
                      <a:ln>
                        <a:noFill/>
                      </a:ln>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3420477921"/>
              </p:ext>
            </p:extLst>
          </p:nvPr>
        </p:nvGraphicFramePr>
        <p:xfrm>
          <a:off x="4670255" y="4307059"/>
          <a:ext cx="4245143" cy="1901481"/>
        </p:xfrm>
        <a:graphic>
          <a:graphicData uri="http://schemas.openxmlformats.org/presentationml/2006/ole">
            <mc:AlternateContent xmlns:mc="http://schemas.openxmlformats.org/markup-compatibility/2006">
              <mc:Choice xmlns:v="urn:schemas-microsoft-com:vml" Requires="v">
                <p:oleObj spid="_x0000_s105525" name="数式" r:id="rId7" imgW="2438280" imgH="1079280" progId="Equation.3">
                  <p:embed/>
                </p:oleObj>
              </mc:Choice>
              <mc:Fallback>
                <p:oleObj name="数式" r:id="rId7" imgW="2438280" imgH="1079280" progId="Equation.3">
                  <p:embed/>
                  <p:pic>
                    <p:nvPicPr>
                      <p:cNvPr id="0" name="Object 12"/>
                      <p:cNvPicPr>
                        <a:picLocks noChangeAspect="1" noChangeArrowheads="1"/>
                      </p:cNvPicPr>
                      <p:nvPr/>
                    </p:nvPicPr>
                    <p:blipFill>
                      <a:blip r:embed="rId8"/>
                      <a:srcRect/>
                      <a:stretch>
                        <a:fillRect/>
                      </a:stretch>
                    </p:blipFill>
                    <p:spPr bwMode="auto">
                      <a:xfrm>
                        <a:off x="4670255" y="4307059"/>
                        <a:ext cx="4245143" cy="19014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9906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1095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9" t="28774" r="2093" b="6870"/>
          <a:stretch/>
        </p:blipFill>
        <p:spPr bwMode="auto">
          <a:xfrm>
            <a:off x="1" y="1066800"/>
            <a:ext cx="8627181" cy="316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381000"/>
            <a:ext cx="7086600" cy="461665"/>
          </a:xfrm>
          <a:prstGeom prst="rect">
            <a:avLst/>
          </a:prstGeom>
          <a:noFill/>
        </p:spPr>
        <p:txBody>
          <a:bodyPr wrap="square" rtlCol="0">
            <a:spAutoFit/>
          </a:bodyPr>
          <a:lstStyle/>
          <a:p>
            <a:r>
              <a:rPr lang="en-US" sz="2400" dirty="0" smtClean="0"/>
              <a:t>Homework hint:</a:t>
            </a:r>
            <a:endParaRPr lang="en-US" sz="2400" dirty="0" smtClean="0"/>
          </a:p>
        </p:txBody>
      </p:sp>
    </p:spTree>
    <p:extLst>
      <p:ext uri="{BB962C8B-B14F-4D97-AF65-F5344CB8AC3E}">
        <p14:creationId xmlns:p14="http://schemas.microsoft.com/office/powerpoint/2010/main" val="742019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438400" y="5029200"/>
            <a:ext cx="32004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dirty="0"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pSp>
        <p:nvGrpSpPr>
          <p:cNvPr id="9" name="Group 8"/>
          <p:cNvGrpSpPr/>
          <p:nvPr/>
        </p:nvGrpSpPr>
        <p:grpSpPr>
          <a:xfrm>
            <a:off x="228600" y="690265"/>
            <a:ext cx="7848600" cy="3653135"/>
            <a:chOff x="228600" y="690265"/>
            <a:chExt cx="7848600" cy="3653135"/>
          </a:xfrm>
        </p:grpSpPr>
        <p:sp>
          <p:nvSpPr>
            <p:cNvPr id="8" name="Rectangle 7"/>
            <p:cNvSpPr/>
            <p:nvPr/>
          </p:nvSpPr>
          <p:spPr>
            <a:xfrm>
              <a:off x="228600" y="690265"/>
              <a:ext cx="7848600" cy="36531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31142755"/>
                </p:ext>
              </p:extLst>
            </p:nvPr>
          </p:nvGraphicFramePr>
          <p:xfrm>
            <a:off x="303212" y="811213"/>
            <a:ext cx="4116388" cy="3159125"/>
          </p:xfrm>
          <a:graphic>
            <a:graphicData uri="http://schemas.openxmlformats.org/presentationml/2006/ole">
              <mc:AlternateContent xmlns:mc="http://schemas.openxmlformats.org/markup-compatibility/2006">
                <mc:Choice xmlns:v="urn:schemas-microsoft-com:vml" Requires="v">
                  <p:oleObj spid="_x0000_s107554" name="数式" r:id="rId3" imgW="2184120" imgH="1549080" progId="Equation.3">
                    <p:embed/>
                  </p:oleObj>
                </mc:Choice>
                <mc:Fallback>
                  <p:oleObj name="数式" r:id="rId3" imgW="2184120" imgH="1549080" progId="Equation.3">
                    <p:embed/>
                    <p:pic>
                      <p:nvPicPr>
                        <p:cNvPr id="0" name=""/>
                        <p:cNvPicPr>
                          <a:picLocks noChangeAspect="1" noChangeArrowheads="1"/>
                        </p:cNvPicPr>
                        <p:nvPr/>
                      </p:nvPicPr>
                      <p:blipFill>
                        <a:blip r:embed="rId4"/>
                        <a:srcRect/>
                        <a:stretch>
                          <a:fillRect/>
                        </a:stretch>
                      </p:blipFill>
                      <p:spPr bwMode="auto">
                        <a:xfrm>
                          <a:off x="303212" y="811213"/>
                          <a:ext cx="411638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61325675"/>
                </p:ext>
              </p:extLst>
            </p:nvPr>
          </p:nvGraphicFramePr>
          <p:xfrm>
            <a:off x="5140325" y="955675"/>
            <a:ext cx="2632075" cy="3006725"/>
          </p:xfrm>
          <a:graphic>
            <a:graphicData uri="http://schemas.openxmlformats.org/presentationml/2006/ole">
              <mc:AlternateContent xmlns:mc="http://schemas.openxmlformats.org/markup-compatibility/2006">
                <mc:Choice xmlns:v="urn:schemas-microsoft-com:vml" Requires="v">
                  <p:oleObj spid="_x0000_s107555" name="数式" r:id="rId5" imgW="1396800" imgH="1473120" progId="Equation.3">
                    <p:embed/>
                  </p:oleObj>
                </mc:Choice>
                <mc:Fallback>
                  <p:oleObj name="数式" r:id="rId5" imgW="1396800" imgH="1473120" progId="Equation.3">
                    <p:embed/>
                    <p:pic>
                      <p:nvPicPr>
                        <p:cNvPr id="0" name=""/>
                        <p:cNvPicPr>
                          <a:picLocks noChangeAspect="1" noChangeArrowheads="1"/>
                        </p:cNvPicPr>
                        <p:nvPr/>
                      </p:nvPicPr>
                      <p:blipFill>
                        <a:blip r:embed="rId6"/>
                        <a:srcRect/>
                        <a:stretch>
                          <a:fillRect/>
                        </a:stretch>
                      </p:blipFill>
                      <p:spPr bwMode="auto">
                        <a:xfrm>
                          <a:off x="5140325" y="955675"/>
                          <a:ext cx="263207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TextBox 6"/>
          <p:cNvSpPr txBox="1"/>
          <p:nvPr/>
        </p:nvSpPr>
        <p:spPr>
          <a:xfrm>
            <a:off x="685800" y="228600"/>
            <a:ext cx="6705600" cy="461665"/>
          </a:xfrm>
          <a:prstGeom prst="rect">
            <a:avLst/>
          </a:prstGeom>
          <a:noFill/>
        </p:spPr>
        <p:txBody>
          <a:bodyPr wrap="square" rtlCol="0">
            <a:spAutoFit/>
          </a:bodyPr>
          <a:lstStyle/>
          <a:p>
            <a:pPr algn="ctr"/>
            <a:r>
              <a:rPr lang="en-US" sz="2400" dirty="0" smtClean="0"/>
              <a:t>Full Maxwell’s equations</a:t>
            </a:r>
          </a:p>
        </p:txBody>
      </p:sp>
      <p:sp>
        <p:nvSpPr>
          <p:cNvPr id="10" name="TextBox 9"/>
          <p:cNvSpPr txBox="1"/>
          <p:nvPr/>
        </p:nvSpPr>
        <p:spPr>
          <a:xfrm>
            <a:off x="609600" y="4567535"/>
            <a:ext cx="6705600" cy="461665"/>
          </a:xfrm>
          <a:prstGeom prst="rect">
            <a:avLst/>
          </a:prstGeom>
          <a:noFill/>
        </p:spPr>
        <p:txBody>
          <a:bodyPr wrap="square" rtlCol="0">
            <a:spAutoFit/>
          </a:bodyPr>
          <a:lstStyle/>
          <a:p>
            <a:pPr algn="ctr"/>
            <a:r>
              <a:rPr lang="en-US" sz="2400" dirty="0" smtClean="0"/>
              <a:t>Lorentz force law:</a:t>
            </a:r>
            <a:endParaRPr lang="en-US" sz="2400" dirty="0" smtClean="0"/>
          </a:p>
        </p:txBody>
      </p:sp>
      <p:graphicFrame>
        <p:nvGraphicFramePr>
          <p:cNvPr id="11" name="Object 10"/>
          <p:cNvGraphicFramePr>
            <a:graphicFrameLocks noChangeAspect="1"/>
          </p:cNvGraphicFramePr>
          <p:nvPr>
            <p:extLst>
              <p:ext uri="{D42A27DB-BD31-4B8C-83A1-F6EECF244321}">
                <p14:modId xmlns:p14="http://schemas.microsoft.com/office/powerpoint/2010/main" val="1758075869"/>
              </p:ext>
            </p:extLst>
          </p:nvPr>
        </p:nvGraphicFramePr>
        <p:xfrm>
          <a:off x="2514600" y="5105400"/>
          <a:ext cx="3072723" cy="661987"/>
        </p:xfrm>
        <a:graphic>
          <a:graphicData uri="http://schemas.openxmlformats.org/presentationml/2006/ole">
            <mc:AlternateContent xmlns:mc="http://schemas.openxmlformats.org/markup-compatibility/2006">
              <mc:Choice xmlns:v="urn:schemas-microsoft-com:vml" Requires="v">
                <p:oleObj spid="_x0000_s107556" name="数式" r:id="rId7" imgW="1015920" imgH="215640" progId="Equation.3">
                  <p:embed/>
                </p:oleObj>
              </mc:Choice>
              <mc:Fallback>
                <p:oleObj name="数式" r:id="rId7" imgW="1015920" imgH="215640" progId="Equation.3">
                  <p:embed/>
                  <p:pic>
                    <p:nvPicPr>
                      <p:cNvPr id="0" name="Object 64"/>
                      <p:cNvPicPr>
                        <a:picLocks noChangeAspect="1" noChangeArrowheads="1"/>
                      </p:cNvPicPr>
                      <p:nvPr/>
                    </p:nvPicPr>
                    <p:blipFill>
                      <a:blip r:embed="rId8"/>
                      <a:srcRect/>
                      <a:stretch>
                        <a:fillRect/>
                      </a:stretch>
                    </p:blipFill>
                    <p:spPr bwMode="auto">
                      <a:xfrm>
                        <a:off x="2514600" y="5105400"/>
                        <a:ext cx="3072723" cy="6619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48584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dirty="0"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grpSp>
        <p:nvGrpSpPr>
          <p:cNvPr id="9" name="Group 8"/>
          <p:cNvGrpSpPr/>
          <p:nvPr/>
        </p:nvGrpSpPr>
        <p:grpSpPr>
          <a:xfrm>
            <a:off x="1036320" y="152400"/>
            <a:ext cx="6355080" cy="4023360"/>
            <a:chOff x="1036320" y="685800"/>
            <a:chExt cx="6355080" cy="4023360"/>
          </a:xfrm>
        </p:grpSpPr>
        <p:pic>
          <p:nvPicPr>
            <p:cNvPr id="675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31" t="31516" r="50000" b="10302"/>
            <a:stretch/>
          </p:blipFill>
          <p:spPr bwMode="auto">
            <a:xfrm>
              <a:off x="2956560" y="685800"/>
              <a:ext cx="4434840"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7600" y="2362200"/>
              <a:ext cx="2438400" cy="457200"/>
            </a:xfrm>
            <a:prstGeom prst="rect">
              <a:avLst/>
            </a:prstGeom>
            <a:noFill/>
            <a:ln w="50800">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036320" y="2281535"/>
              <a:ext cx="2926080" cy="461665"/>
            </a:xfrm>
            <a:prstGeom prst="rect">
              <a:avLst/>
            </a:prstGeom>
            <a:noFill/>
          </p:spPr>
          <p:txBody>
            <a:bodyPr wrap="square" rtlCol="0">
              <a:spAutoFit/>
            </a:bodyPr>
            <a:lstStyle/>
            <a:p>
              <a:r>
                <a:rPr lang="en-US" sz="2400" dirty="0" smtClean="0"/>
                <a:t>3rd exam dates</a:t>
              </a:r>
            </a:p>
          </p:txBody>
        </p:sp>
        <p:cxnSp>
          <p:nvCxnSpPr>
            <p:cNvPr id="8" name="Straight Connector 7"/>
            <p:cNvCxnSpPr/>
            <p:nvPr/>
          </p:nvCxnSpPr>
          <p:spPr>
            <a:xfrm>
              <a:off x="1981200" y="2697480"/>
              <a:ext cx="1676400" cy="0"/>
            </a:xfrm>
            <a:prstGeom prst="line">
              <a:avLst/>
            </a:prstGeom>
            <a:ln w="50800">
              <a:solidFill>
                <a:srgbClr val="DA32AA"/>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762000" y="4175760"/>
            <a:ext cx="7696200" cy="2308324"/>
          </a:xfrm>
          <a:prstGeom prst="rect">
            <a:avLst/>
          </a:prstGeom>
          <a:noFill/>
        </p:spPr>
        <p:txBody>
          <a:bodyPr wrap="square" rtlCol="0">
            <a:spAutoFit/>
          </a:bodyPr>
          <a:lstStyle/>
          <a:p>
            <a:r>
              <a:rPr lang="en-US" sz="2400" dirty="0" smtClean="0"/>
              <a:t>You will be scheduled for one of these (based on email info) – probably in Olin 107 between 6-10 PM:</a:t>
            </a:r>
          </a:p>
          <a:p>
            <a:pPr marL="914400" lvl="1" indent="-457200">
              <a:buFont typeface="Courier New" pitchFamily="49" charset="0"/>
              <a:buChar char="o"/>
            </a:pPr>
            <a:r>
              <a:rPr lang="en-US" sz="2400" dirty="0" smtClean="0"/>
              <a:t>Monday 4/2</a:t>
            </a:r>
          </a:p>
          <a:p>
            <a:pPr marL="914400" lvl="1" indent="-457200">
              <a:buFont typeface="Courier New" pitchFamily="49" charset="0"/>
              <a:buChar char="o"/>
            </a:pPr>
            <a:r>
              <a:rPr lang="en-US" sz="2400" dirty="0" smtClean="0"/>
              <a:t>Tuesday 4/3</a:t>
            </a:r>
          </a:p>
          <a:p>
            <a:pPr marL="914400" lvl="1" indent="-457200">
              <a:buFont typeface="Courier New" pitchFamily="49" charset="0"/>
              <a:buChar char="o"/>
            </a:pPr>
            <a:r>
              <a:rPr lang="en-US" sz="2400" dirty="0" smtClean="0"/>
              <a:t>Wednesday 4/4</a:t>
            </a:r>
          </a:p>
          <a:p>
            <a:pPr marL="914400" lvl="1" indent="-457200">
              <a:buFont typeface="Courier New" pitchFamily="49" charset="0"/>
              <a:buChar char="o"/>
            </a:pPr>
            <a:r>
              <a:rPr lang="en-US" sz="2400" dirty="0" smtClean="0"/>
              <a:t>Thursday 4/5</a:t>
            </a:r>
          </a:p>
        </p:txBody>
      </p:sp>
      <p:sp>
        <p:nvSpPr>
          <p:cNvPr id="7" name="TextBox 6"/>
          <p:cNvSpPr txBox="1"/>
          <p:nvPr/>
        </p:nvSpPr>
        <p:spPr>
          <a:xfrm>
            <a:off x="4419600" y="5029200"/>
            <a:ext cx="4038600" cy="1200329"/>
          </a:xfrm>
          <a:prstGeom prst="rect">
            <a:avLst/>
          </a:prstGeom>
          <a:solidFill>
            <a:srgbClr val="FFFF00"/>
          </a:solidFill>
          <a:ln>
            <a:solidFill>
              <a:srgbClr val="F8670E"/>
            </a:solidFill>
          </a:ln>
        </p:spPr>
        <p:txBody>
          <a:bodyPr wrap="square" rtlCol="0">
            <a:spAutoFit/>
          </a:bodyPr>
          <a:lstStyle/>
          <a:p>
            <a:r>
              <a:rPr lang="en-US" sz="2400" b="1" dirty="0" smtClean="0">
                <a:solidFill>
                  <a:srgbClr val="FF0000"/>
                </a:solidFill>
              </a:rPr>
              <a:t>Several people still need to email their preferred exam times.</a:t>
            </a:r>
            <a:endParaRPr lang="en-US" sz="2400" b="1" dirty="0" smtClean="0">
              <a:solidFill>
                <a:srgbClr val="FF0000"/>
              </a:solidFill>
            </a:endParaRPr>
          </a:p>
        </p:txBody>
      </p:sp>
    </p:spTree>
    <p:extLst>
      <p:ext uri="{BB962C8B-B14F-4D97-AF65-F5344CB8AC3E}">
        <p14:creationId xmlns:p14="http://schemas.microsoft.com/office/powerpoint/2010/main" val="308025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dirty="0"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grpSp>
        <p:nvGrpSpPr>
          <p:cNvPr id="9" name="Group 8"/>
          <p:cNvGrpSpPr/>
          <p:nvPr/>
        </p:nvGrpSpPr>
        <p:grpSpPr>
          <a:xfrm>
            <a:off x="228600" y="690265"/>
            <a:ext cx="7848600" cy="3653135"/>
            <a:chOff x="228600" y="690265"/>
            <a:chExt cx="7848600" cy="3653135"/>
          </a:xfrm>
        </p:grpSpPr>
        <p:sp>
          <p:nvSpPr>
            <p:cNvPr id="8" name="Rectangle 7"/>
            <p:cNvSpPr/>
            <p:nvPr/>
          </p:nvSpPr>
          <p:spPr>
            <a:xfrm>
              <a:off x="228600" y="690265"/>
              <a:ext cx="7848600" cy="36531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21653876"/>
                </p:ext>
              </p:extLst>
            </p:nvPr>
          </p:nvGraphicFramePr>
          <p:xfrm>
            <a:off x="303212" y="811213"/>
            <a:ext cx="4116388" cy="3159125"/>
          </p:xfrm>
          <a:graphic>
            <a:graphicData uri="http://schemas.openxmlformats.org/presentationml/2006/ole">
              <mc:AlternateContent xmlns:mc="http://schemas.openxmlformats.org/markup-compatibility/2006">
                <mc:Choice xmlns:v="urn:schemas-microsoft-com:vml" Requires="v">
                  <p:oleObj spid="_x0000_s76946" name="数式" r:id="rId3" imgW="2184120" imgH="1549080" progId="Equation.3">
                    <p:embed/>
                  </p:oleObj>
                </mc:Choice>
                <mc:Fallback>
                  <p:oleObj name="数式" r:id="rId3" imgW="2184120" imgH="1549080" progId="Equation.3">
                    <p:embed/>
                    <p:pic>
                      <p:nvPicPr>
                        <p:cNvPr id="0" name=""/>
                        <p:cNvPicPr>
                          <a:picLocks noChangeAspect="1" noChangeArrowheads="1"/>
                        </p:cNvPicPr>
                        <p:nvPr/>
                      </p:nvPicPr>
                      <p:blipFill>
                        <a:blip r:embed="rId4"/>
                        <a:srcRect/>
                        <a:stretch>
                          <a:fillRect/>
                        </a:stretch>
                      </p:blipFill>
                      <p:spPr bwMode="auto">
                        <a:xfrm>
                          <a:off x="303212" y="811213"/>
                          <a:ext cx="4116388"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14083360"/>
                </p:ext>
              </p:extLst>
            </p:nvPr>
          </p:nvGraphicFramePr>
          <p:xfrm>
            <a:off x="5140325" y="955675"/>
            <a:ext cx="2632075" cy="3006725"/>
          </p:xfrm>
          <a:graphic>
            <a:graphicData uri="http://schemas.openxmlformats.org/presentationml/2006/ole">
              <mc:AlternateContent xmlns:mc="http://schemas.openxmlformats.org/markup-compatibility/2006">
                <mc:Choice xmlns:v="urn:schemas-microsoft-com:vml" Requires="v">
                  <p:oleObj spid="_x0000_s76947" name="数式" r:id="rId5" imgW="1396800" imgH="1473120" progId="Equation.3">
                    <p:embed/>
                  </p:oleObj>
                </mc:Choice>
                <mc:Fallback>
                  <p:oleObj name="数式" r:id="rId5" imgW="1396800" imgH="1473120" progId="Equation.3">
                    <p:embed/>
                    <p:pic>
                      <p:nvPicPr>
                        <p:cNvPr id="0" name=""/>
                        <p:cNvPicPr>
                          <a:picLocks noChangeAspect="1" noChangeArrowheads="1"/>
                        </p:cNvPicPr>
                        <p:nvPr/>
                      </p:nvPicPr>
                      <p:blipFill>
                        <a:blip r:embed="rId6"/>
                        <a:srcRect/>
                        <a:stretch>
                          <a:fillRect/>
                        </a:stretch>
                      </p:blipFill>
                      <p:spPr bwMode="auto">
                        <a:xfrm>
                          <a:off x="5140325" y="955675"/>
                          <a:ext cx="263207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 name="TextBox 6"/>
          <p:cNvSpPr txBox="1"/>
          <p:nvPr/>
        </p:nvSpPr>
        <p:spPr>
          <a:xfrm>
            <a:off x="685800" y="228600"/>
            <a:ext cx="6705600" cy="461665"/>
          </a:xfrm>
          <a:prstGeom prst="rect">
            <a:avLst/>
          </a:prstGeom>
          <a:noFill/>
        </p:spPr>
        <p:txBody>
          <a:bodyPr wrap="square" rtlCol="0">
            <a:spAutoFit/>
          </a:bodyPr>
          <a:lstStyle/>
          <a:p>
            <a:pPr algn="ctr"/>
            <a:r>
              <a:rPr lang="en-US" sz="2400" dirty="0" smtClean="0"/>
              <a:t>Full Maxwell’s equations</a:t>
            </a:r>
          </a:p>
        </p:txBody>
      </p:sp>
    </p:spTree>
    <p:extLst>
      <p:ext uri="{BB962C8B-B14F-4D97-AF65-F5344CB8AC3E}">
        <p14:creationId xmlns:p14="http://schemas.microsoft.com/office/powerpoint/2010/main" val="1646612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5400" y="4495800"/>
            <a:ext cx="3886200" cy="1447800"/>
          </a:xfrm>
          <a:prstGeom prst="rect">
            <a:avLst/>
          </a:prstGeom>
          <a:solidFill>
            <a:srgbClr val="FC7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5715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846085608"/>
              </p:ext>
            </p:extLst>
          </p:nvPr>
        </p:nvGraphicFramePr>
        <p:xfrm>
          <a:off x="5089525" y="4518025"/>
          <a:ext cx="3902075" cy="1349375"/>
        </p:xfrm>
        <a:graphic>
          <a:graphicData uri="http://schemas.openxmlformats.org/presentationml/2006/ole">
            <mc:AlternateContent xmlns:mc="http://schemas.openxmlformats.org/markup-compatibility/2006">
              <mc:Choice xmlns:v="urn:schemas-microsoft-com:vml" Requires="v">
                <p:oleObj spid="_x0000_s83027" name="数式" r:id="rId4" imgW="2070000" imgH="660240" progId="Equation.3">
                  <p:embed/>
                </p:oleObj>
              </mc:Choice>
              <mc:Fallback>
                <p:oleObj name="数式" r:id="rId4" imgW="2070000" imgH="660240" progId="Equation.3">
                  <p:embed/>
                  <p:pic>
                    <p:nvPicPr>
                      <p:cNvPr id="0" name="Object 5"/>
                      <p:cNvPicPr>
                        <a:picLocks noChangeAspect="1" noChangeArrowheads="1"/>
                      </p:cNvPicPr>
                      <p:nvPr/>
                    </p:nvPicPr>
                    <p:blipFill>
                      <a:blip r:embed="rId5"/>
                      <a:srcRect/>
                      <a:stretch>
                        <a:fillRect/>
                      </a:stretch>
                    </p:blipFill>
                    <p:spPr bwMode="auto">
                      <a:xfrm>
                        <a:off x="5089525" y="4518025"/>
                        <a:ext cx="39020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162300" y="304800"/>
            <a:ext cx="5524500" cy="830997"/>
          </a:xfrm>
          <a:prstGeom prst="rect">
            <a:avLst/>
          </a:prstGeom>
          <a:noFill/>
        </p:spPr>
        <p:txBody>
          <a:bodyPr wrap="square" rtlCol="0">
            <a:spAutoFit/>
          </a:bodyPr>
          <a:lstStyle/>
          <a:p>
            <a:r>
              <a:rPr lang="en-US" sz="2400" dirty="0" smtClean="0"/>
              <a:t>Plane wave solution to Maxwell’s equations, far from sources:</a:t>
            </a:r>
          </a:p>
        </p:txBody>
      </p:sp>
      <p:graphicFrame>
        <p:nvGraphicFramePr>
          <p:cNvPr id="7" name="Object 6"/>
          <p:cNvGraphicFramePr>
            <a:graphicFrameLocks noChangeAspect="1"/>
          </p:cNvGraphicFramePr>
          <p:nvPr>
            <p:extLst>
              <p:ext uri="{D42A27DB-BD31-4B8C-83A1-F6EECF244321}">
                <p14:modId xmlns:p14="http://schemas.microsoft.com/office/powerpoint/2010/main" val="2971058674"/>
              </p:ext>
            </p:extLst>
          </p:nvPr>
        </p:nvGraphicFramePr>
        <p:xfrm>
          <a:off x="331788" y="3395663"/>
          <a:ext cx="4403725" cy="2306637"/>
        </p:xfrm>
        <a:graphic>
          <a:graphicData uri="http://schemas.openxmlformats.org/presentationml/2006/ole">
            <mc:AlternateContent xmlns:mc="http://schemas.openxmlformats.org/markup-compatibility/2006">
              <mc:Choice xmlns:v="urn:schemas-microsoft-com:vml" Requires="v">
                <p:oleObj spid="_x0000_s83028" name="数式" r:id="rId6" imgW="2336760" imgH="1130040" progId="Equation.3">
                  <p:embed/>
                </p:oleObj>
              </mc:Choice>
              <mc:Fallback>
                <p:oleObj name="数式" r:id="rId6" imgW="2336760" imgH="1130040" progId="Equation.3">
                  <p:embed/>
                  <p:pic>
                    <p:nvPicPr>
                      <p:cNvPr id="0" name="Object 5"/>
                      <p:cNvPicPr>
                        <a:picLocks noChangeAspect="1" noChangeArrowheads="1"/>
                      </p:cNvPicPr>
                      <p:nvPr/>
                    </p:nvPicPr>
                    <p:blipFill>
                      <a:blip r:embed="rId7"/>
                      <a:srcRect/>
                      <a:stretch>
                        <a:fillRect/>
                      </a:stretch>
                    </p:blipFill>
                    <p:spPr bwMode="auto">
                      <a:xfrm>
                        <a:off x="331788" y="3395663"/>
                        <a:ext cx="440372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51027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4000692" cy="24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1490223326"/>
              </p:ext>
            </p:extLst>
          </p:nvPr>
        </p:nvGraphicFramePr>
        <p:xfrm>
          <a:off x="4495800" y="1371600"/>
          <a:ext cx="3902075" cy="1349375"/>
        </p:xfrm>
        <a:graphic>
          <a:graphicData uri="http://schemas.openxmlformats.org/presentationml/2006/ole">
            <mc:AlternateContent xmlns:mc="http://schemas.openxmlformats.org/markup-compatibility/2006">
              <mc:Choice xmlns:v="urn:schemas-microsoft-com:vml" Requires="v">
                <p:oleObj spid="_x0000_s106510" name="数式" r:id="rId4" imgW="2070000" imgH="660240" progId="Equation.3">
                  <p:embed/>
                </p:oleObj>
              </mc:Choice>
              <mc:Fallback>
                <p:oleObj name="数式" r:id="rId4" imgW="2070000" imgH="660240" progId="Equation.3">
                  <p:embed/>
                  <p:pic>
                    <p:nvPicPr>
                      <p:cNvPr id="0" name=""/>
                      <p:cNvPicPr>
                        <a:picLocks noChangeAspect="1" noChangeArrowheads="1"/>
                      </p:cNvPicPr>
                      <p:nvPr/>
                    </p:nvPicPr>
                    <p:blipFill>
                      <a:blip r:embed="rId5"/>
                      <a:srcRect/>
                      <a:stretch>
                        <a:fillRect/>
                      </a:stretch>
                    </p:blipFill>
                    <p:spPr bwMode="auto">
                      <a:xfrm>
                        <a:off x="4495800" y="1371600"/>
                        <a:ext cx="39020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162300" y="304800"/>
            <a:ext cx="5524500" cy="830997"/>
          </a:xfrm>
          <a:prstGeom prst="rect">
            <a:avLst/>
          </a:prstGeom>
          <a:noFill/>
        </p:spPr>
        <p:txBody>
          <a:bodyPr wrap="square" rtlCol="0">
            <a:spAutoFit/>
          </a:bodyPr>
          <a:lstStyle/>
          <a:p>
            <a:r>
              <a:rPr lang="en-US" sz="2400" dirty="0" smtClean="0"/>
              <a:t>Plane wave solution to Maxwell’s equations, far from sources:</a:t>
            </a:r>
          </a:p>
        </p:txBody>
      </p:sp>
      <p:sp>
        <p:nvSpPr>
          <p:cNvPr id="7" name="TextBox 6"/>
          <p:cNvSpPr txBox="1"/>
          <p:nvPr/>
        </p:nvSpPr>
        <p:spPr>
          <a:xfrm>
            <a:off x="663132" y="2590800"/>
            <a:ext cx="7642668" cy="3046988"/>
          </a:xfrm>
          <a:prstGeom prst="rect">
            <a:avLst/>
          </a:prstGeom>
          <a:noFill/>
        </p:spPr>
        <p:txBody>
          <a:bodyPr wrap="square" rtlCol="0">
            <a:spAutoFit/>
          </a:bodyPr>
          <a:lstStyle/>
          <a:p>
            <a:r>
              <a:rPr lang="en-US" sz="2400" dirty="0" smtClean="0"/>
              <a:t>Which  of the following changes  in the above solution would </a:t>
            </a:r>
            <a:r>
              <a:rPr lang="en-US" sz="2400" b="1" dirty="0" smtClean="0">
                <a:solidFill>
                  <a:srgbClr val="FF0000"/>
                </a:solidFill>
              </a:rPr>
              <a:t>no longer </a:t>
            </a:r>
            <a:r>
              <a:rPr lang="en-US" sz="2400" dirty="0" smtClean="0"/>
              <a:t>represent E-M waves:</a:t>
            </a:r>
          </a:p>
          <a:p>
            <a:pPr marL="914400" lvl="1" indent="-457200">
              <a:buFont typeface="+mj-lt"/>
              <a:buAutoNum type="alphaUcPeriod"/>
            </a:pPr>
            <a:r>
              <a:rPr lang="en-US" sz="2400" dirty="0" err="1" smtClean="0"/>
              <a:t>cos</a:t>
            </a:r>
            <a:r>
              <a:rPr lang="en-US" sz="2400" dirty="0" smtClean="0"/>
              <a:t> </a:t>
            </a:r>
            <a:r>
              <a:rPr lang="en-US" sz="2400" dirty="0" smtClean="0">
                <a:sym typeface="Wingdings" pitchFamily="2" charset="2"/>
              </a:rPr>
              <a:t>sin</a:t>
            </a:r>
          </a:p>
          <a:p>
            <a:pPr marL="914400" lvl="1" indent="-457200">
              <a:buFont typeface="+mj-lt"/>
              <a:buAutoNum type="alphaUcPeriod"/>
            </a:pPr>
            <a:r>
              <a:rPr lang="en-US" sz="2400" dirty="0" smtClean="0">
                <a:sym typeface="Wingdings" pitchFamily="2" charset="2"/>
              </a:rPr>
              <a:t>Change value of </a:t>
            </a:r>
            <a:r>
              <a:rPr lang="en-US" sz="2400" i="1" dirty="0" err="1" smtClean="0">
                <a:sym typeface="Wingdings" pitchFamily="2" charset="2"/>
              </a:rPr>
              <a:t>E</a:t>
            </a:r>
            <a:r>
              <a:rPr lang="en-US" sz="2400" i="1" baseline="-25000" dirty="0" err="1" smtClean="0">
                <a:sym typeface="Wingdings" pitchFamily="2" charset="2"/>
              </a:rPr>
              <a:t>max</a:t>
            </a:r>
            <a:endParaRPr lang="en-US" sz="2400" i="1" dirty="0" smtClean="0">
              <a:sym typeface="Wingdings" pitchFamily="2" charset="2"/>
            </a:endParaRPr>
          </a:p>
          <a:p>
            <a:pPr marL="914400" lvl="1" indent="-457200">
              <a:buFont typeface="+mj-lt"/>
              <a:buAutoNum type="alphaUcPeriod"/>
            </a:pPr>
            <a:r>
              <a:rPr lang="en-US" sz="2400" dirty="0" smtClean="0">
                <a:sym typeface="Wingdings" pitchFamily="2" charset="2"/>
              </a:rPr>
              <a:t>Change value of </a:t>
            </a:r>
            <a:r>
              <a:rPr lang="en-US" sz="2400" i="1" dirty="0" smtClean="0">
                <a:sym typeface="Wingdings" pitchFamily="2" charset="2"/>
              </a:rPr>
              <a:t>k</a:t>
            </a:r>
          </a:p>
          <a:p>
            <a:pPr marL="914400" lvl="1" indent="-457200">
              <a:buFont typeface="+mj-lt"/>
              <a:buAutoNum type="alphaUcPeriod"/>
            </a:pPr>
            <a:r>
              <a:rPr lang="en-US" sz="2400" dirty="0" smtClean="0">
                <a:sym typeface="Wingdings" pitchFamily="2" charset="2"/>
              </a:rPr>
              <a:t>Change value of </a:t>
            </a:r>
            <a:r>
              <a:rPr lang="en-US" sz="2400" i="1" dirty="0" smtClean="0">
                <a:sym typeface="Wingdings" pitchFamily="2" charset="2"/>
              </a:rPr>
              <a:t>c</a:t>
            </a:r>
          </a:p>
          <a:p>
            <a:pPr marL="914400" lvl="1" indent="-457200">
              <a:buFont typeface="+mj-lt"/>
              <a:buAutoNum type="alphaUcPeriod"/>
            </a:pPr>
            <a:r>
              <a:rPr lang="en-US" sz="2400" dirty="0" smtClean="0">
                <a:sym typeface="Wingdings" pitchFamily="2" charset="2"/>
              </a:rPr>
              <a:t>All of the above</a:t>
            </a:r>
          </a:p>
          <a:p>
            <a:pPr marL="914400" lvl="1" indent="-457200">
              <a:buFont typeface="+mj-lt"/>
              <a:buAutoNum type="alphaUcPeriod"/>
            </a:pPr>
            <a:endParaRPr lang="en-US" sz="2400" dirty="0" smtClean="0"/>
          </a:p>
        </p:txBody>
      </p:sp>
    </p:spTree>
    <p:extLst>
      <p:ext uri="{BB962C8B-B14F-4D97-AF65-F5344CB8AC3E}">
        <p14:creationId xmlns:p14="http://schemas.microsoft.com/office/powerpoint/2010/main" val="3542623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0"/>
            <a:ext cx="4000692" cy="24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3656077517"/>
              </p:ext>
            </p:extLst>
          </p:nvPr>
        </p:nvGraphicFramePr>
        <p:xfrm>
          <a:off x="4495800" y="1371600"/>
          <a:ext cx="3902075" cy="1349375"/>
        </p:xfrm>
        <a:graphic>
          <a:graphicData uri="http://schemas.openxmlformats.org/presentationml/2006/ole">
            <mc:AlternateContent xmlns:mc="http://schemas.openxmlformats.org/markup-compatibility/2006">
              <mc:Choice xmlns:v="urn:schemas-microsoft-com:vml" Requires="v">
                <p:oleObj spid="_x0000_s108557" name="数式" r:id="rId4" imgW="2070000" imgH="660240" progId="Equation.3">
                  <p:embed/>
                </p:oleObj>
              </mc:Choice>
              <mc:Fallback>
                <p:oleObj name="数式" r:id="rId4" imgW="2070000" imgH="660240" progId="Equation.3">
                  <p:embed/>
                  <p:pic>
                    <p:nvPicPr>
                      <p:cNvPr id="0" name=""/>
                      <p:cNvPicPr>
                        <a:picLocks noChangeAspect="1" noChangeArrowheads="1"/>
                      </p:cNvPicPr>
                      <p:nvPr/>
                    </p:nvPicPr>
                    <p:blipFill>
                      <a:blip r:embed="rId5"/>
                      <a:srcRect/>
                      <a:stretch>
                        <a:fillRect/>
                      </a:stretch>
                    </p:blipFill>
                    <p:spPr bwMode="auto">
                      <a:xfrm>
                        <a:off x="4495800" y="1371600"/>
                        <a:ext cx="39020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162300" y="304800"/>
            <a:ext cx="5524500" cy="830997"/>
          </a:xfrm>
          <a:prstGeom prst="rect">
            <a:avLst/>
          </a:prstGeom>
          <a:noFill/>
        </p:spPr>
        <p:txBody>
          <a:bodyPr wrap="square" rtlCol="0">
            <a:spAutoFit/>
          </a:bodyPr>
          <a:lstStyle/>
          <a:p>
            <a:r>
              <a:rPr lang="en-US" sz="2400" dirty="0" smtClean="0"/>
              <a:t>Plane wave solution to Maxwell’s equations, far from sources:</a:t>
            </a:r>
          </a:p>
        </p:txBody>
      </p:sp>
      <p:sp>
        <p:nvSpPr>
          <p:cNvPr id="8" name="TextBox 7"/>
          <p:cNvSpPr txBox="1"/>
          <p:nvPr/>
        </p:nvSpPr>
        <p:spPr>
          <a:xfrm>
            <a:off x="533400" y="3048000"/>
            <a:ext cx="7315200" cy="2677656"/>
          </a:xfrm>
          <a:prstGeom prst="rect">
            <a:avLst/>
          </a:prstGeom>
          <a:noFill/>
        </p:spPr>
        <p:txBody>
          <a:bodyPr wrap="square" rtlCol="0">
            <a:spAutoFit/>
          </a:bodyPr>
          <a:lstStyle/>
          <a:p>
            <a:r>
              <a:rPr lang="en-US" sz="2400" dirty="0" smtClean="0"/>
              <a:t>Additional comments:</a:t>
            </a:r>
          </a:p>
          <a:p>
            <a:pPr lvl="1"/>
            <a:r>
              <a:rPr lang="en-US" sz="2400" dirty="0" smtClean="0"/>
              <a:t>For this solution, the </a:t>
            </a:r>
            <a:r>
              <a:rPr lang="en-US" sz="2400" b="1" dirty="0" smtClean="0"/>
              <a:t>y </a:t>
            </a:r>
            <a:r>
              <a:rPr lang="en-US" sz="2400" dirty="0" smtClean="0"/>
              <a:t>direction is called the </a:t>
            </a:r>
            <a:r>
              <a:rPr lang="en-US" sz="2400" b="1" dirty="0" smtClean="0">
                <a:solidFill>
                  <a:srgbClr val="FF0000"/>
                </a:solidFill>
              </a:rPr>
              <a:t>polarization  </a:t>
            </a:r>
            <a:r>
              <a:rPr lang="en-US" sz="2400" dirty="0" smtClean="0"/>
              <a:t>direction (the E field  orientation)</a:t>
            </a:r>
          </a:p>
          <a:p>
            <a:pPr lvl="1"/>
            <a:endParaRPr lang="en-US" sz="2400" b="1" dirty="0"/>
          </a:p>
          <a:p>
            <a:pPr lvl="1"/>
            <a:r>
              <a:rPr lang="en-US" sz="2400" dirty="0" smtClean="0"/>
              <a:t>This is a periodic wave, where </a:t>
            </a:r>
            <a:r>
              <a:rPr lang="en-US" sz="2400" i="1" dirty="0" smtClean="0"/>
              <a:t>k=2</a:t>
            </a:r>
            <a:r>
              <a:rPr lang="en-US" sz="2400" i="1" dirty="0" smtClean="0">
                <a:latin typeface="Symbol" pitchFamily="18" charset="2"/>
              </a:rPr>
              <a:t>p</a:t>
            </a:r>
            <a:r>
              <a:rPr lang="en-US" sz="2400" i="1" dirty="0" smtClean="0"/>
              <a:t>/</a:t>
            </a:r>
            <a:r>
              <a:rPr lang="en-US" sz="2400" i="1" dirty="0" smtClean="0">
                <a:latin typeface="Symbol" pitchFamily="18" charset="2"/>
              </a:rPr>
              <a:t>l </a:t>
            </a:r>
            <a:r>
              <a:rPr lang="en-US" sz="2400" dirty="0" smtClean="0"/>
              <a:t>and  </a:t>
            </a:r>
            <a:r>
              <a:rPr lang="en-US" sz="2400" i="1" dirty="0">
                <a:latin typeface="Symbol" pitchFamily="18" charset="2"/>
              </a:rPr>
              <a:t>l</a:t>
            </a:r>
            <a:r>
              <a:rPr lang="en-US" sz="2400" dirty="0" smtClean="0"/>
              <a:t> represents the wavelength and the frequency of the wave is </a:t>
            </a:r>
            <a:r>
              <a:rPr lang="en-US" sz="2400" i="1" dirty="0" err="1" smtClean="0"/>
              <a:t>kc</a:t>
            </a:r>
            <a:r>
              <a:rPr lang="en-US" sz="2400" i="1" dirty="0" smtClean="0"/>
              <a:t>=</a:t>
            </a:r>
            <a:r>
              <a:rPr lang="en-US" sz="2400" i="1" dirty="0" smtClean="0">
                <a:latin typeface="Symbol" pitchFamily="18" charset="2"/>
              </a:rPr>
              <a:t>w</a:t>
            </a:r>
            <a:r>
              <a:rPr lang="en-US" sz="2400" i="1" dirty="0" smtClean="0"/>
              <a:t>=2</a:t>
            </a:r>
            <a:r>
              <a:rPr lang="en-US" sz="2400" i="1" dirty="0" smtClean="0">
                <a:latin typeface="Symbol" pitchFamily="18" charset="2"/>
              </a:rPr>
              <a:t>p</a:t>
            </a:r>
            <a:r>
              <a:rPr lang="en-US" sz="2400" i="1" dirty="0" smtClean="0"/>
              <a:t>f.</a:t>
            </a:r>
            <a:endParaRPr lang="en-US" sz="2400" dirty="0" smtClean="0">
              <a:latin typeface="Symbol" pitchFamily="18" charset="2"/>
            </a:endParaRPr>
          </a:p>
        </p:txBody>
      </p:sp>
    </p:spTree>
    <p:extLst>
      <p:ext uri="{BB962C8B-B14F-4D97-AF65-F5344CB8AC3E}">
        <p14:creationId xmlns:p14="http://schemas.microsoft.com/office/powerpoint/2010/main" val="1541845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pic>
        <p:nvPicPr>
          <p:cNvPr id="1105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09" t="20093" r="3944" b="3627"/>
          <a:stretch/>
        </p:blipFill>
        <p:spPr bwMode="auto">
          <a:xfrm>
            <a:off x="15172" y="700972"/>
            <a:ext cx="9052628" cy="562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228600"/>
            <a:ext cx="7239000" cy="472372"/>
          </a:xfrm>
          <a:prstGeom prst="rect">
            <a:avLst/>
          </a:prstGeom>
          <a:noFill/>
        </p:spPr>
        <p:txBody>
          <a:bodyPr wrap="square" rtlCol="0">
            <a:spAutoFit/>
          </a:bodyPr>
          <a:lstStyle/>
          <a:p>
            <a:r>
              <a:rPr lang="en-US" sz="2400" dirty="0" smtClean="0"/>
              <a:t>Homework hint:</a:t>
            </a:r>
            <a:endParaRPr lang="en-US" sz="2400" dirty="0" smtClean="0"/>
          </a:p>
        </p:txBody>
      </p:sp>
    </p:spTree>
    <p:extLst>
      <p:ext uri="{BB962C8B-B14F-4D97-AF65-F5344CB8AC3E}">
        <p14:creationId xmlns:p14="http://schemas.microsoft.com/office/powerpoint/2010/main" val="1551684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9370C-7C29-41AE-B8D4-E0C86BD6EDFD}" type="datetime1">
              <a:rPr lang="en-US" smtClean="0"/>
              <a:t>3/29/2012</a:t>
            </a:fld>
            <a:endParaRPr lang="en-US" dirty="0"/>
          </a:p>
        </p:txBody>
      </p:sp>
      <p:sp>
        <p:nvSpPr>
          <p:cNvPr id="3" name="Footer Placeholder 2"/>
          <p:cNvSpPr>
            <a:spLocks noGrp="1"/>
          </p:cNvSpPr>
          <p:nvPr>
            <p:ph type="ftr" sz="quarter" idx="11"/>
          </p:nvPr>
        </p:nvSpPr>
        <p:spPr/>
        <p:txBody>
          <a:bodyPr/>
          <a:lstStyle/>
          <a:p>
            <a:r>
              <a:rPr lang="en-US" smtClean="0"/>
              <a:t>PHY 114 A  Spring 2012 --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304800"/>
            <a:ext cx="7848600" cy="461665"/>
          </a:xfrm>
          <a:prstGeom prst="rect">
            <a:avLst/>
          </a:prstGeom>
          <a:noFill/>
        </p:spPr>
        <p:txBody>
          <a:bodyPr wrap="square" rtlCol="0">
            <a:spAutoFit/>
          </a:bodyPr>
          <a:lstStyle/>
          <a:p>
            <a:r>
              <a:rPr lang="en-US" sz="2400" dirty="0" smtClean="0"/>
              <a:t>Energy carried by electromagnetic waves:</a:t>
            </a:r>
          </a:p>
        </p:txBody>
      </p:sp>
      <p:graphicFrame>
        <p:nvGraphicFramePr>
          <p:cNvPr id="6" name="Object 5"/>
          <p:cNvGraphicFramePr>
            <a:graphicFrameLocks noChangeAspect="1"/>
          </p:cNvGraphicFramePr>
          <p:nvPr>
            <p:extLst>
              <p:ext uri="{D42A27DB-BD31-4B8C-83A1-F6EECF244321}">
                <p14:modId xmlns:p14="http://schemas.microsoft.com/office/powerpoint/2010/main" val="1772206125"/>
              </p:ext>
            </p:extLst>
          </p:nvPr>
        </p:nvGraphicFramePr>
        <p:xfrm>
          <a:off x="1020763" y="963613"/>
          <a:ext cx="7315200" cy="2593975"/>
        </p:xfrm>
        <a:graphic>
          <a:graphicData uri="http://schemas.openxmlformats.org/presentationml/2006/ole">
            <mc:AlternateContent xmlns:mc="http://schemas.openxmlformats.org/markup-compatibility/2006">
              <mc:Choice xmlns:v="urn:schemas-microsoft-com:vml" Requires="v">
                <p:oleObj spid="_x0000_s92240" name="数式" r:id="rId3" imgW="2971800" imgH="1054080" progId="Equation.3">
                  <p:embed/>
                </p:oleObj>
              </mc:Choice>
              <mc:Fallback>
                <p:oleObj name="数式" r:id="rId3" imgW="2971800" imgH="1054080" progId="Equation.3">
                  <p:embed/>
                  <p:pic>
                    <p:nvPicPr>
                      <p:cNvPr id="0" name=""/>
                      <p:cNvPicPr/>
                      <p:nvPr/>
                    </p:nvPicPr>
                    <p:blipFill>
                      <a:blip r:embed="rId4"/>
                      <a:stretch>
                        <a:fillRect/>
                      </a:stretch>
                    </p:blipFill>
                    <p:spPr>
                      <a:xfrm>
                        <a:off x="1020763" y="963613"/>
                        <a:ext cx="7315200" cy="2593975"/>
                      </a:xfrm>
                      <a:prstGeom prst="rect">
                        <a:avLst/>
                      </a:prstGeom>
                    </p:spPr>
                  </p:pic>
                </p:oleObj>
              </mc:Fallback>
            </mc:AlternateContent>
          </a:graphicData>
        </a:graphic>
      </p:graphicFrame>
      <p:pic>
        <p:nvPicPr>
          <p:cNvPr id="921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200400"/>
            <a:ext cx="3810000" cy="296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708918046"/>
              </p:ext>
            </p:extLst>
          </p:nvPr>
        </p:nvGraphicFramePr>
        <p:xfrm>
          <a:off x="4251325" y="3887787"/>
          <a:ext cx="3902075" cy="2284413"/>
        </p:xfrm>
        <a:graphic>
          <a:graphicData uri="http://schemas.openxmlformats.org/presentationml/2006/ole">
            <mc:AlternateContent xmlns:mc="http://schemas.openxmlformats.org/markup-compatibility/2006">
              <mc:Choice xmlns:v="urn:schemas-microsoft-com:vml" Requires="v">
                <p:oleObj spid="_x0000_s92241" name="数式" r:id="rId6" imgW="2070000" imgH="1117440" progId="Equation.3">
                  <p:embed/>
                </p:oleObj>
              </mc:Choice>
              <mc:Fallback>
                <p:oleObj name="数式" r:id="rId6" imgW="2070000" imgH="1117440" progId="Equation.3">
                  <p:embed/>
                  <p:pic>
                    <p:nvPicPr>
                      <p:cNvPr id="0" name="Object 4"/>
                      <p:cNvPicPr>
                        <a:picLocks noChangeAspect="1" noChangeArrowheads="1"/>
                      </p:cNvPicPr>
                      <p:nvPr/>
                    </p:nvPicPr>
                    <p:blipFill>
                      <a:blip r:embed="rId7"/>
                      <a:srcRect/>
                      <a:stretch>
                        <a:fillRect/>
                      </a:stretch>
                    </p:blipFill>
                    <p:spPr bwMode="auto">
                      <a:xfrm>
                        <a:off x="4251325" y="3887787"/>
                        <a:ext cx="390207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3652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tailEnd type="triangl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12507</TotalTime>
  <Words>1009</Words>
  <Application>Microsoft Office PowerPoint</Application>
  <PresentationFormat>On-screen Show (4:3)</PresentationFormat>
  <Paragraphs>191</Paragraphs>
  <Slides>28</Slides>
  <Notes>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2" baseType="lpstr">
      <vt:lpstr>Office Theme</vt:lpstr>
      <vt:lpstr>数式</vt:lpstr>
      <vt:lpstr>Microsoft Equation 3.0</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WFU2011</cp:lastModifiedBy>
  <cp:revision>822</cp:revision>
  <cp:lastPrinted>2012-03-27T16:42:45Z</cp:lastPrinted>
  <dcterms:created xsi:type="dcterms:W3CDTF">2012-01-10T18:32:24Z</dcterms:created>
  <dcterms:modified xsi:type="dcterms:W3CDTF">2012-03-29T16:29:57Z</dcterms:modified>
</cp:coreProperties>
</file>