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96" r:id="rId2"/>
    <p:sldId id="508" r:id="rId3"/>
    <p:sldId id="505" r:id="rId4"/>
    <p:sldId id="528" r:id="rId5"/>
    <p:sldId id="509" r:id="rId6"/>
    <p:sldId id="512" r:id="rId7"/>
    <p:sldId id="511" r:id="rId8"/>
    <p:sldId id="510" r:id="rId9"/>
    <p:sldId id="513" r:id="rId10"/>
    <p:sldId id="514" r:id="rId11"/>
    <p:sldId id="516" r:id="rId12"/>
    <p:sldId id="525" r:id="rId13"/>
    <p:sldId id="526" r:id="rId14"/>
    <p:sldId id="527" r:id="rId15"/>
    <p:sldId id="515" r:id="rId16"/>
    <p:sldId id="517" r:id="rId17"/>
    <p:sldId id="518" r:id="rId18"/>
    <p:sldId id="519" r:id="rId19"/>
    <p:sldId id="520" r:id="rId20"/>
    <p:sldId id="521" r:id="rId21"/>
    <p:sldId id="524" r:id="rId22"/>
    <p:sldId id="522" r:id="rId23"/>
    <p:sldId id="523" r:id="rId24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70D7"/>
    <a:srgbClr val="CDBCA3"/>
    <a:srgbClr val="BEA888"/>
    <a:srgbClr val="A98D63"/>
    <a:srgbClr val="F8670E"/>
    <a:srgbClr val="812F60"/>
    <a:srgbClr val="DA32AA"/>
    <a:srgbClr val="0000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84" autoAdjust="0"/>
    <p:restoredTop sz="94660"/>
  </p:normalViewPr>
  <p:slideViewPr>
    <p:cSldViewPr>
      <p:cViewPr varScale="1">
        <p:scale>
          <a:sx n="63" d="100"/>
          <a:sy n="63" d="100"/>
        </p:scale>
        <p:origin x="-678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7" d="100"/>
        <a:sy n="27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Relationship Id="rId4" Type="http://schemas.openxmlformats.org/officeDocument/2006/relationships/image" Target="../media/image1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324BE6-2D8A-42A4-B0D9-51E4A107F126}" type="datetimeFigureOut">
              <a:rPr lang="en-US" smtClean="0"/>
              <a:t>4/3/2012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BD29C6-53B4-47F1-A289-A307E0F88B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3318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AC5D2E9F-93AF-4192-9362-BE5EFDABCE46}" type="datetimeFigureOut">
              <a:rPr lang="en-US" smtClean="0"/>
              <a:t>4/3/2012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615B37F0-B5B5-4873-843A-F6B8A32A0D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160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7FC72-0FBA-44E2-AD82-296BEB6FC281}" type="datetime1">
              <a:rPr lang="en-US" smtClean="0"/>
              <a:t>4/3/2012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114 A  Spring 2012 -- Lecture 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254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CEC36-7D00-4541-A2AA-3BE4A10C7C17}" type="datetime1">
              <a:rPr lang="en-US" smtClean="0"/>
              <a:t>4/3/2012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114 A  Spring 2012 -- Lecture 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155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869FB-43FB-4604-8B8F-93FB82DB2382}" type="datetime1">
              <a:rPr lang="en-US" smtClean="0"/>
              <a:t>4/3/2012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114 A  Spring 2012 -- Lecture 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288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DCFE4-244D-42BB-8195-84D3EE5F6502}" type="datetime1">
              <a:rPr lang="en-US" smtClean="0"/>
              <a:t>4/3/2012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114 A  Spring 2012 -- Lecture 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855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4A20A-1ECD-4F33-9D24-EA162CD87A3A}" type="datetime1">
              <a:rPr lang="en-US" smtClean="0"/>
              <a:t>4/3/2012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114 A  Spring 2012 -- Lecture 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383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6C0B6-BCAD-470A-9406-16F00E4FEA3E}" type="datetime1">
              <a:rPr lang="en-US" smtClean="0"/>
              <a:t>4/3/2012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114 A  Spring 2012 -- Lecture 18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D025A-6D7C-47AC-95AB-9B40BCD513A0}" type="datetime1">
              <a:rPr lang="en-US" smtClean="0"/>
              <a:t>4/3/2012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114 A  Spring 2012 -- Lecture 18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922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C0AC4-7569-4F53-AC6F-639094CAC776}" type="datetime1">
              <a:rPr lang="en-US" smtClean="0"/>
              <a:t>4/3/2012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114 A  Spring 2012 -- Lecture 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916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50995-01D7-4F31-AD0F-B4B25C5E8596}" type="datetime1">
              <a:rPr lang="en-US" smtClean="0"/>
              <a:t>4/3/2012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114 A  Spring 2012 --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865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4BCAA-083E-4C32-813A-63ABCDA6A91C}" type="datetime1">
              <a:rPr lang="en-US" smtClean="0"/>
              <a:t>4/3/2012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114 A  Spring 2012 -- Lecture 18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502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829E1-175D-45FF-AC67-7EB92EEC92A2}" type="datetime1">
              <a:rPr lang="en-US" smtClean="0"/>
              <a:t>4/3/2012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114 A  Spring 2012 -- Lecture 18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244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6E07DE-C335-489C-A9D6-166B784C95C6}" type="datetime1">
              <a:rPr lang="en-US" smtClean="0"/>
              <a:t>4/3/2012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PHY 114 A  Spring 2012 -- Lecture 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172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6.wmf"/><Relationship Id="rId4" Type="http://schemas.openxmlformats.org/officeDocument/2006/relationships/oleObject" Target="../embeddings/oleObject9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8.wmf"/><Relationship Id="rId4" Type="http://schemas.openxmlformats.org/officeDocument/2006/relationships/oleObject" Target="../embeddings/oleObject10.bin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0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21.wmf"/><Relationship Id="rId4" Type="http://schemas.openxmlformats.org/officeDocument/2006/relationships/oleObject" Target="../embeddings/oleObject12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23.wmf"/><Relationship Id="rId4" Type="http://schemas.openxmlformats.org/officeDocument/2006/relationships/oleObject" Target="../embeddings/oleObject13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7.w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26.w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w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4.wmf"/><Relationship Id="rId4" Type="http://schemas.openxmlformats.org/officeDocument/2006/relationships/oleObject" Target="../embeddings/oleObject2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7.w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image" Target="../media/image12.png"/><Relationship Id="rId7" Type="http://schemas.openxmlformats.org/officeDocument/2006/relationships/oleObject" Target="../embeddings/oleObject6.bin"/><Relationship Id="rId12" Type="http://schemas.openxmlformats.org/officeDocument/2006/relationships/image" Target="../media/image1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8.w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0" Type="http://schemas.openxmlformats.org/officeDocument/2006/relationships/image" Target="../media/image10.wmf"/><Relationship Id="rId4" Type="http://schemas.openxmlformats.org/officeDocument/2006/relationships/image" Target="../media/image13.png"/><Relationship Id="rId9" Type="http://schemas.openxmlformats.org/officeDocument/2006/relationships/oleObject" Target="../embeddings/oleObject7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F3F0E-70E2-4F7D-8CF1-1D62FFDE1B05}" type="datetime1">
              <a:rPr lang="en-US" smtClean="0"/>
              <a:t>4/3/2012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114 A  Spring 2012 --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762000"/>
            <a:ext cx="8294914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PHY 114 A General Physics II</a:t>
            </a:r>
          </a:p>
          <a:p>
            <a:pPr algn="ctr"/>
            <a:r>
              <a:rPr lang="en-US" sz="3200" b="1" dirty="0" smtClean="0"/>
              <a:t>11 AM-12:15 </a:t>
            </a:r>
            <a:r>
              <a:rPr lang="en-US" sz="3200" b="1" dirty="0"/>
              <a:t>P</a:t>
            </a:r>
            <a:r>
              <a:rPr lang="en-US" sz="3200" b="1" dirty="0" smtClean="0"/>
              <a:t>M  TR Olin 101</a:t>
            </a:r>
          </a:p>
          <a:p>
            <a:pPr algn="ctr"/>
            <a:endParaRPr lang="en-US" sz="3200" b="1" dirty="0"/>
          </a:p>
          <a:p>
            <a:pPr algn="ctr"/>
            <a:r>
              <a:rPr lang="en-US" sz="3200" b="1" dirty="0" smtClean="0"/>
              <a:t>Plan for Lecture 18 (Chapter 35):</a:t>
            </a:r>
          </a:p>
          <a:p>
            <a:endParaRPr lang="en-US" b="1" dirty="0"/>
          </a:p>
          <a:p>
            <a:pPr algn="ctr"/>
            <a:r>
              <a:rPr lang="en-US" sz="3200" b="1" dirty="0" smtClean="0"/>
              <a:t>Optical properties of light</a:t>
            </a:r>
          </a:p>
          <a:p>
            <a:pPr lvl="1">
              <a:spcBef>
                <a:spcPct val="50000"/>
              </a:spcBef>
              <a:buFontTx/>
              <a:buAutoNum type="arabicPeriod"/>
            </a:pPr>
            <a:r>
              <a:rPr lang="en-US" sz="3200" b="1" dirty="0" smtClean="0">
                <a:solidFill>
                  <a:schemeClr val="folHlink"/>
                </a:solidFill>
              </a:rPr>
              <a:t> Speed of light in vacuum and in materials</a:t>
            </a:r>
          </a:p>
          <a:p>
            <a:pPr lvl="1">
              <a:spcBef>
                <a:spcPct val="50000"/>
              </a:spcBef>
              <a:buFontTx/>
              <a:buAutoNum type="arabicPeriod"/>
            </a:pPr>
            <a:r>
              <a:rPr lang="en-US" sz="3200" b="1" dirty="0" smtClean="0">
                <a:solidFill>
                  <a:schemeClr val="folHlink"/>
                </a:solidFill>
              </a:rPr>
              <a:t> Refraction and reflection of light</a:t>
            </a:r>
          </a:p>
          <a:p>
            <a:pPr lvl="1">
              <a:spcBef>
                <a:spcPct val="50000"/>
              </a:spcBef>
              <a:buFontTx/>
              <a:buAutoNum type="arabicPeriod"/>
            </a:pPr>
            <a:r>
              <a:rPr lang="en-US" sz="3200" b="1" dirty="0">
                <a:solidFill>
                  <a:schemeClr val="folHlink"/>
                </a:solidFill>
              </a:rPr>
              <a:t> </a:t>
            </a:r>
            <a:r>
              <a:rPr lang="en-US" sz="3200" b="1" dirty="0" smtClean="0">
                <a:solidFill>
                  <a:schemeClr val="folHlink"/>
                </a:solidFill>
              </a:rPr>
              <a:t>Spectrum of light and dispersion</a:t>
            </a:r>
          </a:p>
        </p:txBody>
      </p:sp>
    </p:spTree>
    <p:extLst>
      <p:ext uri="{BB962C8B-B14F-4D97-AF65-F5344CB8AC3E}">
        <p14:creationId xmlns:p14="http://schemas.microsoft.com/office/powerpoint/2010/main" val="379987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A22E3-3626-4795-AFB6-1BCE6BB4E566}" type="datetime1">
              <a:rPr lang="en-US" smtClean="0"/>
              <a:t>4/3/2012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114 A  Spring 2012 --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10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83920" y="3215640"/>
            <a:ext cx="6355080" cy="3200400"/>
          </a:xfrm>
          <a:prstGeom prst="rect">
            <a:avLst/>
          </a:prstGeom>
          <a:pattFill prst="wave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ardrop 5"/>
          <p:cNvSpPr/>
          <p:nvPr/>
        </p:nvSpPr>
        <p:spPr>
          <a:xfrm rot="2888696">
            <a:off x="4685610" y="5730650"/>
            <a:ext cx="562596" cy="552562"/>
          </a:xfrm>
          <a:prstGeom prst="teardrop">
            <a:avLst>
              <a:gd name="adj" fmla="val 2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3124200" y="2743200"/>
            <a:ext cx="0" cy="3810000"/>
          </a:xfrm>
          <a:prstGeom prst="line">
            <a:avLst/>
          </a:prstGeom>
          <a:ln w="25400">
            <a:solidFill>
              <a:schemeClr val="tx1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3124200" y="3200400"/>
            <a:ext cx="1842708" cy="2806531"/>
          </a:xfrm>
          <a:prstGeom prst="line">
            <a:avLst/>
          </a:prstGeom>
          <a:ln w="2540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 flipV="1">
            <a:off x="1524000" y="1524000"/>
            <a:ext cx="1600200" cy="1676400"/>
          </a:xfrm>
          <a:prstGeom prst="line">
            <a:avLst/>
          </a:prstGeom>
          <a:ln w="2540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235362" y="3810000"/>
            <a:ext cx="490978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n</a:t>
            </a:r>
            <a:r>
              <a:rPr lang="en-US" sz="2400" i="1" baseline="-25000" dirty="0" smtClean="0"/>
              <a:t>2</a:t>
            </a:r>
            <a:endParaRPr lang="en-US" sz="2400" i="1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1235362" y="2560320"/>
            <a:ext cx="490978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n</a:t>
            </a:r>
            <a:r>
              <a:rPr lang="en-US" sz="2400" i="1" baseline="-25000" dirty="0" smtClean="0"/>
              <a:t>1</a:t>
            </a:r>
            <a:endParaRPr lang="en-US" sz="2400" i="1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3124200" y="365760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Symbol" pitchFamily="18" charset="2"/>
              </a:rPr>
              <a:t>q</a:t>
            </a:r>
            <a:r>
              <a:rPr lang="en-US" sz="2400" baseline="-25000" dirty="0" smtClean="0"/>
              <a:t>2</a:t>
            </a:r>
            <a:endParaRPr lang="en-US" sz="2400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2743200" y="251460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Symbol" pitchFamily="18" charset="2"/>
              </a:rPr>
              <a:t>q</a:t>
            </a:r>
            <a:r>
              <a:rPr lang="en-US" sz="2400" baseline="-25000" dirty="0" smtClean="0"/>
              <a:t>1S</a:t>
            </a:r>
            <a:endParaRPr lang="en-US" sz="2400" dirty="0" smtClean="0"/>
          </a:p>
        </p:txBody>
      </p:sp>
      <p:grpSp>
        <p:nvGrpSpPr>
          <p:cNvPr id="113679" name="Group 113678"/>
          <p:cNvGrpSpPr/>
          <p:nvPr/>
        </p:nvGrpSpPr>
        <p:grpSpPr>
          <a:xfrm>
            <a:off x="497783" y="518160"/>
            <a:ext cx="1026217" cy="1005840"/>
            <a:chOff x="6781800" y="1600200"/>
            <a:chExt cx="1026217" cy="1005840"/>
          </a:xfrm>
        </p:grpSpPr>
        <p:pic>
          <p:nvPicPr>
            <p:cNvPr id="113666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2" t="2667" r="71744" b="78133"/>
            <a:stretch/>
          </p:blipFill>
          <p:spPr bwMode="auto">
            <a:xfrm>
              <a:off x="6781800" y="1600200"/>
              <a:ext cx="1026217" cy="9875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8" name="Straight Connector 17"/>
            <p:cNvCxnSpPr/>
            <p:nvPr/>
          </p:nvCxnSpPr>
          <p:spPr>
            <a:xfrm>
              <a:off x="7456214" y="2225040"/>
              <a:ext cx="308654" cy="381000"/>
            </a:xfrm>
            <a:prstGeom prst="line">
              <a:avLst/>
            </a:prstGeom>
            <a:ln w="127000">
              <a:solidFill>
                <a:srgbClr val="CDBCA3"/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13680" name="Object 11367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0426660"/>
              </p:ext>
            </p:extLst>
          </p:nvPr>
        </p:nvGraphicFramePr>
        <p:xfrm>
          <a:off x="5989320" y="1395412"/>
          <a:ext cx="2944813" cy="2262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19" name="数式" r:id="rId4" imgW="1206360" imgH="927000" progId="Equation.3">
                  <p:embed/>
                </p:oleObj>
              </mc:Choice>
              <mc:Fallback>
                <p:oleObj name="数式" r:id="rId4" imgW="120636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89320" y="1395412"/>
                        <a:ext cx="2944813" cy="2262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1726340" y="102661"/>
            <a:ext cx="74176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Suppose that you observe , at an angle of </a:t>
            </a:r>
            <a:r>
              <a:rPr lang="en-US" sz="2400" dirty="0" smtClean="0">
                <a:latin typeface="Symbol" pitchFamily="18" charset="2"/>
              </a:rPr>
              <a:t>q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= 45</a:t>
            </a:r>
            <a:r>
              <a:rPr lang="en-US" sz="2400" baseline="30000" dirty="0" smtClean="0"/>
              <a:t>o</a:t>
            </a:r>
            <a:r>
              <a:rPr lang="en-US" sz="2400" dirty="0" smtClean="0"/>
              <a:t>, a fish in a pond with refractive index n</a:t>
            </a:r>
            <a:r>
              <a:rPr lang="en-US" sz="2400" baseline="-25000" dirty="0" smtClean="0"/>
              <a:t>2 </a:t>
            </a:r>
            <a:r>
              <a:rPr lang="en-US" sz="2400" dirty="0" smtClean="0"/>
              <a:t>= 1.333.  How does the fish appear to you relative to its actual location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dirty="0" smtClean="0"/>
              <a:t>Further to the right?     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dirty="0" smtClean="0"/>
              <a:t>Further to the left?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dirty="0" smtClean="0"/>
              <a:t>At the same location.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3124200" y="3200400"/>
            <a:ext cx="76200" cy="0"/>
          </a:xfrm>
          <a:prstGeom prst="line">
            <a:avLst/>
          </a:prstGeom>
          <a:ln w="2540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124200" y="3215640"/>
            <a:ext cx="3200400" cy="2791291"/>
          </a:xfrm>
          <a:prstGeom prst="line">
            <a:avLst/>
          </a:prstGeom>
          <a:ln w="25400">
            <a:prstDash val="dash"/>
            <a:headEnd type="triangle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ardrop 27"/>
          <p:cNvSpPr/>
          <p:nvPr/>
        </p:nvSpPr>
        <p:spPr>
          <a:xfrm rot="2888696">
            <a:off x="6030822" y="5756388"/>
            <a:ext cx="562596" cy="552562"/>
          </a:xfrm>
          <a:prstGeom prst="teardrop">
            <a:avLst>
              <a:gd name="adj" fmla="val 200000"/>
            </a:avLst>
          </a:prstGeom>
          <a:pattFill prst="ltDn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07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8BA3-91EB-4209-B6A5-D023C68D7E54}" type="datetime1">
              <a:rPr lang="en-US" smtClean="0"/>
              <a:t>4/3/2012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114 A  Spring 2012 --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11</a:t>
            </a:fld>
            <a:endParaRPr lang="en-US" dirty="0"/>
          </a:p>
        </p:txBody>
      </p:sp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36" y="609600"/>
            <a:ext cx="4449128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181600" y="609600"/>
            <a:ext cx="3429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picture to the left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dirty="0" smtClean="0"/>
              <a:t>Is consistent with Snell’s law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dirty="0" smtClean="0"/>
              <a:t>Shows that Snell’s law is false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dirty="0" smtClean="0"/>
              <a:t>Shows that water bends pencils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024520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ACCBC-D097-40FF-BCAD-C49A8709389D}" type="datetime1">
              <a:rPr lang="en-US" smtClean="0"/>
              <a:t>4/3/2012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114 A  Spring 2012 --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12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2000" y="533400"/>
            <a:ext cx="701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Light through a slab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76600" y="3352800"/>
            <a:ext cx="343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n</a:t>
            </a:r>
          </a:p>
        </p:txBody>
      </p:sp>
      <p:pic>
        <p:nvPicPr>
          <p:cNvPr id="12493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678632"/>
            <a:ext cx="359664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2062634"/>
              </p:ext>
            </p:extLst>
          </p:nvPr>
        </p:nvGraphicFramePr>
        <p:xfrm>
          <a:off x="5410200" y="593110"/>
          <a:ext cx="2746375" cy="319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51" name="数式" r:id="rId4" imgW="1396800" imgH="1625400" progId="Equation.3">
                  <p:embed/>
                </p:oleObj>
              </mc:Choice>
              <mc:Fallback>
                <p:oleObj name="数式" r:id="rId4" imgW="1396800" imgH="1625400" progId="Equation.3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593110"/>
                        <a:ext cx="2746375" cy="3190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257800" y="4018895"/>
            <a:ext cx="335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What is the value of </a:t>
            </a:r>
            <a:r>
              <a:rPr lang="en-US" sz="2400" dirty="0" smtClean="0">
                <a:latin typeface="Symbol" pitchFamily="18" charset="2"/>
              </a:rPr>
              <a:t>q</a:t>
            </a:r>
            <a:r>
              <a:rPr lang="en-US" sz="2400" baseline="-25000" dirty="0" smtClean="0"/>
              <a:t>3</a:t>
            </a:r>
            <a:r>
              <a:rPr lang="en-US" sz="2400" dirty="0" smtClean="0"/>
              <a:t>?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dirty="0" smtClean="0">
                <a:latin typeface="Symbol" pitchFamily="18" charset="2"/>
              </a:rPr>
              <a:t>q</a:t>
            </a:r>
            <a:r>
              <a:rPr lang="en-US" sz="2400" baseline="-25000" dirty="0"/>
              <a:t>1</a:t>
            </a:r>
            <a:endParaRPr lang="en-US" sz="2400" baseline="-25000" dirty="0" smtClean="0"/>
          </a:p>
          <a:p>
            <a:pPr marL="914400" lvl="1" indent="-457200">
              <a:buFont typeface="+mj-lt"/>
              <a:buAutoNum type="alphaUcPeriod"/>
            </a:pPr>
            <a:r>
              <a:rPr lang="en-US" sz="2400" dirty="0" smtClean="0">
                <a:latin typeface="Symbol" pitchFamily="18" charset="2"/>
              </a:rPr>
              <a:t>q</a:t>
            </a:r>
            <a:r>
              <a:rPr lang="en-US" sz="2400" baseline="-25000" dirty="0" smtClean="0"/>
              <a:t>2</a:t>
            </a:r>
            <a:endParaRPr lang="en-US" sz="2400" baseline="-25000" dirty="0"/>
          </a:p>
          <a:p>
            <a:pPr marL="914400" lvl="1" indent="-457200">
              <a:buFont typeface="+mj-lt"/>
              <a:buAutoNum type="alphaUcPeriod"/>
            </a:pPr>
            <a:r>
              <a:rPr lang="en-US" sz="2400" dirty="0" smtClean="0"/>
              <a:t> </a:t>
            </a:r>
            <a:r>
              <a:rPr lang="en-US" sz="2400" dirty="0" smtClean="0">
                <a:latin typeface="Symbol" pitchFamily="18" charset="2"/>
              </a:rPr>
              <a:t>q</a:t>
            </a:r>
            <a:r>
              <a:rPr lang="en-US" sz="2400" baseline="-25000" dirty="0"/>
              <a:t>1</a:t>
            </a:r>
            <a:r>
              <a:rPr lang="en-US" sz="2400" dirty="0" smtClean="0"/>
              <a:t>+</a:t>
            </a:r>
            <a:r>
              <a:rPr lang="en-US" sz="2400" dirty="0" smtClean="0">
                <a:latin typeface="Symbol" pitchFamily="18" charset="2"/>
              </a:rPr>
              <a:t> q</a:t>
            </a:r>
            <a:r>
              <a:rPr lang="en-US" sz="2400" baseline="-25000" dirty="0" smtClean="0"/>
              <a:t>2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667881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95613-EF99-453D-A3EE-6FA4D59C51A8}" type="datetime1">
              <a:rPr lang="en-US" smtClean="0"/>
              <a:t>4/3/2012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114 A  Spring 2012 --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13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533400"/>
            <a:ext cx="708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More geometrical optics</a:t>
            </a:r>
            <a:endParaRPr lang="en-US" sz="2400" dirty="0" smtClean="0"/>
          </a:p>
        </p:txBody>
      </p:sp>
      <p:grpSp>
        <p:nvGrpSpPr>
          <p:cNvPr id="24" name="Group 23"/>
          <p:cNvGrpSpPr/>
          <p:nvPr/>
        </p:nvGrpSpPr>
        <p:grpSpPr>
          <a:xfrm>
            <a:off x="457200" y="1066800"/>
            <a:ext cx="5486400" cy="3276600"/>
            <a:chOff x="685800" y="1752600"/>
            <a:chExt cx="5486400" cy="3276600"/>
          </a:xfrm>
        </p:grpSpPr>
        <p:sp>
          <p:nvSpPr>
            <p:cNvPr id="6" name="Right Triangle 5"/>
            <p:cNvSpPr/>
            <p:nvPr/>
          </p:nvSpPr>
          <p:spPr>
            <a:xfrm>
              <a:off x="1524000" y="1752600"/>
              <a:ext cx="4648200" cy="2362200"/>
            </a:xfrm>
            <a:prstGeom prst="rtTriangle">
              <a:avLst/>
            </a:prstGeom>
            <a:solidFill>
              <a:schemeClr val="bg1">
                <a:lumMod val="65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524000" y="1981200"/>
              <a:ext cx="685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60</a:t>
              </a:r>
              <a:r>
                <a:rPr lang="en-US" sz="2400" baseline="30000" dirty="0" smtClean="0"/>
                <a:t>o</a:t>
              </a:r>
              <a:endParaRPr lang="en-US" sz="2400" dirty="0" smtClean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648200" y="3657600"/>
              <a:ext cx="685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30</a:t>
              </a:r>
              <a:r>
                <a:rPr lang="en-US" sz="2400" baseline="30000" dirty="0" smtClean="0"/>
                <a:t>o</a:t>
              </a:r>
              <a:endParaRPr lang="en-US" sz="2400" dirty="0" smtClean="0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685800" y="2667000"/>
              <a:ext cx="2514600" cy="0"/>
            </a:xfrm>
            <a:prstGeom prst="line">
              <a:avLst/>
            </a:prstGeom>
            <a:ln w="25400"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3200400" y="2667000"/>
              <a:ext cx="800100" cy="1452265"/>
            </a:xfrm>
            <a:prstGeom prst="line">
              <a:avLst/>
            </a:prstGeom>
            <a:ln w="25400"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4000500" y="4119265"/>
              <a:ext cx="876300" cy="909935"/>
            </a:xfrm>
            <a:prstGeom prst="line">
              <a:avLst/>
            </a:prstGeom>
            <a:ln w="25400"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1647825" y="3187391"/>
              <a:ext cx="5905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 smtClean="0"/>
                <a:t>n</a:t>
              </a:r>
              <a:endParaRPr lang="en-US" sz="2400" i="1" dirty="0" smtClean="0"/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3966210" y="3187391"/>
              <a:ext cx="72390" cy="1841809"/>
            </a:xfrm>
            <a:prstGeom prst="line">
              <a:avLst/>
            </a:prstGeom>
            <a:ln w="25400">
              <a:solidFill>
                <a:schemeClr val="tx1"/>
              </a:solidFill>
              <a:prstDash val="sysDash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2895600" y="2191866"/>
              <a:ext cx="552450" cy="1201266"/>
            </a:xfrm>
            <a:prstGeom prst="line">
              <a:avLst/>
            </a:prstGeom>
            <a:ln w="25400">
              <a:solidFill>
                <a:schemeClr val="tx1"/>
              </a:solidFill>
              <a:prstDash val="sysDash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3981450" y="4262735"/>
              <a:ext cx="5905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 smtClean="0">
                  <a:latin typeface="Symbol" pitchFamily="18" charset="2"/>
                </a:rPr>
                <a:t>q</a:t>
              </a:r>
              <a:endParaRPr lang="en-US" sz="2400" i="1" dirty="0" smtClean="0">
                <a:latin typeface="Symbol" pitchFamily="18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633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203C0-B26C-4789-937E-66E76F7C4315}" type="datetime1">
              <a:rPr lang="en-US" smtClean="0"/>
              <a:t>4/3/2012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114 A  Spring 2012 --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14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533400"/>
            <a:ext cx="708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More geometrical optics</a:t>
            </a:r>
            <a:endParaRPr lang="en-US" sz="2400" dirty="0" smtClean="0"/>
          </a:p>
        </p:txBody>
      </p:sp>
      <p:grpSp>
        <p:nvGrpSpPr>
          <p:cNvPr id="24" name="Group 23"/>
          <p:cNvGrpSpPr/>
          <p:nvPr/>
        </p:nvGrpSpPr>
        <p:grpSpPr>
          <a:xfrm>
            <a:off x="457200" y="1066800"/>
            <a:ext cx="5486400" cy="3276600"/>
            <a:chOff x="685800" y="1752600"/>
            <a:chExt cx="5486400" cy="3276600"/>
          </a:xfrm>
        </p:grpSpPr>
        <p:sp>
          <p:nvSpPr>
            <p:cNvPr id="6" name="Right Triangle 5"/>
            <p:cNvSpPr/>
            <p:nvPr/>
          </p:nvSpPr>
          <p:spPr>
            <a:xfrm>
              <a:off x="1524000" y="1752600"/>
              <a:ext cx="4648200" cy="2362200"/>
            </a:xfrm>
            <a:prstGeom prst="rtTriangle">
              <a:avLst/>
            </a:prstGeom>
            <a:solidFill>
              <a:schemeClr val="bg1">
                <a:lumMod val="65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524000" y="1981200"/>
              <a:ext cx="685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60</a:t>
              </a:r>
              <a:r>
                <a:rPr lang="en-US" sz="2400" baseline="30000" dirty="0" smtClean="0"/>
                <a:t>o</a:t>
              </a:r>
              <a:endParaRPr lang="en-US" sz="2400" dirty="0" smtClean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648200" y="3657600"/>
              <a:ext cx="685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30</a:t>
              </a:r>
              <a:r>
                <a:rPr lang="en-US" sz="2400" baseline="30000" dirty="0" smtClean="0"/>
                <a:t>o</a:t>
              </a:r>
              <a:endParaRPr lang="en-US" sz="2400" dirty="0" smtClean="0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685800" y="2667000"/>
              <a:ext cx="2514600" cy="0"/>
            </a:xfrm>
            <a:prstGeom prst="line">
              <a:avLst/>
            </a:prstGeom>
            <a:ln w="25400"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3200400" y="2667000"/>
              <a:ext cx="800100" cy="1452265"/>
            </a:xfrm>
            <a:prstGeom prst="line">
              <a:avLst/>
            </a:prstGeom>
            <a:ln w="25400"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4000500" y="4119265"/>
              <a:ext cx="876300" cy="909935"/>
            </a:xfrm>
            <a:prstGeom prst="line">
              <a:avLst/>
            </a:prstGeom>
            <a:ln w="25400"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1647825" y="3187391"/>
              <a:ext cx="5905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 smtClean="0"/>
                <a:t>n</a:t>
              </a:r>
              <a:endParaRPr lang="en-US" sz="2400" i="1" dirty="0" smtClean="0"/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3966210" y="3187391"/>
              <a:ext cx="72390" cy="1841809"/>
            </a:xfrm>
            <a:prstGeom prst="line">
              <a:avLst/>
            </a:prstGeom>
            <a:ln w="25400">
              <a:solidFill>
                <a:schemeClr val="tx1"/>
              </a:solidFill>
              <a:prstDash val="sysDash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2895600" y="2191866"/>
              <a:ext cx="552450" cy="1201266"/>
            </a:xfrm>
            <a:prstGeom prst="line">
              <a:avLst/>
            </a:prstGeom>
            <a:ln w="25400">
              <a:solidFill>
                <a:schemeClr val="tx1"/>
              </a:solidFill>
              <a:prstDash val="sysDash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3981450" y="4262735"/>
              <a:ext cx="5905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 smtClean="0">
                  <a:latin typeface="Symbol" pitchFamily="18" charset="2"/>
                </a:rPr>
                <a:t>q</a:t>
              </a:r>
              <a:endParaRPr lang="en-US" sz="2400" i="1" dirty="0" smtClean="0">
                <a:latin typeface="Symbol" pitchFamily="18" charset="2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3352800" y="2662535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30</a:t>
            </a:r>
            <a:r>
              <a:rPr lang="en-US" sz="2400" baseline="30000" dirty="0" smtClean="0"/>
              <a:t>o</a:t>
            </a:r>
            <a:endParaRPr lang="en-US" sz="2400" dirty="0" smtClean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5601777"/>
              </p:ext>
            </p:extLst>
          </p:nvPr>
        </p:nvGraphicFramePr>
        <p:xfrm>
          <a:off x="5943600" y="4038600"/>
          <a:ext cx="2271623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63" name="数式" r:id="rId3" imgW="1002960" imgH="672840" progId="Equation.3">
                  <p:embed/>
                </p:oleObj>
              </mc:Choice>
              <mc:Fallback>
                <p:oleObj name="数式" r:id="rId3" imgW="1002960" imgH="6728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43600" y="4038600"/>
                        <a:ext cx="2271623" cy="152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3048000" y="1905000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30</a:t>
            </a:r>
            <a:r>
              <a:rPr lang="en-US" sz="2400" baseline="30000" dirty="0" smtClean="0"/>
              <a:t>o</a:t>
            </a:r>
            <a:endParaRPr lang="en-US" sz="2400" dirty="0" smtClean="0"/>
          </a:p>
        </p:txBody>
      </p:sp>
      <p:sp>
        <p:nvSpPr>
          <p:cNvPr id="21" name="TextBox 20"/>
          <p:cNvSpPr txBox="1"/>
          <p:nvPr/>
        </p:nvSpPr>
        <p:spPr>
          <a:xfrm>
            <a:off x="2286000" y="1600200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30</a:t>
            </a:r>
            <a:r>
              <a:rPr lang="en-US" sz="2400" baseline="30000" dirty="0" smtClean="0"/>
              <a:t>o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54419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1643-E8BA-48EC-A745-60D41ED13F85}" type="datetime1">
              <a:rPr lang="en-US" smtClean="0"/>
              <a:t>4/3/2012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114 A  Spring 2012 --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15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883920" y="3215640"/>
            <a:ext cx="6355080" cy="3200400"/>
          </a:xfrm>
          <a:prstGeom prst="rect">
            <a:avLst/>
          </a:prstGeom>
          <a:pattFill prst="wave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3124200" y="2133600"/>
            <a:ext cx="0" cy="4572000"/>
          </a:xfrm>
          <a:prstGeom prst="line">
            <a:avLst/>
          </a:prstGeom>
          <a:ln w="25400">
            <a:solidFill>
              <a:schemeClr val="tx1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235362" y="2560320"/>
            <a:ext cx="490978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n</a:t>
            </a:r>
            <a:r>
              <a:rPr lang="en-US" sz="2400" i="1" baseline="-25000" dirty="0" smtClean="0"/>
              <a:t>1</a:t>
            </a:r>
            <a:endParaRPr lang="en-US" sz="2400" i="1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1219200" y="3581400"/>
            <a:ext cx="490978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n</a:t>
            </a:r>
            <a:r>
              <a:rPr lang="en-US" sz="2400" i="1" baseline="-25000" dirty="0"/>
              <a:t>2</a:t>
            </a:r>
            <a:endParaRPr lang="en-US" sz="2400" i="1" dirty="0" smtClean="0"/>
          </a:p>
        </p:txBody>
      </p:sp>
      <p:cxnSp>
        <p:nvCxnSpPr>
          <p:cNvPr id="11" name="Straight Connector 10"/>
          <p:cNvCxnSpPr/>
          <p:nvPr/>
        </p:nvCxnSpPr>
        <p:spPr>
          <a:xfrm flipH="1" flipV="1">
            <a:off x="3124200" y="3215640"/>
            <a:ext cx="3429000" cy="2956560"/>
          </a:xfrm>
          <a:prstGeom prst="line">
            <a:avLst/>
          </a:prstGeom>
          <a:ln w="2540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1219200" y="2362200"/>
            <a:ext cx="1905000" cy="853440"/>
          </a:xfrm>
          <a:prstGeom prst="line">
            <a:avLst/>
          </a:prstGeom>
          <a:ln w="2540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124200" y="365760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Symbol" pitchFamily="18" charset="2"/>
              </a:rPr>
              <a:t>q</a:t>
            </a:r>
            <a:r>
              <a:rPr lang="en-US" sz="2400" baseline="-25000" dirty="0" smtClean="0"/>
              <a:t>2</a:t>
            </a:r>
            <a:endParaRPr lang="en-US" sz="2400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2667000" y="259080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Symbol" pitchFamily="18" charset="2"/>
              </a:rPr>
              <a:t>q</a:t>
            </a:r>
            <a:r>
              <a:rPr lang="en-US" sz="2400" baseline="-25000" dirty="0" smtClean="0"/>
              <a:t>1</a:t>
            </a:r>
            <a:endParaRPr lang="en-US" sz="2400" dirty="0" smtClean="0"/>
          </a:p>
        </p:txBody>
      </p:sp>
      <p:pic>
        <p:nvPicPr>
          <p:cNvPr id="116738" name="Picture 2" descr="C:\tempie\Temporary Internet Files\Content.IE5\7UD0SEOX\MC900417528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150952"/>
            <a:ext cx="1790395" cy="1296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066800" y="381000"/>
            <a:ext cx="7620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Which of the following statements is true: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dirty="0" smtClean="0"/>
              <a:t>0 &lt; </a:t>
            </a:r>
            <a:r>
              <a:rPr lang="en-US" sz="2400" dirty="0" smtClean="0">
                <a:latin typeface="Symbol" pitchFamily="18" charset="2"/>
              </a:rPr>
              <a:t>q</a:t>
            </a:r>
            <a:r>
              <a:rPr lang="en-US" sz="2400" baseline="-25000" dirty="0" smtClean="0">
                <a:latin typeface="Symbol" pitchFamily="18" charset="2"/>
              </a:rPr>
              <a:t>2</a:t>
            </a:r>
            <a:r>
              <a:rPr lang="en-US" sz="2400" dirty="0" smtClean="0"/>
              <a:t> &lt; 90</a:t>
            </a:r>
            <a:r>
              <a:rPr lang="en-US" sz="2400" baseline="30000" dirty="0" smtClean="0"/>
              <a:t>o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dirty="0" smtClean="0"/>
              <a:t>0 </a:t>
            </a:r>
            <a:r>
              <a:rPr lang="en-US" sz="2400" dirty="0"/>
              <a:t>&lt; </a:t>
            </a:r>
            <a:r>
              <a:rPr lang="en-US" sz="2400" dirty="0" smtClean="0">
                <a:latin typeface="Symbol" pitchFamily="18" charset="2"/>
              </a:rPr>
              <a:t>q</a:t>
            </a:r>
            <a:r>
              <a:rPr lang="en-US" sz="2400" baseline="-25000" dirty="0" smtClean="0">
                <a:latin typeface="Symbol" pitchFamily="18" charset="2"/>
              </a:rPr>
              <a:t>2</a:t>
            </a:r>
            <a:r>
              <a:rPr lang="en-US" sz="2400" dirty="0" smtClean="0"/>
              <a:t> </a:t>
            </a:r>
            <a:r>
              <a:rPr lang="en-US" sz="2400" dirty="0"/>
              <a:t>&lt; </a:t>
            </a:r>
            <a:r>
              <a:rPr lang="en-US" sz="2400" dirty="0" smtClean="0">
                <a:latin typeface="Symbol" pitchFamily="18" charset="2"/>
              </a:rPr>
              <a:t>q</a:t>
            </a:r>
            <a:r>
              <a:rPr lang="en-US" sz="2400" baseline="-25000" dirty="0" smtClean="0"/>
              <a:t>c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dirty="0" smtClean="0"/>
              <a:t> </a:t>
            </a:r>
            <a:r>
              <a:rPr lang="en-US" sz="2400" dirty="0">
                <a:latin typeface="Symbol" pitchFamily="18" charset="2"/>
              </a:rPr>
              <a:t>q</a:t>
            </a:r>
            <a:r>
              <a:rPr lang="en-US" sz="2400" baseline="-25000" dirty="0">
                <a:latin typeface="Symbol" pitchFamily="18" charset="2"/>
              </a:rPr>
              <a:t>2</a:t>
            </a:r>
            <a:r>
              <a:rPr lang="en-US" sz="2400" dirty="0"/>
              <a:t> </a:t>
            </a:r>
            <a:r>
              <a:rPr lang="en-US" sz="2400" dirty="0" smtClean="0"/>
              <a:t>&gt; </a:t>
            </a:r>
            <a:r>
              <a:rPr lang="en-US" sz="2400" dirty="0" smtClean="0">
                <a:latin typeface="Symbol" pitchFamily="18" charset="2"/>
              </a:rPr>
              <a:t>q</a:t>
            </a:r>
            <a:r>
              <a:rPr lang="en-US" sz="2400" baseline="-25000" dirty="0" smtClean="0"/>
              <a:t>1</a:t>
            </a:r>
            <a:endParaRPr lang="en-US" sz="2400" baseline="-25000" dirty="0"/>
          </a:p>
          <a:p>
            <a:pPr marL="914400" lvl="1" indent="-457200">
              <a:buFont typeface="+mj-lt"/>
              <a:buAutoNum type="alphaUcPeriod"/>
            </a:pPr>
            <a:endParaRPr lang="en-US" sz="2400" dirty="0"/>
          </a:p>
          <a:p>
            <a:pPr marL="914400" lvl="1" indent="-457200">
              <a:buFont typeface="+mj-lt"/>
              <a:buAutoNum type="alphaUcPeriod"/>
            </a:pPr>
            <a:endParaRPr lang="en-US" sz="2400" dirty="0"/>
          </a:p>
          <a:p>
            <a:pPr marL="914400" lvl="1" indent="-457200">
              <a:buFont typeface="+mj-lt"/>
              <a:buAutoNum type="alphaUcPeriod"/>
            </a:pPr>
            <a:endParaRPr lang="en-US" sz="2400" dirty="0" smtClean="0"/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9535243"/>
              </p:ext>
            </p:extLst>
          </p:nvPr>
        </p:nvGraphicFramePr>
        <p:xfrm>
          <a:off x="4343400" y="838200"/>
          <a:ext cx="4419600" cy="22980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64" name="数式" r:id="rId4" imgW="2247840" imgH="1168200" progId="Equation.3">
                  <p:embed/>
                </p:oleObj>
              </mc:Choice>
              <mc:Fallback>
                <p:oleObj name="数式" r:id="rId4" imgW="2247840" imgH="1168200" progId="Equation.3">
                  <p:embed/>
                  <p:pic>
                    <p:nvPicPr>
                      <p:cNvPr id="0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0" y="838200"/>
                        <a:ext cx="4419600" cy="22980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46634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4D757-2C1E-49F7-93F0-9DA5E1101788}" type="datetime1">
              <a:rPr lang="en-US" smtClean="0"/>
              <a:t>4/3/2012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114 A  Spring 2012 --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16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962748" y="3200400"/>
            <a:ext cx="6355080" cy="3200400"/>
          </a:xfrm>
          <a:prstGeom prst="rect">
            <a:avLst/>
          </a:prstGeom>
          <a:pattFill prst="wave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3124200" y="2133600"/>
            <a:ext cx="0" cy="4572000"/>
          </a:xfrm>
          <a:prstGeom prst="line">
            <a:avLst/>
          </a:prstGeom>
          <a:ln w="25400">
            <a:solidFill>
              <a:schemeClr val="tx1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235362" y="2560320"/>
            <a:ext cx="490978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n</a:t>
            </a:r>
            <a:r>
              <a:rPr lang="en-US" sz="2400" i="1" baseline="-25000" dirty="0" smtClean="0"/>
              <a:t>1</a:t>
            </a:r>
            <a:endParaRPr lang="en-US" sz="2400" i="1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1219200" y="3581400"/>
            <a:ext cx="490978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n</a:t>
            </a:r>
            <a:r>
              <a:rPr lang="en-US" sz="2400" i="1" baseline="-25000" dirty="0"/>
              <a:t>2</a:t>
            </a:r>
            <a:endParaRPr lang="en-US" sz="2400" i="1" dirty="0" smtClean="0"/>
          </a:p>
        </p:txBody>
      </p:sp>
      <p:cxnSp>
        <p:nvCxnSpPr>
          <p:cNvPr id="11" name="Straight Connector 10"/>
          <p:cNvCxnSpPr/>
          <p:nvPr/>
        </p:nvCxnSpPr>
        <p:spPr>
          <a:xfrm flipH="1" flipV="1">
            <a:off x="3124201" y="3215640"/>
            <a:ext cx="3562196" cy="2499360"/>
          </a:xfrm>
          <a:prstGeom prst="line">
            <a:avLst/>
          </a:prstGeom>
          <a:ln w="2540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1391910" y="3215640"/>
            <a:ext cx="1732290" cy="1424940"/>
          </a:xfrm>
          <a:prstGeom prst="line">
            <a:avLst/>
          </a:prstGeom>
          <a:ln w="2540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124200" y="365760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Symbol" pitchFamily="18" charset="2"/>
              </a:rPr>
              <a:t>q</a:t>
            </a:r>
            <a:r>
              <a:rPr lang="en-US" sz="2400" baseline="-25000" dirty="0" smtClean="0"/>
              <a:t>2</a:t>
            </a:r>
            <a:endParaRPr lang="en-US" sz="2400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2438400" y="364709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Symbol" pitchFamily="18" charset="2"/>
              </a:rPr>
              <a:t>q</a:t>
            </a:r>
            <a:r>
              <a:rPr lang="en-US" sz="2400" baseline="-25000" dirty="0" smtClean="0"/>
              <a:t>2</a:t>
            </a:r>
            <a:endParaRPr lang="en-US" sz="2400" dirty="0" smtClean="0"/>
          </a:p>
        </p:txBody>
      </p:sp>
      <p:pic>
        <p:nvPicPr>
          <p:cNvPr id="116738" name="Picture 2" descr="C:\tempie\Temporary Internet Files\Content.IE5\7UD0SEOX\MC900417528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800600"/>
            <a:ext cx="1790395" cy="1296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838200" y="457200"/>
            <a:ext cx="670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Total internal reflection for </a:t>
            </a:r>
            <a:r>
              <a:rPr lang="en-US" sz="2400" dirty="0" smtClean="0">
                <a:latin typeface="Symbol" pitchFamily="18" charset="2"/>
              </a:rPr>
              <a:t>q</a:t>
            </a:r>
            <a:r>
              <a:rPr lang="en-US" sz="2400" baseline="-25000" dirty="0" smtClean="0"/>
              <a:t>2 </a:t>
            </a:r>
            <a:r>
              <a:rPr lang="en-US" sz="2400" dirty="0" smtClean="0"/>
              <a:t>&gt; </a:t>
            </a:r>
            <a:r>
              <a:rPr lang="en-US" sz="2400" dirty="0" smtClean="0">
                <a:latin typeface="Symbol" pitchFamily="18" charset="2"/>
              </a:rPr>
              <a:t>q</a:t>
            </a:r>
            <a:r>
              <a:rPr lang="en-US" sz="2400" baseline="-25000" dirty="0" smtClean="0"/>
              <a:t>c</a:t>
            </a:r>
            <a:endParaRPr lang="en-US" sz="2400" dirty="0"/>
          </a:p>
          <a:p>
            <a:endParaRPr lang="en-US" sz="2400" dirty="0"/>
          </a:p>
          <a:p>
            <a:endParaRPr lang="en-US" sz="2400" dirty="0" smtClean="0"/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3546574"/>
              </p:ext>
            </p:extLst>
          </p:nvPr>
        </p:nvGraphicFramePr>
        <p:xfrm>
          <a:off x="4343400" y="1312863"/>
          <a:ext cx="4419600" cy="1349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785" name="数式" r:id="rId4" imgW="2247840" imgH="685800" progId="Equation.3">
                  <p:embed/>
                </p:oleObj>
              </mc:Choice>
              <mc:Fallback>
                <p:oleObj name="数式" r:id="rId4" imgW="2247840" imgH="685800" progId="Equation.3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0" y="1312863"/>
                        <a:ext cx="4419600" cy="1349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68970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CA9EE-B87C-4FC6-A16D-66BBACC01F94}" type="datetime1">
              <a:rPr lang="en-US" smtClean="0"/>
              <a:t>4/3/2012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114 A  Spring 2012 --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17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457200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Uses for total internal reflection – fiber optic cables</a:t>
            </a:r>
          </a:p>
        </p:txBody>
      </p:sp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28800"/>
            <a:ext cx="3810000" cy="2575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878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27" b="19973"/>
          <a:stretch/>
        </p:blipFill>
        <p:spPr bwMode="auto">
          <a:xfrm>
            <a:off x="4800600" y="1828799"/>
            <a:ext cx="3783330" cy="3017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40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B6907-2A7E-4FDC-9805-F9F87B842116}" type="datetime1">
              <a:rPr lang="en-US" smtClean="0"/>
              <a:t>4/3/2012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114 A  Spring 2012 --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18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14400" y="533400"/>
            <a:ext cx="647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General case – reflection and refraction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685800" y="1295400"/>
            <a:ext cx="3276600" cy="3200400"/>
            <a:chOff x="1143000" y="1219200"/>
            <a:chExt cx="3276600" cy="3200400"/>
          </a:xfrm>
        </p:grpSpPr>
        <p:grpSp>
          <p:nvGrpSpPr>
            <p:cNvPr id="6" name="Group 5"/>
            <p:cNvGrpSpPr/>
            <p:nvPr/>
          </p:nvGrpSpPr>
          <p:grpSpPr>
            <a:xfrm>
              <a:off x="1143000" y="1219200"/>
              <a:ext cx="3276600" cy="3200400"/>
              <a:chOff x="5562600" y="3048000"/>
              <a:chExt cx="3276600" cy="320040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562600" y="3048000"/>
                <a:ext cx="3276600" cy="1447800"/>
              </a:xfrm>
              <a:prstGeom prst="rect">
                <a:avLst/>
              </a:prstGeom>
              <a:solidFill>
                <a:srgbClr val="FC70D7">
                  <a:alpha val="3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5562600" y="4495800"/>
                <a:ext cx="3276600" cy="1752600"/>
              </a:xfrm>
              <a:prstGeom prst="rect">
                <a:avLst/>
              </a:prstGeom>
              <a:solidFill>
                <a:srgbClr val="00B0F0">
                  <a:alpha val="3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" name="Straight Connector 8"/>
              <p:cNvCxnSpPr>
                <a:stCxn id="7" idx="0"/>
                <a:endCxn id="8" idx="2"/>
              </p:cNvCxnSpPr>
              <p:nvPr/>
            </p:nvCxnSpPr>
            <p:spPr>
              <a:xfrm>
                <a:off x="7200900" y="3048000"/>
                <a:ext cx="0" cy="3200400"/>
              </a:xfrm>
              <a:prstGeom prst="line">
                <a:avLst/>
              </a:prstGeom>
              <a:ln w="25400">
                <a:solidFill>
                  <a:schemeClr val="tx1"/>
                </a:solidFill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/>
              <p:cNvCxnSpPr>
                <a:endCxn id="8" idx="0"/>
              </p:cNvCxnSpPr>
              <p:nvPr/>
            </p:nvCxnSpPr>
            <p:spPr>
              <a:xfrm>
                <a:off x="6324600" y="3103099"/>
                <a:ext cx="876300" cy="1392701"/>
              </a:xfrm>
              <a:prstGeom prst="straightConnector1">
                <a:avLst/>
              </a:prstGeom>
              <a:ln w="254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/>
              <p:cNvCxnSpPr/>
              <p:nvPr/>
            </p:nvCxnSpPr>
            <p:spPr>
              <a:xfrm>
                <a:off x="7239000" y="4495800"/>
                <a:ext cx="685800" cy="1752600"/>
              </a:xfrm>
              <a:prstGeom prst="straightConnector1">
                <a:avLst/>
              </a:prstGeom>
              <a:ln w="254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/>
              <p:cNvSpPr txBox="1"/>
              <p:nvPr/>
            </p:nvSpPr>
            <p:spPr>
              <a:xfrm>
                <a:off x="7162800" y="4953000"/>
                <a:ext cx="9144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latin typeface="Symbol" pitchFamily="18" charset="2"/>
                  </a:rPr>
                  <a:t>q</a:t>
                </a:r>
                <a:r>
                  <a:rPr lang="en-US" sz="2400" baseline="-25000" dirty="0" smtClean="0"/>
                  <a:t>2</a:t>
                </a:r>
                <a:endParaRPr lang="en-US" sz="2400" dirty="0" smtClean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6781800" y="3653135"/>
                <a:ext cx="9144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latin typeface="Symbol" pitchFamily="18" charset="2"/>
                  </a:rPr>
                  <a:t>q</a:t>
                </a:r>
                <a:r>
                  <a:rPr lang="en-US" sz="2400" baseline="-25000" dirty="0" smtClean="0"/>
                  <a:t>1</a:t>
                </a:r>
                <a:endParaRPr lang="en-US" sz="2400" dirty="0" smtClean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8043422" y="3352800"/>
                <a:ext cx="490978" cy="4572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i="1" dirty="0" smtClean="0"/>
                  <a:t>n</a:t>
                </a:r>
                <a:r>
                  <a:rPr lang="en-US" sz="2400" i="1" baseline="-25000" dirty="0" smtClean="0"/>
                  <a:t>1</a:t>
                </a:r>
                <a:endParaRPr lang="en-US" sz="2400" i="1" dirty="0" smtClean="0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8043422" y="4572000"/>
                <a:ext cx="490978" cy="4572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i="1" dirty="0" smtClean="0"/>
                  <a:t>n</a:t>
                </a:r>
                <a:r>
                  <a:rPr lang="en-US" sz="2400" i="1" baseline="-25000" dirty="0" smtClean="0"/>
                  <a:t>2</a:t>
                </a:r>
                <a:endParaRPr lang="en-US" sz="2400" i="1" dirty="0" smtClean="0"/>
              </a:p>
            </p:txBody>
          </p:sp>
        </p:grpSp>
        <p:cxnSp>
          <p:nvCxnSpPr>
            <p:cNvPr id="17" name="Straight Connector 16"/>
            <p:cNvCxnSpPr>
              <a:stCxn id="7" idx="2"/>
            </p:cNvCxnSpPr>
            <p:nvPr/>
          </p:nvCxnSpPr>
          <p:spPr>
            <a:xfrm flipV="1">
              <a:off x="2781300" y="1274299"/>
              <a:ext cx="842522" cy="1392701"/>
            </a:xfrm>
            <a:prstGeom prst="line">
              <a:avLst/>
            </a:prstGeom>
            <a:ln w="25400"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2727960" y="1844040"/>
              <a:ext cx="914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Symbol" pitchFamily="18" charset="2"/>
                </a:rPr>
                <a:t>q</a:t>
              </a:r>
              <a:r>
                <a:rPr lang="en-US" sz="2400" baseline="-25000" dirty="0" smtClean="0"/>
                <a:t>1</a:t>
              </a:r>
              <a:endParaRPr lang="en-US" sz="2400" dirty="0" smtClean="0"/>
            </a:p>
          </p:txBody>
        </p:sp>
      </p:grp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1326618"/>
              </p:ext>
            </p:extLst>
          </p:nvPr>
        </p:nvGraphicFramePr>
        <p:xfrm>
          <a:off x="1100138" y="4483100"/>
          <a:ext cx="1797050" cy="2173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58" name="数式" r:id="rId3" imgW="914400" imgH="1104840" progId="Equation.3">
                  <p:embed/>
                </p:oleObj>
              </mc:Choice>
              <mc:Fallback>
                <p:oleObj name="数式" r:id="rId3" imgW="914400" imgH="1104840" progId="Equation.3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0138" y="4483100"/>
                        <a:ext cx="1797050" cy="2173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984348"/>
              </p:ext>
            </p:extLst>
          </p:nvPr>
        </p:nvGraphicFramePr>
        <p:xfrm>
          <a:off x="3962401" y="1622425"/>
          <a:ext cx="4953000" cy="439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59" name="数式" r:id="rId5" imgW="2374560" imgH="2234880" progId="Equation.3">
                  <p:embed/>
                </p:oleObj>
              </mc:Choice>
              <mc:Fallback>
                <p:oleObj name="数式" r:id="rId5" imgW="2374560" imgH="2234880" progId="Equation.3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1" y="1622425"/>
                        <a:ext cx="4953000" cy="4397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5787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722F6-2914-4FD4-9055-4476BC51B149}" type="datetime1">
              <a:rPr lang="en-US" smtClean="0"/>
              <a:t>4/3/2012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114 A  Spring 2012 --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19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5800" y="228600"/>
            <a:ext cx="830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General case – reflection and refraction and multiple surfaces</a:t>
            </a:r>
          </a:p>
        </p:txBody>
      </p:sp>
      <p:pic>
        <p:nvPicPr>
          <p:cNvPr id="12083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838200"/>
            <a:ext cx="5715000" cy="5523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452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23277-82CF-4CE1-A3BC-2674FA4AF1B5}" type="datetime1">
              <a:rPr lang="en-US" smtClean="0"/>
              <a:t>4/3/2012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114 A  Spring 2012 --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</a:t>
            </a:fld>
            <a:endParaRPr lang="en-US" dirty="0"/>
          </a:p>
        </p:txBody>
      </p:sp>
      <p:pic>
        <p:nvPicPr>
          <p:cNvPr id="1095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1" t="24683" r="28141" b="4793"/>
          <a:stretch/>
        </p:blipFill>
        <p:spPr bwMode="auto">
          <a:xfrm>
            <a:off x="1524000" y="533400"/>
            <a:ext cx="589788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ight Arrow 5"/>
          <p:cNvSpPr/>
          <p:nvPr/>
        </p:nvSpPr>
        <p:spPr>
          <a:xfrm>
            <a:off x="1295400" y="3429000"/>
            <a:ext cx="457200" cy="3048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1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0D2F7-E850-4482-B089-39B821C59284}" type="datetime1">
              <a:rPr lang="en-US" smtClean="0"/>
              <a:t>4/3/2012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114 A  Spring 2012 --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20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60120" y="226367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Dispersion</a:t>
            </a:r>
          </a:p>
        </p:txBody>
      </p:sp>
      <p:pic>
        <p:nvPicPr>
          <p:cNvPr id="12185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10000" y="457199"/>
            <a:ext cx="426339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3400" y="688032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n=n(</a:t>
            </a:r>
            <a:r>
              <a:rPr lang="en-US" sz="2400" i="1" dirty="0" smtClean="0">
                <a:latin typeface="Symbol" pitchFamily="18" charset="2"/>
              </a:rPr>
              <a:t>l</a:t>
            </a:r>
            <a:r>
              <a:rPr lang="en-US" sz="2400" i="1" dirty="0" smtClean="0"/>
              <a:t>)</a:t>
            </a:r>
          </a:p>
        </p:txBody>
      </p:sp>
      <p:pic>
        <p:nvPicPr>
          <p:cNvPr id="1218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05000"/>
            <a:ext cx="295656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357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00577-76E6-41C7-9902-EAEAA20E1BE2}" type="datetime1">
              <a:rPr lang="en-US" smtClean="0"/>
              <a:t>4/3/2012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114 A  Spring 2012 --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21</a:t>
            </a:fld>
            <a:endParaRPr lang="en-US" dirty="0"/>
          </a:p>
        </p:txBody>
      </p:sp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057400"/>
            <a:ext cx="5715000" cy="3203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19200" y="4572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Dispersion from prism</a:t>
            </a:r>
          </a:p>
        </p:txBody>
      </p:sp>
    </p:spTree>
    <p:extLst>
      <p:ext uri="{BB962C8B-B14F-4D97-AF65-F5344CB8AC3E}">
        <p14:creationId xmlns:p14="http://schemas.microsoft.com/office/powerpoint/2010/main" val="230785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383A6-DFFA-4EF8-800C-E46F6C39E38F}" type="datetime1">
              <a:rPr lang="en-US" smtClean="0"/>
              <a:t>4/3/2012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114 A  Spring 2012 --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22</a:t>
            </a:fld>
            <a:endParaRPr lang="en-US" dirty="0"/>
          </a:p>
        </p:txBody>
      </p:sp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3400"/>
            <a:ext cx="5537835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91200" y="1143000"/>
            <a:ext cx="322516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Where is the pot of gold?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dirty="0" smtClean="0"/>
              <a:t>Primary rainbow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dirty="0" smtClean="0"/>
              <a:t>Secondary rainbow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dirty="0" smtClean="0"/>
              <a:t>Both</a:t>
            </a:r>
          </a:p>
          <a:p>
            <a:endParaRPr lang="en-US" sz="2400" dirty="0"/>
          </a:p>
          <a:p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785924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07114-D2A8-440D-9614-A4A5793CB5BF}" type="datetime1">
              <a:rPr lang="en-US" smtClean="0"/>
              <a:t>4/3/2012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114 A  Spring 2012 --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23</a:t>
            </a:fld>
            <a:endParaRPr lang="en-US" dirty="0"/>
          </a:p>
        </p:txBody>
      </p:sp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3400"/>
            <a:ext cx="5537835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91200" y="1143000"/>
            <a:ext cx="322516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Imagine you are viewing this scene. Where is the sun?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dirty="0" smtClean="0"/>
              <a:t>To your right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dirty="0" smtClean="0"/>
              <a:t>To your left 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dirty="0" smtClean="0"/>
              <a:t>Behind you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dirty="0" smtClean="0"/>
              <a:t>In front of you</a:t>
            </a:r>
          </a:p>
          <a:p>
            <a:endParaRPr lang="en-US" sz="2400" dirty="0"/>
          </a:p>
          <a:p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38506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9F51D-334E-4C92-9773-03C1CEB5661B}" type="datetime1">
              <a:rPr lang="en-US" smtClean="0"/>
              <a:t>4/3/2012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114 A  Spring 2012 --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3</a:t>
            </a:fld>
            <a:endParaRPr lang="en-US" dirty="0"/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79617"/>
            <a:ext cx="4000692" cy="2420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532428"/>
              </p:ext>
            </p:extLst>
          </p:nvPr>
        </p:nvGraphicFramePr>
        <p:xfrm>
          <a:off x="3276600" y="1105317"/>
          <a:ext cx="5578475" cy="2751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600" name="数式" r:id="rId4" imgW="2958840" imgH="1346040" progId="Equation.3">
                  <p:embed/>
                </p:oleObj>
              </mc:Choice>
              <mc:Fallback>
                <p:oleObj name="数式" r:id="rId4" imgW="2958840" imgH="1346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1105317"/>
                        <a:ext cx="5578475" cy="2751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162300" y="304800"/>
            <a:ext cx="5524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Plane wave solution to Maxwell’s equations</a:t>
            </a:r>
            <a:r>
              <a:rPr lang="en-US" sz="2400" dirty="0"/>
              <a:t> </a:t>
            </a:r>
            <a:r>
              <a:rPr lang="en-US" sz="2400" dirty="0" smtClean="0"/>
              <a:t>in vacuum: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2920" y="3657600"/>
            <a:ext cx="7315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Additional comments:</a:t>
            </a:r>
          </a:p>
          <a:p>
            <a:pPr lvl="1"/>
            <a:r>
              <a:rPr lang="en-US" sz="2400" dirty="0" smtClean="0"/>
              <a:t>For this solution, the </a:t>
            </a:r>
            <a:r>
              <a:rPr lang="en-US" sz="2400" b="1" dirty="0" smtClean="0"/>
              <a:t>y </a:t>
            </a:r>
            <a:r>
              <a:rPr lang="en-US" sz="2400" dirty="0" smtClean="0"/>
              <a:t>direction is called the </a:t>
            </a:r>
            <a:r>
              <a:rPr lang="en-US" sz="2400" b="1" dirty="0" smtClean="0">
                <a:solidFill>
                  <a:srgbClr val="FF0000"/>
                </a:solidFill>
              </a:rPr>
              <a:t>polarization  </a:t>
            </a:r>
            <a:r>
              <a:rPr lang="en-US" sz="2400" dirty="0" smtClean="0"/>
              <a:t>direction (the E field  orientation)</a:t>
            </a:r>
          </a:p>
          <a:p>
            <a:pPr lvl="1"/>
            <a:endParaRPr lang="en-US" sz="2400" b="1" dirty="0"/>
          </a:p>
          <a:p>
            <a:pPr lvl="1"/>
            <a:r>
              <a:rPr lang="en-US" sz="2400" dirty="0" smtClean="0"/>
              <a:t>This is a periodic wave, where </a:t>
            </a:r>
            <a:r>
              <a:rPr lang="en-US" sz="2400" i="1" dirty="0" smtClean="0"/>
              <a:t>k=2</a:t>
            </a:r>
            <a:r>
              <a:rPr lang="en-US" sz="2400" i="1" dirty="0" smtClean="0">
                <a:latin typeface="Symbol" pitchFamily="18" charset="2"/>
              </a:rPr>
              <a:t>p</a:t>
            </a:r>
            <a:r>
              <a:rPr lang="en-US" sz="2400" i="1" dirty="0" smtClean="0"/>
              <a:t>/</a:t>
            </a:r>
            <a:r>
              <a:rPr lang="en-US" sz="2400" i="1" dirty="0" smtClean="0">
                <a:latin typeface="Symbol" pitchFamily="18" charset="2"/>
              </a:rPr>
              <a:t>l </a:t>
            </a:r>
            <a:r>
              <a:rPr lang="en-US" sz="2400" dirty="0" smtClean="0"/>
              <a:t>and  </a:t>
            </a:r>
            <a:r>
              <a:rPr lang="en-US" sz="2400" i="1" dirty="0">
                <a:latin typeface="Symbol" pitchFamily="18" charset="2"/>
              </a:rPr>
              <a:t>l</a:t>
            </a:r>
            <a:r>
              <a:rPr lang="en-US" sz="2400" dirty="0" smtClean="0"/>
              <a:t> represents the wavelength and the frequency of the wave is </a:t>
            </a:r>
            <a:r>
              <a:rPr lang="en-US" sz="2400" i="1" dirty="0" err="1" smtClean="0"/>
              <a:t>kc</a:t>
            </a:r>
            <a:r>
              <a:rPr lang="en-US" sz="2400" i="1" dirty="0" smtClean="0"/>
              <a:t>=</a:t>
            </a:r>
            <a:r>
              <a:rPr lang="en-US" sz="2400" i="1" dirty="0" smtClean="0">
                <a:latin typeface="Symbol" pitchFamily="18" charset="2"/>
              </a:rPr>
              <a:t>w</a:t>
            </a:r>
            <a:r>
              <a:rPr lang="en-US" sz="2400" i="1" dirty="0" smtClean="0"/>
              <a:t>=2</a:t>
            </a:r>
            <a:r>
              <a:rPr lang="en-US" sz="2400" i="1" dirty="0" smtClean="0">
                <a:latin typeface="Symbol" pitchFamily="18" charset="2"/>
              </a:rPr>
              <a:t>p</a:t>
            </a:r>
            <a:r>
              <a:rPr lang="en-US" sz="2400" i="1" dirty="0" smtClean="0"/>
              <a:t>f.</a:t>
            </a:r>
            <a:endParaRPr lang="en-US" sz="2400" dirty="0" smtClean="0">
              <a:latin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541845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1E1A8-8829-4B60-A544-C488171453B5}" type="datetime1">
              <a:rPr lang="en-US" smtClean="0"/>
              <a:t>4/3/2012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114 A  Spring 2012 --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381000"/>
            <a:ext cx="647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Webassign</a:t>
            </a:r>
            <a:r>
              <a:rPr lang="en-US" sz="2400" dirty="0" smtClean="0"/>
              <a:t> hint:</a:t>
            </a:r>
          </a:p>
        </p:txBody>
      </p:sp>
      <p:pic>
        <p:nvPicPr>
          <p:cNvPr id="12697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4" t="25124" r="3719" b="31019"/>
          <a:stretch/>
        </p:blipFill>
        <p:spPr bwMode="auto">
          <a:xfrm>
            <a:off x="152400" y="990600"/>
            <a:ext cx="8945880" cy="3032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5811691"/>
              </p:ext>
            </p:extLst>
          </p:nvPr>
        </p:nvGraphicFramePr>
        <p:xfrm>
          <a:off x="609600" y="4127500"/>
          <a:ext cx="2286000" cy="12337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997" name="数式" r:id="rId4" imgW="799920" imgH="431640" progId="Equation.3">
                  <p:embed/>
                </p:oleObj>
              </mc:Choice>
              <mc:Fallback>
                <p:oleObj name="数式" r:id="rId4" imgW="799920" imgH="431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9600" y="4127500"/>
                        <a:ext cx="2286000" cy="12337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2237740"/>
              </p:ext>
            </p:extLst>
          </p:nvPr>
        </p:nvGraphicFramePr>
        <p:xfrm>
          <a:off x="4275138" y="3502025"/>
          <a:ext cx="3192462" cy="297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998" name="数式" r:id="rId6" imgW="1117440" imgH="1041120" progId="Equation.3">
                  <p:embed/>
                </p:oleObj>
              </mc:Choice>
              <mc:Fallback>
                <p:oleObj name="数式" r:id="rId6" imgW="1117440" imgH="104112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5138" y="3502025"/>
                        <a:ext cx="3192462" cy="297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2355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3228B-541F-4C49-B878-CCDA9CF2539D}" type="datetime1">
              <a:rPr lang="en-US" smtClean="0"/>
              <a:t>4/3/2012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114 A  Spring 2012 --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5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95300" y="228600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Index of refraction n: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0190880"/>
              </p:ext>
            </p:extLst>
          </p:nvPr>
        </p:nvGraphicFramePr>
        <p:xfrm>
          <a:off x="381000" y="838200"/>
          <a:ext cx="5122862" cy="2335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35" name="数式" r:id="rId3" imgW="2717640" imgH="1143000" progId="Equation.3">
                  <p:embed/>
                </p:oleObj>
              </mc:Choice>
              <mc:Fallback>
                <p:oleObj name="数式" r:id="rId3" imgW="2717640" imgH="11430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838200"/>
                        <a:ext cx="5122862" cy="2335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6200" y="3276600"/>
            <a:ext cx="9067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What happens to an electromagnetic wave  traveling when it encounters a different medium?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dirty="0" smtClean="0"/>
              <a:t>It usually passes through the medium without any change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dirty="0" smtClean="0"/>
              <a:t>It usually passes through the medium but the velocity is changed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dirty="0" smtClean="0"/>
              <a:t>It usually passes through the medium with a different velocity; the E and B fields are also changed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dirty="0" smtClean="0"/>
              <a:t>It usually cannot pass through the different medium</a:t>
            </a:r>
          </a:p>
          <a:p>
            <a:pPr marL="914400" lvl="1" indent="-457200">
              <a:buFont typeface="+mj-lt"/>
              <a:buAutoNum type="alphaUcPeriod"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48291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69134-69D2-4D0E-91DF-991BE2CA9A05}" type="datetime1">
              <a:rPr lang="en-US" smtClean="0"/>
              <a:t>4/3/2012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114 A  Spring 2012 --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6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95300" y="2971800"/>
            <a:ext cx="81153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What happens to the propagation of an electromagnetic wave  traveling when it encounters a different medium?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dirty="0" smtClean="0"/>
              <a:t>The propagation vector continues the medium without change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dirty="0" smtClean="0"/>
              <a:t>The propagation vector is reflected before passing second medium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dirty="0" smtClean="0"/>
              <a:t>The propagation vector changes when it passes through the  medium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dirty="0" smtClean="0"/>
              <a:t>More than one possibility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914400" y="533400"/>
            <a:ext cx="2286000" cy="2285999"/>
            <a:chOff x="6324600" y="228601"/>
            <a:chExt cx="2286000" cy="2285999"/>
          </a:xfrm>
        </p:grpSpPr>
        <p:grpSp>
          <p:nvGrpSpPr>
            <p:cNvPr id="7" name="Group 6"/>
            <p:cNvGrpSpPr/>
            <p:nvPr/>
          </p:nvGrpSpPr>
          <p:grpSpPr>
            <a:xfrm>
              <a:off x="6324600" y="228601"/>
              <a:ext cx="2286000" cy="2285999"/>
              <a:chOff x="6324600" y="228601"/>
              <a:chExt cx="2286000" cy="228599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6324600" y="228601"/>
                <a:ext cx="2286000" cy="1143000"/>
              </a:xfrm>
              <a:prstGeom prst="rect">
                <a:avLst/>
              </a:prstGeom>
              <a:solidFill>
                <a:srgbClr val="FC70D7">
                  <a:alpha val="6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6324600" y="1371600"/>
                <a:ext cx="2286000" cy="1143000"/>
              </a:xfrm>
              <a:prstGeom prst="rect">
                <a:avLst/>
              </a:prstGeom>
              <a:solidFill>
                <a:srgbClr val="00B0F0">
                  <a:alpha val="6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8" name="Straight Arrow Connector 7"/>
            <p:cNvCxnSpPr/>
            <p:nvPr/>
          </p:nvCxnSpPr>
          <p:spPr>
            <a:xfrm>
              <a:off x="6477000" y="459432"/>
              <a:ext cx="381000" cy="1902768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6858000" y="459432"/>
              <a:ext cx="304800" cy="912168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7162800" y="459432"/>
              <a:ext cx="304800" cy="912169"/>
            </a:xfrm>
            <a:prstGeom prst="line">
              <a:avLst/>
            </a:prstGeom>
            <a:ln w="25400"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8001000" y="459432"/>
              <a:ext cx="228600" cy="912168"/>
            </a:xfrm>
            <a:prstGeom prst="line">
              <a:avLst/>
            </a:prstGeom>
            <a:ln w="25400"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8229600" y="1410816"/>
              <a:ext cx="76200" cy="798984"/>
            </a:xfrm>
            <a:prstGeom prst="line">
              <a:avLst/>
            </a:prstGeom>
            <a:ln w="25400"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6667500" y="1519535"/>
              <a:ext cx="4191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A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277100" y="757535"/>
              <a:ext cx="4191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B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039100" y="533401"/>
              <a:ext cx="4191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175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8B0C1-6A61-47F2-9147-289432D4EC2F}" type="datetime1">
              <a:rPr lang="en-US" smtClean="0"/>
              <a:t>4/3/2012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114 A  Spring 2012 --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7</a:t>
            </a:fld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304800" y="228600"/>
            <a:ext cx="7162800" cy="4267200"/>
            <a:chOff x="609600" y="685800"/>
            <a:chExt cx="7162800" cy="426720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3085">
              <a:off x="1483212" y="2954480"/>
              <a:ext cx="2514600" cy="12116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391883">
              <a:off x="924676" y="954756"/>
              <a:ext cx="2001386" cy="12116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609600" y="685800"/>
              <a:ext cx="3276600" cy="1828800"/>
            </a:xfrm>
            <a:prstGeom prst="rect">
              <a:avLst/>
            </a:prstGeom>
            <a:solidFill>
              <a:srgbClr val="FC70D7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09600" y="2514600"/>
              <a:ext cx="3276600" cy="2438400"/>
            </a:xfrm>
            <a:prstGeom prst="rect">
              <a:avLst/>
            </a:prstGeom>
            <a:solidFill>
              <a:srgbClr val="00B0F0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9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49050882"/>
                </p:ext>
              </p:extLst>
            </p:nvPr>
          </p:nvGraphicFramePr>
          <p:xfrm>
            <a:off x="3804024" y="2286000"/>
            <a:ext cx="3968376" cy="1054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750" name="数式" r:id="rId5" imgW="1625400" imgH="431640" progId="Equation.3">
                    <p:embed/>
                  </p:oleObj>
                </mc:Choice>
                <mc:Fallback>
                  <p:oleObj name="数式" r:id="rId5" imgW="1625400" imgH="43164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3804024" y="2286000"/>
                          <a:ext cx="3968376" cy="1054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TextBox 9"/>
            <p:cNvSpPr txBox="1"/>
            <p:nvPr/>
          </p:nvSpPr>
          <p:spPr>
            <a:xfrm>
              <a:off x="2590800" y="1295400"/>
              <a:ext cx="490978" cy="457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 smtClean="0"/>
                <a:t>n</a:t>
              </a:r>
              <a:r>
                <a:rPr lang="en-US" sz="2400" i="1" baseline="-25000" dirty="0" smtClean="0"/>
                <a:t>1</a:t>
              </a:r>
              <a:endParaRPr lang="en-US" sz="2400" i="1" dirty="0" smtClean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014222" y="2819400"/>
              <a:ext cx="490978" cy="457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 smtClean="0"/>
                <a:t>n</a:t>
              </a:r>
              <a:r>
                <a:rPr lang="en-US" sz="2400" i="1" baseline="-25000" dirty="0" smtClean="0"/>
                <a:t>2</a:t>
              </a:r>
              <a:endParaRPr lang="en-US" sz="2400" i="1" dirty="0" smtClean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562600" y="3048000"/>
            <a:ext cx="3276600" cy="3200400"/>
            <a:chOff x="5562600" y="3048000"/>
            <a:chExt cx="3276600" cy="3200400"/>
          </a:xfrm>
        </p:grpSpPr>
        <p:sp>
          <p:nvSpPr>
            <p:cNvPr id="13" name="Rectangle 12"/>
            <p:cNvSpPr/>
            <p:nvPr/>
          </p:nvSpPr>
          <p:spPr>
            <a:xfrm>
              <a:off x="5562600" y="3048000"/>
              <a:ext cx="3276600" cy="1447800"/>
            </a:xfrm>
            <a:prstGeom prst="rect">
              <a:avLst/>
            </a:prstGeom>
            <a:solidFill>
              <a:srgbClr val="FC70D7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562600" y="4495800"/>
              <a:ext cx="3276600" cy="1752600"/>
            </a:xfrm>
            <a:prstGeom prst="rect">
              <a:avLst/>
            </a:prstGeom>
            <a:solidFill>
              <a:srgbClr val="00B0F0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Connector 16"/>
            <p:cNvCxnSpPr>
              <a:stCxn id="13" idx="0"/>
              <a:endCxn id="15" idx="2"/>
            </p:cNvCxnSpPr>
            <p:nvPr/>
          </p:nvCxnSpPr>
          <p:spPr>
            <a:xfrm>
              <a:off x="7200900" y="3048000"/>
              <a:ext cx="0" cy="3200400"/>
            </a:xfrm>
            <a:prstGeom prst="line">
              <a:avLst/>
            </a:prstGeom>
            <a:ln w="25400">
              <a:solidFill>
                <a:schemeClr val="tx1"/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endCxn id="15" idx="0"/>
            </p:cNvCxnSpPr>
            <p:nvPr/>
          </p:nvCxnSpPr>
          <p:spPr>
            <a:xfrm>
              <a:off x="6324600" y="3103099"/>
              <a:ext cx="876300" cy="1392701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7239000" y="4495800"/>
              <a:ext cx="685800" cy="1752600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7162800" y="4953000"/>
              <a:ext cx="914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Symbol" pitchFamily="18" charset="2"/>
                </a:rPr>
                <a:t>q</a:t>
              </a:r>
              <a:r>
                <a:rPr lang="en-US" sz="2400" baseline="-25000" dirty="0" smtClean="0"/>
                <a:t>2</a:t>
              </a:r>
              <a:endParaRPr lang="en-US" sz="2400" dirty="0" smtClean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781800" y="3653135"/>
              <a:ext cx="914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Symbol" pitchFamily="18" charset="2"/>
                </a:rPr>
                <a:t>q</a:t>
              </a:r>
              <a:r>
                <a:rPr lang="en-US" sz="2400" baseline="-25000" dirty="0" smtClean="0"/>
                <a:t>1</a:t>
              </a:r>
              <a:endParaRPr lang="en-US" sz="2400" dirty="0" smtClean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043422" y="3352800"/>
              <a:ext cx="490978" cy="457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 smtClean="0"/>
                <a:t>n</a:t>
              </a:r>
              <a:r>
                <a:rPr lang="en-US" sz="2400" i="1" baseline="-25000" dirty="0" smtClean="0"/>
                <a:t>1</a:t>
              </a:r>
              <a:endParaRPr lang="en-US" sz="2400" i="1" dirty="0" smtClean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043422" y="4572000"/>
              <a:ext cx="490978" cy="457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 smtClean="0"/>
                <a:t>n</a:t>
              </a:r>
              <a:r>
                <a:rPr lang="en-US" sz="2400" i="1" baseline="-25000" dirty="0" smtClean="0"/>
                <a:t>2</a:t>
              </a:r>
              <a:endParaRPr lang="en-US" sz="2400" i="1" dirty="0" smtClean="0"/>
            </a:p>
          </p:txBody>
        </p:sp>
      </p:grpSp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4976990"/>
              </p:ext>
            </p:extLst>
          </p:nvPr>
        </p:nvGraphicFramePr>
        <p:xfrm>
          <a:off x="5318125" y="5486400"/>
          <a:ext cx="2759075" cy="105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51" name="数式" r:id="rId7" imgW="1130040" imgH="431640" progId="Equation.3">
                  <p:embed/>
                </p:oleObj>
              </mc:Choice>
              <mc:Fallback>
                <p:oleObj name="数式" r:id="rId7" imgW="1130040" imgH="431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318125" y="5486400"/>
                        <a:ext cx="2759075" cy="1054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8" name="Straight Connector 17"/>
          <p:cNvCxnSpPr/>
          <p:nvPr/>
        </p:nvCxnSpPr>
        <p:spPr>
          <a:xfrm>
            <a:off x="5562600" y="381000"/>
            <a:ext cx="381000" cy="609600"/>
          </a:xfrm>
          <a:prstGeom prst="line">
            <a:avLst/>
          </a:prstGeom>
          <a:ln w="25400">
            <a:solidFill>
              <a:srgbClr val="FC70D7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562600" y="381000"/>
            <a:ext cx="0" cy="609600"/>
          </a:xfrm>
          <a:prstGeom prst="line">
            <a:avLst/>
          </a:prstGeom>
          <a:ln w="25400">
            <a:solidFill>
              <a:srgbClr val="FC70D7"/>
            </a:solidFill>
            <a:prstDash val="sysDash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5562600" y="990600"/>
            <a:ext cx="381000" cy="0"/>
          </a:xfrm>
          <a:prstGeom prst="line">
            <a:avLst/>
          </a:prstGeom>
          <a:ln w="25400">
            <a:solidFill>
              <a:srgbClr val="FC70D7"/>
            </a:solidFill>
            <a:prstDash val="sysDash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486400" y="528935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Symbol" pitchFamily="18" charset="2"/>
              </a:rPr>
              <a:t>q</a:t>
            </a:r>
            <a:r>
              <a:rPr lang="en-US" sz="2400" baseline="-25000" dirty="0" smtClean="0"/>
              <a:t>1</a:t>
            </a:r>
            <a:endParaRPr lang="en-US" sz="2400" dirty="0" smtClean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5539740" y="990600"/>
            <a:ext cx="480060" cy="914400"/>
          </a:xfrm>
          <a:prstGeom prst="line">
            <a:avLst/>
          </a:prstGeom>
          <a:ln w="25400">
            <a:solidFill>
              <a:srgbClr val="0070C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5539740" y="990600"/>
            <a:ext cx="22860" cy="914400"/>
          </a:xfrm>
          <a:prstGeom prst="line">
            <a:avLst/>
          </a:prstGeom>
          <a:ln w="25400">
            <a:solidFill>
              <a:srgbClr val="0070C0"/>
            </a:solidFill>
            <a:prstDash val="sysDash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5562600" y="1905000"/>
            <a:ext cx="381000" cy="0"/>
          </a:xfrm>
          <a:prstGeom prst="line">
            <a:avLst/>
          </a:prstGeom>
          <a:ln w="25400">
            <a:solidFill>
              <a:srgbClr val="0070C0"/>
            </a:solidFill>
            <a:prstDash val="sysDash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5486400" y="129540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Symbol" pitchFamily="18" charset="2"/>
              </a:rPr>
              <a:t>q</a:t>
            </a:r>
            <a:r>
              <a:rPr lang="en-US" sz="2400" baseline="-25000" dirty="0" smtClean="0"/>
              <a:t>2</a:t>
            </a:r>
            <a:endParaRPr lang="en-US" sz="2400" dirty="0" smtClean="0"/>
          </a:p>
        </p:txBody>
      </p:sp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220007"/>
              </p:ext>
            </p:extLst>
          </p:nvPr>
        </p:nvGraphicFramePr>
        <p:xfrm>
          <a:off x="6172200" y="73024"/>
          <a:ext cx="2016125" cy="19843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52" name="数式" r:id="rId9" imgW="825480" imgH="812520" progId="Equation.3">
                  <p:embed/>
                </p:oleObj>
              </mc:Choice>
              <mc:Fallback>
                <p:oleObj name="数式" r:id="rId9" imgW="825480" imgH="812520" progId="Equation.3">
                  <p:embed/>
                  <p:pic>
                    <p:nvPicPr>
                      <p:cNvPr id="0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73024"/>
                        <a:ext cx="2016125" cy="19843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9688576"/>
              </p:ext>
            </p:extLst>
          </p:nvPr>
        </p:nvGraphicFramePr>
        <p:xfrm>
          <a:off x="126999" y="4249737"/>
          <a:ext cx="5054601" cy="1922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53" name="数式" r:id="rId11" imgW="2679480" imgH="939600" progId="Equation.3">
                  <p:embed/>
                </p:oleObj>
              </mc:Choice>
              <mc:Fallback>
                <p:oleObj name="数式" r:id="rId11" imgW="2679480" imgH="9396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999" y="4249737"/>
                        <a:ext cx="5054601" cy="1922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4543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226DD-73F6-4FD5-A2F0-676330D071D6}" type="datetime1">
              <a:rPr lang="en-US" smtClean="0"/>
              <a:t>4/3/2012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114 A  Spring 2012 --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8</a:t>
            </a:fld>
            <a:endParaRPr lang="en-US" dirty="0"/>
          </a:p>
        </p:txBody>
      </p:sp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33487"/>
            <a:ext cx="8686800" cy="4383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4800" y="457200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Indices of refraction for various media:</a:t>
            </a:r>
          </a:p>
        </p:txBody>
      </p:sp>
    </p:spTree>
    <p:extLst>
      <p:ext uri="{BB962C8B-B14F-4D97-AF65-F5344CB8AC3E}">
        <p14:creationId xmlns:p14="http://schemas.microsoft.com/office/powerpoint/2010/main" val="211211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81855-716A-434B-A74A-24080EE2FECE}" type="datetime1">
              <a:rPr lang="en-US" smtClean="0"/>
              <a:t>4/3/2012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114 A  Spring 2012 --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9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38200" y="3200400"/>
            <a:ext cx="5105400" cy="3200400"/>
          </a:xfrm>
          <a:prstGeom prst="rect">
            <a:avLst/>
          </a:prstGeom>
          <a:pattFill prst="wave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ardrop 5"/>
          <p:cNvSpPr/>
          <p:nvPr/>
        </p:nvSpPr>
        <p:spPr>
          <a:xfrm rot="2888696">
            <a:off x="4685610" y="5730650"/>
            <a:ext cx="562596" cy="552562"/>
          </a:xfrm>
          <a:prstGeom prst="teardrop">
            <a:avLst>
              <a:gd name="adj" fmla="val 2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3124200" y="2743200"/>
            <a:ext cx="76200" cy="3429000"/>
          </a:xfrm>
          <a:prstGeom prst="line">
            <a:avLst/>
          </a:prstGeom>
          <a:ln w="25400">
            <a:solidFill>
              <a:schemeClr val="tx1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3124200" y="3200400"/>
            <a:ext cx="1842708" cy="2806531"/>
          </a:xfrm>
          <a:prstGeom prst="line">
            <a:avLst/>
          </a:prstGeom>
          <a:ln w="2540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 flipV="1">
            <a:off x="1524000" y="1524000"/>
            <a:ext cx="1600200" cy="1676400"/>
          </a:xfrm>
          <a:prstGeom prst="line">
            <a:avLst/>
          </a:prstGeom>
          <a:ln w="2540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235362" y="3810000"/>
            <a:ext cx="490978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n</a:t>
            </a:r>
            <a:r>
              <a:rPr lang="en-US" sz="2400" i="1" baseline="-25000" dirty="0" smtClean="0"/>
              <a:t>2</a:t>
            </a:r>
            <a:endParaRPr lang="en-US" sz="2400" i="1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1235362" y="2560320"/>
            <a:ext cx="490978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n</a:t>
            </a:r>
            <a:r>
              <a:rPr lang="en-US" sz="2400" i="1" baseline="-25000" dirty="0" smtClean="0"/>
              <a:t>1</a:t>
            </a:r>
            <a:endParaRPr lang="en-US" sz="2400" i="1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3124200" y="365760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Symbol" pitchFamily="18" charset="2"/>
              </a:rPr>
              <a:t>q</a:t>
            </a:r>
            <a:r>
              <a:rPr lang="en-US" sz="2400" baseline="-25000" dirty="0" smtClean="0"/>
              <a:t>2</a:t>
            </a:r>
            <a:endParaRPr lang="en-US" sz="2400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2743200" y="251460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Symbol" pitchFamily="18" charset="2"/>
              </a:rPr>
              <a:t>q</a:t>
            </a:r>
            <a:r>
              <a:rPr lang="en-US" sz="2400" baseline="-25000" dirty="0"/>
              <a:t>1</a:t>
            </a:r>
            <a:endParaRPr lang="en-US" sz="2400" dirty="0" smtClean="0"/>
          </a:p>
        </p:txBody>
      </p:sp>
      <p:grpSp>
        <p:nvGrpSpPr>
          <p:cNvPr id="113679" name="Group 113678"/>
          <p:cNvGrpSpPr/>
          <p:nvPr/>
        </p:nvGrpSpPr>
        <p:grpSpPr>
          <a:xfrm>
            <a:off x="497783" y="518160"/>
            <a:ext cx="1026217" cy="1005840"/>
            <a:chOff x="6781800" y="1600200"/>
            <a:chExt cx="1026217" cy="1005840"/>
          </a:xfrm>
        </p:grpSpPr>
        <p:pic>
          <p:nvPicPr>
            <p:cNvPr id="113666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2" t="2667" r="71744" b="78133"/>
            <a:stretch/>
          </p:blipFill>
          <p:spPr bwMode="auto">
            <a:xfrm>
              <a:off x="6781800" y="1600200"/>
              <a:ext cx="1026217" cy="9875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8" name="Straight Connector 17"/>
            <p:cNvCxnSpPr/>
            <p:nvPr/>
          </p:nvCxnSpPr>
          <p:spPr>
            <a:xfrm>
              <a:off x="7456214" y="2225040"/>
              <a:ext cx="308654" cy="381000"/>
            </a:xfrm>
            <a:prstGeom prst="line">
              <a:avLst/>
            </a:prstGeom>
            <a:ln w="127000">
              <a:solidFill>
                <a:srgbClr val="CDBCA3"/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3681" name="TextBox 113680"/>
          <p:cNvSpPr txBox="1"/>
          <p:nvPr/>
        </p:nvSpPr>
        <p:spPr>
          <a:xfrm>
            <a:off x="1726340" y="102661"/>
            <a:ext cx="74176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Suppose that you observe , at an angle of </a:t>
            </a:r>
            <a:r>
              <a:rPr lang="en-US" sz="2400" dirty="0" smtClean="0">
                <a:latin typeface="Symbol" pitchFamily="18" charset="2"/>
              </a:rPr>
              <a:t>q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= 45</a:t>
            </a:r>
            <a:r>
              <a:rPr lang="en-US" sz="2400" baseline="30000" dirty="0" smtClean="0"/>
              <a:t>o</a:t>
            </a:r>
            <a:r>
              <a:rPr lang="en-US" sz="2400" dirty="0" smtClean="0"/>
              <a:t>, a fish in a pond with refractive index n</a:t>
            </a:r>
            <a:r>
              <a:rPr lang="en-US" sz="2400" baseline="-25000" dirty="0" smtClean="0"/>
              <a:t>2 </a:t>
            </a:r>
            <a:r>
              <a:rPr lang="en-US" sz="2400" dirty="0" smtClean="0"/>
              <a:t>= 1.333.  How does the fish appear to you relative to its actual location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dirty="0" smtClean="0"/>
              <a:t>Further to the right?     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dirty="0" smtClean="0"/>
              <a:t>Further to the left?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dirty="0" smtClean="0"/>
              <a:t>At the same location.</a:t>
            </a:r>
          </a:p>
        </p:txBody>
      </p:sp>
    </p:spTree>
    <p:extLst>
      <p:ext uri="{BB962C8B-B14F-4D97-AF65-F5344CB8AC3E}">
        <p14:creationId xmlns:p14="http://schemas.microsoft.com/office/powerpoint/2010/main" val="318517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5400">
          <a:tailEnd type="triangl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4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13436</TotalTime>
  <Words>738</Words>
  <Application>Microsoft Office PowerPoint</Application>
  <PresentationFormat>On-screen Show (4:3)</PresentationFormat>
  <Paragraphs>180</Paragraphs>
  <Slides>23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Office Theme</vt:lpstr>
      <vt:lpstr>数式</vt:lpstr>
      <vt:lpstr>Microsoft Equation 3.0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WFU2011</dc:creator>
  <cp:lastModifiedBy>WFU2011</cp:lastModifiedBy>
  <cp:revision>874</cp:revision>
  <cp:lastPrinted>2012-03-27T16:42:45Z</cp:lastPrinted>
  <dcterms:created xsi:type="dcterms:W3CDTF">2012-01-10T18:32:24Z</dcterms:created>
  <dcterms:modified xsi:type="dcterms:W3CDTF">2012-04-03T16:15:13Z</dcterms:modified>
</cp:coreProperties>
</file>