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508" r:id="rId3"/>
    <p:sldId id="505" r:id="rId4"/>
    <p:sldId id="509" r:id="rId5"/>
    <p:sldId id="511" r:id="rId6"/>
    <p:sldId id="519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38" r:id="rId15"/>
    <p:sldId id="542" r:id="rId16"/>
    <p:sldId id="528" r:id="rId17"/>
    <p:sldId id="529" r:id="rId18"/>
    <p:sldId id="530" r:id="rId19"/>
    <p:sldId id="539" r:id="rId20"/>
    <p:sldId id="531" r:id="rId21"/>
    <p:sldId id="540" r:id="rId22"/>
    <p:sldId id="532" r:id="rId23"/>
    <p:sldId id="533" r:id="rId24"/>
    <p:sldId id="534" r:id="rId25"/>
    <p:sldId id="535" r:id="rId26"/>
    <p:sldId id="520" r:id="rId27"/>
    <p:sldId id="541" r:id="rId28"/>
    <p:sldId id="543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D7"/>
    <a:srgbClr val="CDBCA3"/>
    <a:srgbClr val="BEA888"/>
    <a:srgbClr val="A98D63"/>
    <a:srgbClr val="F8670E"/>
    <a:srgbClr val="812F60"/>
    <a:srgbClr val="DA32AA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7" d="100"/>
        <a:sy n="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4BE6-2D8A-42A4-B0D9-51E4A107F126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29C6-53B4-47F1-A289-A307E0F8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E8E2-67BF-41A3-B885-59C35358BE52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BD5-E1A9-4339-B25B-AC221887E208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05C9-5CCE-4498-90F1-DDE1BAB0AD4F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B61-60F9-4043-94C5-3516273D62EF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34E3-A249-4D04-8863-1D85341ED972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875C-A924-49AB-ADF7-E99A421385CB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E6F6-9762-43F5-9CC9-DADD5C149E1B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1161-4308-4C7A-A550-F870F9C892B7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7EFD-194E-4188-9E91-1B5CC3FA887C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3287-F3C3-4BA8-A79F-351CB0EF062A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0695-1761-4691-ADE1-720EDCD92C77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6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hysicsclassroom.com/class/refln/u13l4a.cf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02D-37B3-4BEA-87F7-845CD7FFD6A7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82949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19 (Chapter 36):</a:t>
            </a:r>
          </a:p>
          <a:p>
            <a:endParaRPr lang="en-US" b="1" dirty="0"/>
          </a:p>
          <a:p>
            <a:pPr algn="ctr"/>
            <a:r>
              <a:rPr lang="en-US" sz="3200" b="1" dirty="0" smtClean="0"/>
              <a:t>Optical properties of light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Mirror reflections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Images in flat and spherical mirrors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F4DD-378A-48DA-893D-912507E1A9E5}" type="datetime1">
              <a:rPr lang="en-US" smtClean="0"/>
              <a:t>4/4/2012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6288-C242-4F62-9C8A-AAE01C2A16B2}" type="slidenum">
              <a:rPr lang="en-US"/>
              <a:pPr/>
              <a:t>10</a:t>
            </a:fld>
            <a:endParaRPr lang="en-US"/>
          </a:p>
        </p:txBody>
      </p:sp>
      <p:pic>
        <p:nvPicPr>
          <p:cNvPr id="38027" name="Picture 139" descr="w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0892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28" name="Picture 140" descr="wak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089275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29" name="Rectangle 141"/>
          <p:cNvSpPr>
            <a:spLocks noChangeArrowheads="1"/>
          </p:cNvSpPr>
          <p:nvPr/>
        </p:nvSpPr>
        <p:spPr bwMode="auto">
          <a:xfrm>
            <a:off x="4343400" y="838200"/>
            <a:ext cx="152400" cy="50292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030" name="Text Box 142"/>
          <p:cNvSpPr txBox="1">
            <a:spLocks noChangeArrowheads="1"/>
          </p:cNvSpPr>
          <p:nvPr/>
        </p:nvSpPr>
        <p:spPr bwMode="auto">
          <a:xfrm>
            <a:off x="5181600" y="1143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object</a:t>
            </a:r>
          </a:p>
        </p:txBody>
      </p:sp>
      <p:sp>
        <p:nvSpPr>
          <p:cNvPr id="38031" name="Text Box 143"/>
          <p:cNvSpPr txBox="1">
            <a:spLocks noChangeArrowheads="1"/>
          </p:cNvSpPr>
          <p:nvPr/>
        </p:nvSpPr>
        <p:spPr bwMode="auto">
          <a:xfrm>
            <a:off x="1066800" y="121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virtual image</a:t>
            </a:r>
          </a:p>
        </p:txBody>
      </p:sp>
      <p:pic>
        <p:nvPicPr>
          <p:cNvPr id="38032" name="Picture 144" descr="bd1084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6934200" y="4495800"/>
            <a:ext cx="1077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33" name="Line 145"/>
          <p:cNvSpPr>
            <a:spLocks noChangeShapeType="1"/>
          </p:cNvSpPr>
          <p:nvPr/>
        </p:nvSpPr>
        <p:spPr bwMode="auto">
          <a:xfrm flipH="1">
            <a:off x="4648200" y="2667000"/>
            <a:ext cx="1219200" cy="914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4" name="Line 146"/>
          <p:cNvSpPr>
            <a:spLocks noChangeShapeType="1"/>
          </p:cNvSpPr>
          <p:nvPr/>
        </p:nvSpPr>
        <p:spPr bwMode="auto">
          <a:xfrm flipH="1" flipV="1">
            <a:off x="3200400" y="2743200"/>
            <a:ext cx="1371600" cy="83820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5" name="Line 147"/>
          <p:cNvSpPr>
            <a:spLocks noChangeShapeType="1"/>
          </p:cNvSpPr>
          <p:nvPr/>
        </p:nvSpPr>
        <p:spPr bwMode="auto">
          <a:xfrm>
            <a:off x="4648200" y="3581400"/>
            <a:ext cx="259080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6" name="Line 148"/>
          <p:cNvSpPr>
            <a:spLocks noChangeShapeType="1"/>
          </p:cNvSpPr>
          <p:nvPr/>
        </p:nvSpPr>
        <p:spPr bwMode="auto">
          <a:xfrm flipH="1">
            <a:off x="4572000" y="2667000"/>
            <a:ext cx="2362200" cy="1295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7" name="Line 149"/>
          <p:cNvSpPr>
            <a:spLocks noChangeShapeType="1"/>
          </p:cNvSpPr>
          <p:nvPr/>
        </p:nvSpPr>
        <p:spPr bwMode="auto">
          <a:xfrm>
            <a:off x="4572000" y="3962400"/>
            <a:ext cx="2667000" cy="990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38" name="Line 150"/>
          <p:cNvSpPr>
            <a:spLocks noChangeShapeType="1"/>
          </p:cNvSpPr>
          <p:nvPr/>
        </p:nvSpPr>
        <p:spPr bwMode="auto">
          <a:xfrm flipH="1" flipV="1">
            <a:off x="2057400" y="2667000"/>
            <a:ext cx="2514600" cy="129540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688A-181D-405B-8386-67D074CD60EA}" type="datetime1">
              <a:rPr lang="en-US" smtClean="0"/>
              <a:t>4/4/2012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8B8-FBD3-445E-A622-4F93BDCBF651}" type="slidenum">
              <a:rPr lang="en-US"/>
              <a:pPr/>
              <a:t>11</a:t>
            </a:fld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Summary of geometric optics of plane mirror</a:t>
            </a:r>
          </a:p>
        </p:txBody>
      </p:sp>
      <p:pic>
        <p:nvPicPr>
          <p:cNvPr id="39941" name="Picture 5" descr="f3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921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f35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6290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391400" y="3200400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“virtual” image</a:t>
            </a: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2667000" y="5410200"/>
          <a:ext cx="368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4" name="Equation" r:id="rId5" imgW="3682800" imgH="787320" progId="Equation.3">
                  <p:embed/>
                </p:oleObj>
              </mc:Choice>
              <mc:Fallback>
                <p:oleObj name="Equation" r:id="rId5" imgW="36828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10200"/>
                        <a:ext cx="3683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219200" y="5029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General equation describing object and image positions:</a:t>
            </a:r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4800600" y="4572000"/>
          <a:ext cx="3721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5" name="Equation" r:id="rId7" imgW="3720960" imgH="342720" progId="Equation.3">
                  <p:embed/>
                </p:oleObj>
              </mc:Choice>
              <mc:Fallback>
                <p:oleObj name="Equation" r:id="rId7" imgW="3720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72000"/>
                        <a:ext cx="3721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3B1-8CD1-4322-9D3A-A63B0ED03916}" type="datetime1">
              <a:rPr lang="en-US" smtClean="0"/>
              <a:t>4/4/2012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9A39-E5BF-4BB5-B6E2-E2A506121BC7}" type="slidenum">
              <a:rPr lang="en-US"/>
              <a:pPr/>
              <a:t>12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0000" r="22501" b="14999"/>
          <a:stretch>
            <a:fillRect/>
          </a:stretch>
        </p:blipFill>
        <p:spPr bwMode="auto">
          <a:xfrm>
            <a:off x="228600" y="1219200"/>
            <a:ext cx="3657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Analysis of image from plane mirror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0000" r="22501" b="14999"/>
          <a:stretch>
            <a:fillRect/>
          </a:stretch>
        </p:blipFill>
        <p:spPr bwMode="auto">
          <a:xfrm>
            <a:off x="228600" y="1219200"/>
            <a:ext cx="3657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Geometrical relationships</a:t>
            </a:r>
          </a:p>
          <a:p>
            <a:pPr>
              <a:spcBef>
                <a:spcPct val="50000"/>
              </a:spcBef>
            </a:pPr>
            <a:r>
              <a:rPr lang="en-US" dirty="0"/>
              <a:t>    |</a:t>
            </a:r>
            <a:r>
              <a:rPr lang="en-US" i="1" dirty="0" smtClean="0"/>
              <a:t>i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en-US" i="1" dirty="0"/>
              <a:t>= p     h=h’</a:t>
            </a:r>
          </a:p>
          <a:p>
            <a:pPr>
              <a:spcBef>
                <a:spcPct val="50000"/>
              </a:spcBef>
            </a:pPr>
            <a:r>
              <a:rPr lang="en-US" dirty="0"/>
              <a:t>Magnification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438400" y="5029200"/>
          <a:ext cx="2882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0" name="Equation" r:id="rId4" imgW="2882880" imgH="787320" progId="Equation.3">
                  <p:embed/>
                </p:oleObj>
              </mc:Choice>
              <mc:Fallback>
                <p:oleObj name="Equation" r:id="rId4" imgW="28828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28829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76600" y="3124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(virtual)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257800" y="2333625"/>
            <a:ext cx="3810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Some details:</a:t>
            </a:r>
          </a:p>
          <a:p>
            <a:pPr>
              <a:spcBef>
                <a:spcPct val="50000"/>
              </a:spcBef>
            </a:pPr>
            <a:r>
              <a:rPr lang="en-US"/>
              <a:t>   By convention,</a:t>
            </a:r>
          </a:p>
          <a:p>
            <a:pPr>
              <a:spcBef>
                <a:spcPct val="50000"/>
              </a:spcBef>
            </a:pPr>
            <a:r>
              <a:rPr lang="en-US"/>
              <a:t>        </a:t>
            </a:r>
            <a:r>
              <a:rPr lang="en-US" i="1"/>
              <a:t>i &lt; 0</a:t>
            </a:r>
            <a:r>
              <a:rPr lang="en-US"/>
              <a:t> for virtual image</a:t>
            </a: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6362700" y="4038600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1" name="Equation" r:id="rId6" imgW="1650960" imgH="787320" progId="Equation.3">
                  <p:embed/>
                </p:oleObj>
              </mc:Choice>
              <mc:Fallback>
                <p:oleObj name="Equation" r:id="rId6" imgW="16509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038600"/>
                        <a:ext cx="1651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667000" y="1752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705-BCAD-4F38-8F66-D236ECBA81B1}" type="datetime1">
              <a:rPr lang="en-US" smtClean="0"/>
              <a:t>4/4/2012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CC80B-0F07-40FA-BB6D-F62B7018C739}" type="slidenum">
              <a:rPr lang="en-US"/>
              <a:pPr/>
              <a:t>13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1" t="10001" r="27454" b="56607"/>
          <a:stretch>
            <a:fillRect/>
          </a:stretch>
        </p:blipFill>
        <p:spPr bwMode="auto">
          <a:xfrm>
            <a:off x="5105400" y="3048000"/>
            <a:ext cx="3098800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Spherical mirrors  -- concave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53751" b="25000"/>
          <a:stretch>
            <a:fillRect/>
          </a:stretch>
        </p:blipFill>
        <p:spPr bwMode="auto">
          <a:xfrm>
            <a:off x="5486400" y="228600"/>
            <a:ext cx="2819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10001" r="27501" b="13333"/>
          <a:stretch>
            <a:fillRect/>
          </a:stretch>
        </p:blipFill>
        <p:spPr bwMode="auto">
          <a:xfrm>
            <a:off x="1524000" y="2667000"/>
            <a:ext cx="2743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9600" y="22098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Reflection of  parallel light rays: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257800" y="2895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Detail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4953000" y="2743200"/>
            <a:ext cx="304800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172200" y="3581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400800" y="3886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</a:p>
        </p:txBody>
      </p:sp>
      <p:sp>
        <p:nvSpPr>
          <p:cNvPr id="26635" name="AutoShape 11"/>
          <p:cNvSpPr>
            <a:spLocks/>
          </p:cNvSpPr>
          <p:nvPr/>
        </p:nvSpPr>
        <p:spPr bwMode="auto">
          <a:xfrm rot="16200000">
            <a:off x="6286500" y="4076700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2"/>
          <p:cNvSpPr>
            <a:spLocks/>
          </p:cNvSpPr>
          <p:nvPr/>
        </p:nvSpPr>
        <p:spPr bwMode="auto">
          <a:xfrm rot="16200000">
            <a:off x="6819900" y="52959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324600" y="533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934200" y="586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724400" y="5562600"/>
            <a:ext cx="1295400" cy="457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  <a:r>
              <a:rPr lang="en-US"/>
              <a:t>  = ½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715000" cy="54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38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5715000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0960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does this satellite-dish look like a concave mirror?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Because it is.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It doesn’t – not shiny enough.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67400" y="3037344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is the receive placed relative to the radius of curvature R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Placed at 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Placed at R/2.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0258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DD94-E59D-4027-9635-B260CC3B3C37}" type="datetime1">
              <a:rPr lang="en-US" smtClean="0"/>
              <a:t>4/4/2012</a:t>
            </a:fld>
            <a:endParaRPr lang="en-US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31C3-29E0-49DB-A5AF-227008A7B51F}" type="slidenum">
              <a:rPr lang="en-US"/>
              <a:pPr/>
              <a:t>16</a:t>
            </a:fld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 formed in concave mirror: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0000" r="22501" b="14999"/>
          <a:stretch>
            <a:fillRect/>
          </a:stretch>
        </p:blipFill>
        <p:spPr bwMode="auto">
          <a:xfrm>
            <a:off x="5181600" y="609600"/>
            <a:ext cx="3657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791200" y="381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Plane mirror: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391400" y="1143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-</a:t>
            </a: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036638" y="3886200"/>
          <a:ext cx="14255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8" name="Equation" r:id="rId4" imgW="1193760" imgH="787320" progId="Equation.3">
                  <p:embed/>
                </p:oleObj>
              </mc:Choice>
              <mc:Fallback>
                <p:oleObj name="Equation" r:id="rId4" imgW="1193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886200"/>
                        <a:ext cx="1425575" cy="94138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952500" y="5029200"/>
          <a:ext cx="1536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9" name="Equation" r:id="rId6" imgW="1536480" imgH="787320" progId="Equation.3">
                  <p:embed/>
                </p:oleObj>
              </mc:Choice>
              <mc:Fallback>
                <p:oleObj name="Equation" r:id="rId6" imgW="15364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029200"/>
                        <a:ext cx="1536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373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</a:t>
            </a:r>
            <a:r>
              <a:rPr lang="en-US" i="1"/>
              <a:t>f  </a:t>
            </a:r>
            <a:r>
              <a:rPr lang="en-US"/>
              <a:t>= 4 cm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</a:t>
            </a:r>
            <a:r>
              <a:rPr lang="en-US" i="1"/>
              <a:t>p  </a:t>
            </a:r>
            <a:r>
              <a:rPr lang="en-US"/>
              <a:t>= 1 cm</a:t>
            </a:r>
          </a:p>
          <a:p>
            <a:pPr>
              <a:spcBef>
                <a:spcPct val="50000"/>
              </a:spcBef>
            </a:pPr>
            <a:r>
              <a:rPr lang="en-US"/>
              <a:t>               </a:t>
            </a:r>
            <a:r>
              <a:rPr lang="en-US" i="1"/>
              <a:t>i</a:t>
            </a:r>
            <a:r>
              <a:rPr lang="en-US"/>
              <a:t>   = -1.33 cm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 rot="5400000">
            <a:off x="1828800" y="1219200"/>
            <a:ext cx="2819400" cy="2209800"/>
          </a:xfrm>
          <a:custGeom>
            <a:avLst/>
            <a:gdLst>
              <a:gd name="G0" fmla="+- 8843 0 0"/>
              <a:gd name="G1" fmla="+- 11730662 0 0"/>
              <a:gd name="G2" fmla="+- 0 0 11730662"/>
              <a:gd name="T0" fmla="*/ 0 256 1"/>
              <a:gd name="T1" fmla="*/ 180 256 1"/>
              <a:gd name="G3" fmla="+- 11730662 T0 T1"/>
              <a:gd name="T2" fmla="*/ 0 256 1"/>
              <a:gd name="T3" fmla="*/ 90 256 1"/>
              <a:gd name="G4" fmla="+- 11730662 T2 T3"/>
              <a:gd name="G5" fmla="*/ G4 2 1"/>
              <a:gd name="T4" fmla="*/ 90 256 1"/>
              <a:gd name="T5" fmla="*/ 0 256 1"/>
              <a:gd name="G6" fmla="+- 11730662 T4 T5"/>
              <a:gd name="G7" fmla="*/ G6 2 1"/>
              <a:gd name="G8" fmla="abs 117306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843"/>
              <a:gd name="G18" fmla="*/ 8843 1 2"/>
              <a:gd name="G19" fmla="+- G18 5400 0"/>
              <a:gd name="G20" fmla="cos G19 11730662"/>
              <a:gd name="G21" fmla="sin G19 11730662"/>
              <a:gd name="G22" fmla="+- G20 10800 0"/>
              <a:gd name="G23" fmla="+- G21 10800 0"/>
              <a:gd name="G24" fmla="+- 10800 0 G20"/>
              <a:gd name="G25" fmla="+- 8843 10800 0"/>
              <a:gd name="G26" fmla="?: G9 G17 G25"/>
              <a:gd name="G27" fmla="?: G9 0 21600"/>
              <a:gd name="G28" fmla="cos 10800 11730662"/>
              <a:gd name="G29" fmla="sin 10800 11730662"/>
              <a:gd name="G30" fmla="sin 8843 11730662"/>
              <a:gd name="G31" fmla="+- G28 10800 0"/>
              <a:gd name="G32" fmla="+- G29 10800 0"/>
              <a:gd name="G33" fmla="+- G30 10800 0"/>
              <a:gd name="G34" fmla="?: G4 0 G31"/>
              <a:gd name="G35" fmla="?: 11730662 G34 0"/>
              <a:gd name="G36" fmla="?: G6 G35 G31"/>
              <a:gd name="G37" fmla="+- 21600 0 G36"/>
              <a:gd name="G38" fmla="?: G4 0 G33"/>
              <a:gd name="G39" fmla="?: 117306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79 w 21600"/>
              <a:gd name="T15" fmla="*/ 10972 h 21600"/>
              <a:gd name="T16" fmla="*/ 10800 w 21600"/>
              <a:gd name="T17" fmla="*/ 1957 h 21600"/>
              <a:gd name="T18" fmla="*/ 20621 w 21600"/>
              <a:gd name="T19" fmla="*/ 10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58" y="10954"/>
                </a:moveTo>
                <a:cubicBezTo>
                  <a:pt x="1957" y="10903"/>
                  <a:pt x="1957" y="10851"/>
                  <a:pt x="1957" y="10800"/>
                </a:cubicBezTo>
                <a:cubicBezTo>
                  <a:pt x="1957" y="5916"/>
                  <a:pt x="5916" y="1957"/>
                  <a:pt x="10800" y="1957"/>
                </a:cubicBezTo>
                <a:cubicBezTo>
                  <a:pt x="15683" y="1957"/>
                  <a:pt x="19643" y="5916"/>
                  <a:pt x="19643" y="10800"/>
                </a:cubicBezTo>
                <a:cubicBezTo>
                  <a:pt x="19643" y="10851"/>
                  <a:pt x="19642" y="10903"/>
                  <a:pt x="19641" y="10954"/>
                </a:cubicBezTo>
                <a:lnTo>
                  <a:pt x="21598" y="10989"/>
                </a:lnTo>
                <a:cubicBezTo>
                  <a:pt x="21599" y="10926"/>
                  <a:pt x="21600" y="1086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63"/>
                  <a:pt x="0" y="10926"/>
                  <a:pt x="1" y="10989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38200" y="2362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048000" y="231140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581400" y="18288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4648200" y="1752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FFFF00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2133600" y="1828800"/>
            <a:ext cx="19050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2209800" y="1828800"/>
            <a:ext cx="1828800" cy="9906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2971800" y="914400"/>
            <a:ext cx="1143000" cy="1447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2971800" y="2362200"/>
            <a:ext cx="1143000" cy="12954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4114800" y="10668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4038600" y="16002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3124200" y="251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5052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3733800" y="2209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810000" y="182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V="1">
            <a:off x="41910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3434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-q</a:t>
            </a:r>
          </a:p>
        </p:txBody>
      </p:sp>
      <p:graphicFrame>
        <p:nvGraphicFramePr>
          <p:cNvPr id="28698" name="Object 26"/>
          <p:cNvGraphicFramePr>
            <a:graphicFrameLocks noChangeAspect="1"/>
          </p:cNvGraphicFramePr>
          <p:nvPr/>
        </p:nvGraphicFramePr>
        <p:xfrm>
          <a:off x="6362700" y="4495800"/>
          <a:ext cx="2603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0" name="Equation" r:id="rId8" imgW="2603160" imgH="787320" progId="Equation.3">
                  <p:embed/>
                </p:oleObj>
              </mc:Choice>
              <mc:Fallback>
                <p:oleObj name="Equation" r:id="rId8" imgW="26031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495800"/>
                        <a:ext cx="2603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7696200" y="11430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DC42-8659-42E2-8A60-D94957B26373}" type="datetime1">
              <a:rPr lang="en-US" smtClean="0"/>
              <a:t>4/4/2012</a:t>
            </a:fld>
            <a:endParaRPr lang="en-US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D65F-FF84-4EF5-93F3-C099B23F90E3}" type="slidenum">
              <a:rPr lang="en-US"/>
              <a:pPr/>
              <a:t>17</a:t>
            </a:fld>
            <a:endParaRPr lang="en-US"/>
          </a:p>
        </p:txBody>
      </p:sp>
      <p:sp>
        <p:nvSpPr>
          <p:cNvPr id="29698" name="AutoShape 2"/>
          <p:cNvSpPr>
            <a:spLocks noChangeAspect="1" noChangeArrowheads="1"/>
          </p:cNvSpPr>
          <p:nvPr/>
        </p:nvSpPr>
        <p:spPr bwMode="auto">
          <a:xfrm rot="5400000">
            <a:off x="2322513" y="1371600"/>
            <a:ext cx="4225925" cy="3311525"/>
          </a:xfrm>
          <a:custGeom>
            <a:avLst/>
            <a:gdLst>
              <a:gd name="G0" fmla="+- 8843 0 0"/>
              <a:gd name="G1" fmla="+- 11730662 0 0"/>
              <a:gd name="G2" fmla="+- 0 0 11730662"/>
              <a:gd name="T0" fmla="*/ 0 256 1"/>
              <a:gd name="T1" fmla="*/ 180 256 1"/>
              <a:gd name="G3" fmla="+- 11730662 T0 T1"/>
              <a:gd name="T2" fmla="*/ 0 256 1"/>
              <a:gd name="T3" fmla="*/ 90 256 1"/>
              <a:gd name="G4" fmla="+- 11730662 T2 T3"/>
              <a:gd name="G5" fmla="*/ G4 2 1"/>
              <a:gd name="T4" fmla="*/ 90 256 1"/>
              <a:gd name="T5" fmla="*/ 0 256 1"/>
              <a:gd name="G6" fmla="+- 11730662 T4 T5"/>
              <a:gd name="G7" fmla="*/ G6 2 1"/>
              <a:gd name="G8" fmla="abs 117306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843"/>
              <a:gd name="G18" fmla="*/ 8843 1 2"/>
              <a:gd name="G19" fmla="+- G18 5400 0"/>
              <a:gd name="G20" fmla="cos G19 11730662"/>
              <a:gd name="G21" fmla="sin G19 11730662"/>
              <a:gd name="G22" fmla="+- G20 10800 0"/>
              <a:gd name="G23" fmla="+- G21 10800 0"/>
              <a:gd name="G24" fmla="+- 10800 0 G20"/>
              <a:gd name="G25" fmla="+- 8843 10800 0"/>
              <a:gd name="G26" fmla="?: G9 G17 G25"/>
              <a:gd name="G27" fmla="?: G9 0 21600"/>
              <a:gd name="G28" fmla="cos 10800 11730662"/>
              <a:gd name="G29" fmla="sin 10800 11730662"/>
              <a:gd name="G30" fmla="sin 8843 11730662"/>
              <a:gd name="G31" fmla="+- G28 10800 0"/>
              <a:gd name="G32" fmla="+- G29 10800 0"/>
              <a:gd name="G33" fmla="+- G30 10800 0"/>
              <a:gd name="G34" fmla="?: G4 0 G31"/>
              <a:gd name="G35" fmla="?: 11730662 G34 0"/>
              <a:gd name="G36" fmla="?: G6 G35 G31"/>
              <a:gd name="G37" fmla="+- 21600 0 G36"/>
              <a:gd name="G38" fmla="?: G4 0 G33"/>
              <a:gd name="G39" fmla="?: 117306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79 w 21600"/>
              <a:gd name="T15" fmla="*/ 10972 h 21600"/>
              <a:gd name="T16" fmla="*/ 10800 w 21600"/>
              <a:gd name="T17" fmla="*/ 1957 h 21600"/>
              <a:gd name="T18" fmla="*/ 20621 w 21600"/>
              <a:gd name="T19" fmla="*/ 10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58" y="10954"/>
                </a:moveTo>
                <a:cubicBezTo>
                  <a:pt x="1957" y="10903"/>
                  <a:pt x="1957" y="10851"/>
                  <a:pt x="1957" y="10800"/>
                </a:cubicBezTo>
                <a:cubicBezTo>
                  <a:pt x="1957" y="5916"/>
                  <a:pt x="5916" y="1957"/>
                  <a:pt x="10800" y="1957"/>
                </a:cubicBezTo>
                <a:cubicBezTo>
                  <a:pt x="15683" y="1957"/>
                  <a:pt x="19643" y="5916"/>
                  <a:pt x="19643" y="10800"/>
                </a:cubicBezTo>
                <a:cubicBezTo>
                  <a:pt x="19643" y="10851"/>
                  <a:pt x="19642" y="10903"/>
                  <a:pt x="19641" y="10954"/>
                </a:cubicBezTo>
                <a:lnTo>
                  <a:pt x="21598" y="10989"/>
                </a:lnTo>
                <a:cubicBezTo>
                  <a:pt x="21599" y="10926"/>
                  <a:pt x="21600" y="1086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63"/>
                  <a:pt x="0" y="10926"/>
                  <a:pt x="1" y="10989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Line 3"/>
          <p:cNvSpPr>
            <a:spLocks noChangeAspect="1" noChangeShapeType="1"/>
          </p:cNvSpPr>
          <p:nvPr/>
        </p:nvSpPr>
        <p:spPr bwMode="auto">
          <a:xfrm>
            <a:off x="838200" y="3084513"/>
            <a:ext cx="662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Oval 4"/>
          <p:cNvSpPr>
            <a:spLocks noChangeAspect="1" noChangeArrowheads="1"/>
          </p:cNvSpPr>
          <p:nvPr/>
        </p:nvSpPr>
        <p:spPr bwMode="auto">
          <a:xfrm>
            <a:off x="4149725" y="3008313"/>
            <a:ext cx="138113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5"/>
          <p:cNvSpPr>
            <a:spLocks noChangeAspect="1" noChangeArrowheads="1"/>
          </p:cNvSpPr>
          <p:nvPr/>
        </p:nvSpPr>
        <p:spPr bwMode="auto">
          <a:xfrm>
            <a:off x="4949825" y="2284413"/>
            <a:ext cx="341313" cy="800100"/>
          </a:xfrm>
          <a:prstGeom prst="upArrow">
            <a:avLst>
              <a:gd name="adj1" fmla="val 50000"/>
              <a:gd name="adj2" fmla="val 58605"/>
            </a:avLst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6"/>
          <p:cNvSpPr>
            <a:spLocks noChangeAspect="1" noChangeArrowheads="1"/>
          </p:cNvSpPr>
          <p:nvPr/>
        </p:nvSpPr>
        <p:spPr bwMode="auto">
          <a:xfrm>
            <a:off x="7048500" y="1371600"/>
            <a:ext cx="342900" cy="1676400"/>
          </a:xfrm>
          <a:prstGeom prst="upArrow">
            <a:avLst>
              <a:gd name="adj1" fmla="val 50000"/>
              <a:gd name="adj2" fmla="val 122222"/>
            </a:avLst>
          </a:prstGeom>
          <a:solidFill>
            <a:srgbClr val="FFFF00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7"/>
          <p:cNvSpPr>
            <a:spLocks noChangeAspect="1" noChangeShapeType="1"/>
          </p:cNvSpPr>
          <p:nvPr/>
        </p:nvSpPr>
        <p:spPr bwMode="auto">
          <a:xfrm>
            <a:off x="2779713" y="2284413"/>
            <a:ext cx="28543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Aspect="1" noChangeShapeType="1"/>
          </p:cNvSpPr>
          <p:nvPr/>
        </p:nvSpPr>
        <p:spPr bwMode="auto">
          <a:xfrm flipH="1">
            <a:off x="2894013" y="2284413"/>
            <a:ext cx="2740025" cy="14859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Aspect="1" noChangeShapeType="1"/>
          </p:cNvSpPr>
          <p:nvPr/>
        </p:nvSpPr>
        <p:spPr bwMode="auto">
          <a:xfrm>
            <a:off x="4035425" y="914400"/>
            <a:ext cx="1712913" cy="217011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Aspect="1" noChangeShapeType="1"/>
          </p:cNvSpPr>
          <p:nvPr/>
        </p:nvSpPr>
        <p:spPr bwMode="auto">
          <a:xfrm flipH="1">
            <a:off x="4035425" y="3084513"/>
            <a:ext cx="1712913" cy="1941512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Aspect="1" noChangeShapeType="1"/>
          </p:cNvSpPr>
          <p:nvPr/>
        </p:nvSpPr>
        <p:spPr bwMode="auto">
          <a:xfrm>
            <a:off x="4264025" y="3313113"/>
            <a:ext cx="159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Text Box 12"/>
          <p:cNvSpPr txBox="1">
            <a:spLocks noChangeAspect="1" noChangeArrowheads="1"/>
          </p:cNvSpPr>
          <p:nvPr/>
        </p:nvSpPr>
        <p:spPr bwMode="auto">
          <a:xfrm>
            <a:off x="4835525" y="3084513"/>
            <a:ext cx="79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9709" name="Line 13"/>
          <p:cNvSpPr>
            <a:spLocks noChangeAspect="1" noChangeShapeType="1"/>
          </p:cNvSpPr>
          <p:nvPr/>
        </p:nvSpPr>
        <p:spPr bwMode="auto">
          <a:xfrm>
            <a:off x="5178425" y="2855913"/>
            <a:ext cx="684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Text Box 14"/>
          <p:cNvSpPr txBox="1">
            <a:spLocks noChangeAspect="1" noChangeArrowheads="1"/>
          </p:cNvSpPr>
          <p:nvPr/>
        </p:nvSpPr>
        <p:spPr bwMode="auto">
          <a:xfrm>
            <a:off x="5291138" y="2284413"/>
            <a:ext cx="80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sp>
        <p:nvSpPr>
          <p:cNvPr id="29711" name="Line 15"/>
          <p:cNvSpPr>
            <a:spLocks noChangeAspect="1" noChangeShapeType="1"/>
          </p:cNvSpPr>
          <p:nvPr/>
        </p:nvSpPr>
        <p:spPr bwMode="auto">
          <a:xfrm flipV="1">
            <a:off x="5862638" y="3313113"/>
            <a:ext cx="1452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spect="1" noChangeArrowheads="1"/>
          </p:cNvSpPr>
          <p:nvPr/>
        </p:nvSpPr>
        <p:spPr bwMode="auto">
          <a:xfrm>
            <a:off x="6286500" y="3200400"/>
            <a:ext cx="80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-i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62000" y="3810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“Proof” of mirror equation: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315200" y="236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h</a:t>
            </a:r>
            <a:r>
              <a:rPr lang="en-US" i="1" baseline="30000"/>
              <a:t>’</a:t>
            </a:r>
            <a:endParaRPr lang="en-US" i="1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48200" y="2438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h</a:t>
            </a:r>
          </a:p>
        </p:txBody>
      </p:sp>
      <p:grpSp>
        <p:nvGrpSpPr>
          <p:cNvPr id="29716" name="Group 20"/>
          <p:cNvGrpSpPr>
            <a:grpSpLocks/>
          </p:cNvGrpSpPr>
          <p:nvPr/>
        </p:nvGrpSpPr>
        <p:grpSpPr bwMode="auto">
          <a:xfrm>
            <a:off x="5105400" y="1447800"/>
            <a:ext cx="3733800" cy="4343400"/>
            <a:chOff x="3216" y="912"/>
            <a:chExt cx="2352" cy="2736"/>
          </a:xfrm>
        </p:grpSpPr>
        <p:sp>
          <p:nvSpPr>
            <p:cNvPr id="29717" name="AutoShape 21"/>
            <p:cNvSpPr>
              <a:spLocks noChangeArrowheads="1"/>
            </p:cNvSpPr>
            <p:nvPr/>
          </p:nvSpPr>
          <p:spPr bwMode="auto">
            <a:xfrm>
              <a:off x="3216" y="1470"/>
              <a:ext cx="384" cy="480"/>
            </a:xfrm>
            <a:prstGeom prst="rtTriangl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AutoShape 22"/>
            <p:cNvSpPr>
              <a:spLocks noChangeArrowheads="1"/>
            </p:cNvSpPr>
            <p:nvPr/>
          </p:nvSpPr>
          <p:spPr bwMode="auto">
            <a:xfrm flipH="1">
              <a:off x="3696" y="912"/>
              <a:ext cx="816" cy="1008"/>
            </a:xfrm>
            <a:prstGeom prst="rtTriangl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3936" y="2670"/>
              <a:ext cx="1632" cy="978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Similar triangles:</a:t>
              </a:r>
            </a:p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graphicFrame>
          <p:nvGraphicFramePr>
            <p:cNvPr id="29720" name="Object 24"/>
            <p:cNvGraphicFramePr>
              <a:graphicFrameLocks noChangeAspect="1"/>
            </p:cNvGraphicFramePr>
            <p:nvPr/>
          </p:nvGraphicFramePr>
          <p:xfrm>
            <a:off x="4384" y="2990"/>
            <a:ext cx="58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92" name="Equation" r:id="rId3" imgW="927000" imgH="787320" progId="Equation.3">
                    <p:embed/>
                  </p:oleObj>
                </mc:Choice>
                <mc:Fallback>
                  <p:oleObj name="Equation" r:id="rId3" imgW="92700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4" y="2990"/>
                          <a:ext cx="58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5638800" y="1295400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5791200" y="1295400"/>
            <a:ext cx="152400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381000" y="1447800"/>
            <a:ext cx="6858000" cy="4495800"/>
            <a:chOff x="240" y="912"/>
            <a:chExt cx="4320" cy="2832"/>
          </a:xfrm>
        </p:grpSpPr>
        <p:sp>
          <p:nvSpPr>
            <p:cNvPr id="29724" name="Text Box 28"/>
            <p:cNvSpPr txBox="1">
              <a:spLocks noChangeArrowheads="1"/>
            </p:cNvSpPr>
            <p:nvPr/>
          </p:nvSpPr>
          <p:spPr bwMode="auto">
            <a:xfrm>
              <a:off x="240" y="2352"/>
              <a:ext cx="1632" cy="1323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Similar triangles:</a:t>
              </a:r>
            </a:p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29725" name="Group 29"/>
            <p:cNvGrpSpPr>
              <a:grpSpLocks/>
            </p:cNvGrpSpPr>
            <p:nvPr/>
          </p:nvGrpSpPr>
          <p:grpSpPr bwMode="auto">
            <a:xfrm>
              <a:off x="384" y="912"/>
              <a:ext cx="4176" cy="2832"/>
              <a:chOff x="384" y="912"/>
              <a:chExt cx="4176" cy="2832"/>
            </a:xfrm>
          </p:grpSpPr>
          <p:sp>
            <p:nvSpPr>
              <p:cNvPr id="29726" name="AutoShape 30"/>
              <p:cNvSpPr>
                <a:spLocks noChangeArrowheads="1"/>
              </p:cNvSpPr>
              <p:nvPr/>
            </p:nvSpPr>
            <p:spPr bwMode="auto">
              <a:xfrm flipH="1">
                <a:off x="2736" y="912"/>
                <a:ext cx="1824" cy="1008"/>
              </a:xfrm>
              <a:prstGeom prst="rtTriangl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7" name="AutoShape 31"/>
              <p:cNvSpPr>
                <a:spLocks noChangeArrowheads="1"/>
              </p:cNvSpPr>
              <p:nvPr/>
            </p:nvSpPr>
            <p:spPr bwMode="auto">
              <a:xfrm rot="5400000">
                <a:off x="2784" y="1296"/>
                <a:ext cx="480" cy="768"/>
              </a:xfrm>
              <a:prstGeom prst="rtTriangl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9728" name="Object 32"/>
              <p:cNvGraphicFramePr>
                <a:graphicFrameLocks noChangeAspect="1"/>
              </p:cNvGraphicFramePr>
              <p:nvPr/>
            </p:nvGraphicFramePr>
            <p:xfrm>
              <a:off x="384" y="2704"/>
              <a:ext cx="1376" cy="10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1093" name="Equation" r:id="rId5" imgW="2184120" imgH="1650960" progId="Equation.3">
                      <p:embed/>
                    </p:oleObj>
                  </mc:Choice>
                  <mc:Fallback>
                    <p:oleObj name="Equation" r:id="rId5" imgW="2184120" imgH="1650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2704"/>
                            <a:ext cx="1376" cy="10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5683250" y="277813"/>
          <a:ext cx="14271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4" name="Equation" r:id="rId7" imgW="1193760" imgH="787320" progId="Equation.3">
                  <p:embed/>
                </p:oleObj>
              </mc:Choice>
              <mc:Fallback>
                <p:oleObj name="Equation" r:id="rId7" imgW="1193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277813"/>
                        <a:ext cx="1427163" cy="941387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C1D-9335-4DF9-BFAE-D41E73A91348}" type="datetime1">
              <a:rPr lang="en-US" smtClean="0"/>
              <a:t>4/4/2012</a:t>
            </a:fld>
            <a:endParaRPr lang="en-US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26D0-6FDC-48EC-9AEE-BD18B697F7D8}" type="slidenum">
              <a:rPr lang="en-US"/>
              <a:pPr/>
              <a:t>18</a:t>
            </a:fld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 formed by concave mirror: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 rot="5400000">
            <a:off x="1828800" y="1219200"/>
            <a:ext cx="2819400" cy="2209800"/>
          </a:xfrm>
          <a:custGeom>
            <a:avLst/>
            <a:gdLst>
              <a:gd name="G0" fmla="+- 8843 0 0"/>
              <a:gd name="G1" fmla="+- 11730662 0 0"/>
              <a:gd name="G2" fmla="+- 0 0 11730662"/>
              <a:gd name="T0" fmla="*/ 0 256 1"/>
              <a:gd name="T1" fmla="*/ 180 256 1"/>
              <a:gd name="G3" fmla="+- 11730662 T0 T1"/>
              <a:gd name="T2" fmla="*/ 0 256 1"/>
              <a:gd name="T3" fmla="*/ 90 256 1"/>
              <a:gd name="G4" fmla="+- 11730662 T2 T3"/>
              <a:gd name="G5" fmla="*/ G4 2 1"/>
              <a:gd name="T4" fmla="*/ 90 256 1"/>
              <a:gd name="T5" fmla="*/ 0 256 1"/>
              <a:gd name="G6" fmla="+- 11730662 T4 T5"/>
              <a:gd name="G7" fmla="*/ G6 2 1"/>
              <a:gd name="G8" fmla="abs 117306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843"/>
              <a:gd name="G18" fmla="*/ 8843 1 2"/>
              <a:gd name="G19" fmla="+- G18 5400 0"/>
              <a:gd name="G20" fmla="cos G19 11730662"/>
              <a:gd name="G21" fmla="sin G19 11730662"/>
              <a:gd name="G22" fmla="+- G20 10800 0"/>
              <a:gd name="G23" fmla="+- G21 10800 0"/>
              <a:gd name="G24" fmla="+- 10800 0 G20"/>
              <a:gd name="G25" fmla="+- 8843 10800 0"/>
              <a:gd name="G26" fmla="?: G9 G17 G25"/>
              <a:gd name="G27" fmla="?: G9 0 21600"/>
              <a:gd name="G28" fmla="cos 10800 11730662"/>
              <a:gd name="G29" fmla="sin 10800 11730662"/>
              <a:gd name="G30" fmla="sin 8843 11730662"/>
              <a:gd name="G31" fmla="+- G28 10800 0"/>
              <a:gd name="G32" fmla="+- G29 10800 0"/>
              <a:gd name="G33" fmla="+- G30 10800 0"/>
              <a:gd name="G34" fmla="?: G4 0 G31"/>
              <a:gd name="G35" fmla="?: 11730662 G34 0"/>
              <a:gd name="G36" fmla="?: G6 G35 G31"/>
              <a:gd name="G37" fmla="+- 21600 0 G36"/>
              <a:gd name="G38" fmla="?: G4 0 G33"/>
              <a:gd name="G39" fmla="?: 117306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79 w 21600"/>
              <a:gd name="T15" fmla="*/ 10972 h 21600"/>
              <a:gd name="T16" fmla="*/ 10800 w 21600"/>
              <a:gd name="T17" fmla="*/ 1957 h 21600"/>
              <a:gd name="T18" fmla="*/ 20621 w 21600"/>
              <a:gd name="T19" fmla="*/ 10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58" y="10954"/>
                </a:moveTo>
                <a:cubicBezTo>
                  <a:pt x="1957" y="10903"/>
                  <a:pt x="1957" y="10851"/>
                  <a:pt x="1957" y="10800"/>
                </a:cubicBezTo>
                <a:cubicBezTo>
                  <a:pt x="1957" y="5916"/>
                  <a:pt x="5916" y="1957"/>
                  <a:pt x="10800" y="1957"/>
                </a:cubicBezTo>
                <a:cubicBezTo>
                  <a:pt x="15683" y="1957"/>
                  <a:pt x="19643" y="5916"/>
                  <a:pt x="19643" y="10800"/>
                </a:cubicBezTo>
                <a:cubicBezTo>
                  <a:pt x="19643" y="10851"/>
                  <a:pt x="19642" y="10903"/>
                  <a:pt x="19641" y="10954"/>
                </a:cubicBezTo>
                <a:lnTo>
                  <a:pt x="21598" y="10989"/>
                </a:lnTo>
                <a:cubicBezTo>
                  <a:pt x="21599" y="10926"/>
                  <a:pt x="21600" y="1086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63"/>
                  <a:pt x="0" y="10926"/>
                  <a:pt x="1" y="10989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838200" y="2362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048000" y="231140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581400" y="18288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648200" y="1752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FFFF00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2133600" y="1828800"/>
            <a:ext cx="19050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2209800" y="1828800"/>
            <a:ext cx="1828800" cy="9906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971800" y="914400"/>
            <a:ext cx="1143000" cy="1447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2971800" y="2362200"/>
            <a:ext cx="1143000" cy="12954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4114800" y="10668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4038600" y="16002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124200" y="251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5052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733800" y="2209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810000" y="182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41910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3434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-i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143000" y="3962400"/>
            <a:ext cx="777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General result for virtual image formed by concave mirror</a:t>
            </a:r>
          </a:p>
          <a:p>
            <a:pPr>
              <a:spcBef>
                <a:spcPct val="50000"/>
              </a:spcBef>
            </a:pPr>
            <a:r>
              <a:rPr lang="en-US"/>
              <a:t>           </a:t>
            </a:r>
            <a:r>
              <a:rPr lang="en-US" i="1"/>
              <a:t>p &lt;  f</a:t>
            </a:r>
          </a:p>
          <a:p>
            <a:pPr>
              <a:spcBef>
                <a:spcPct val="50000"/>
              </a:spcBef>
            </a:pPr>
            <a:r>
              <a:rPr lang="en-US" i="1"/>
              <a:t>          </a:t>
            </a:r>
            <a:r>
              <a:rPr lang="en-US"/>
              <a:t>image is upright and increased in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39140"/>
            <a:ext cx="7620000" cy="459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A1A-15C0-4546-B3A7-99460FF6EFAF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t="24683" r="28141" b="4793"/>
          <a:stretch/>
        </p:blipFill>
        <p:spPr bwMode="auto">
          <a:xfrm>
            <a:off x="1524000" y="533400"/>
            <a:ext cx="589788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295400" y="38862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9161-15FC-4616-AAA2-544043E9D070}" type="datetime1">
              <a:rPr lang="en-US" smtClean="0"/>
              <a:t>4/4/2012</a:t>
            </a:fld>
            <a:endParaRPr lang="en-US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65-B316-4568-9811-2ADBD47B7374}" type="slidenum">
              <a:rPr lang="en-US"/>
              <a:pPr/>
              <a:t>20</a:t>
            </a:fld>
            <a:endParaRPr lang="en-US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 formed by concave mirror: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036638" y="3886200"/>
          <a:ext cx="14255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Equation" r:id="rId3" imgW="1193760" imgH="787320" progId="Equation.3">
                  <p:embed/>
                </p:oleObj>
              </mc:Choice>
              <mc:Fallback>
                <p:oleObj name="Equation" r:id="rId3" imgW="1193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886200"/>
                        <a:ext cx="142557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844550" y="5029200"/>
          <a:ext cx="175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7" name="Equation" r:id="rId5" imgW="1752480" imgH="787320" progId="Equation.3">
                  <p:embed/>
                </p:oleObj>
              </mc:Choice>
              <mc:Fallback>
                <p:oleObj name="Equation" r:id="rId5" imgW="17524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5029200"/>
                        <a:ext cx="1752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181600" y="990600"/>
            <a:ext cx="373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</a:t>
            </a:r>
            <a:r>
              <a:rPr lang="en-US" i="1"/>
              <a:t>f  </a:t>
            </a:r>
            <a:r>
              <a:rPr lang="en-US"/>
              <a:t>= 4 cm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</a:t>
            </a:r>
            <a:r>
              <a:rPr lang="en-US" i="1"/>
              <a:t>p  </a:t>
            </a:r>
            <a:r>
              <a:rPr lang="en-US"/>
              <a:t>= 10 cm</a:t>
            </a:r>
          </a:p>
          <a:p>
            <a:pPr>
              <a:spcBef>
                <a:spcPct val="50000"/>
              </a:spcBef>
            </a:pPr>
            <a:r>
              <a:rPr lang="en-US"/>
              <a:t>               </a:t>
            </a:r>
            <a:r>
              <a:rPr lang="en-US" i="1"/>
              <a:t>i</a:t>
            </a:r>
            <a:r>
              <a:rPr lang="en-US"/>
              <a:t>   = 6.67 cm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 rot="5400000">
            <a:off x="1828800" y="1219200"/>
            <a:ext cx="2819400" cy="2209800"/>
          </a:xfrm>
          <a:custGeom>
            <a:avLst/>
            <a:gdLst>
              <a:gd name="G0" fmla="+- 8843 0 0"/>
              <a:gd name="G1" fmla="+- 11730662 0 0"/>
              <a:gd name="G2" fmla="+- 0 0 11730662"/>
              <a:gd name="T0" fmla="*/ 0 256 1"/>
              <a:gd name="T1" fmla="*/ 180 256 1"/>
              <a:gd name="G3" fmla="+- 11730662 T0 T1"/>
              <a:gd name="T2" fmla="*/ 0 256 1"/>
              <a:gd name="T3" fmla="*/ 90 256 1"/>
              <a:gd name="G4" fmla="+- 11730662 T2 T3"/>
              <a:gd name="G5" fmla="*/ G4 2 1"/>
              <a:gd name="T4" fmla="*/ 90 256 1"/>
              <a:gd name="T5" fmla="*/ 0 256 1"/>
              <a:gd name="G6" fmla="+- 11730662 T4 T5"/>
              <a:gd name="G7" fmla="*/ G6 2 1"/>
              <a:gd name="G8" fmla="abs 117306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843"/>
              <a:gd name="G18" fmla="*/ 8843 1 2"/>
              <a:gd name="G19" fmla="+- G18 5400 0"/>
              <a:gd name="G20" fmla="cos G19 11730662"/>
              <a:gd name="G21" fmla="sin G19 11730662"/>
              <a:gd name="G22" fmla="+- G20 10800 0"/>
              <a:gd name="G23" fmla="+- G21 10800 0"/>
              <a:gd name="G24" fmla="+- 10800 0 G20"/>
              <a:gd name="G25" fmla="+- 8843 10800 0"/>
              <a:gd name="G26" fmla="?: G9 G17 G25"/>
              <a:gd name="G27" fmla="?: G9 0 21600"/>
              <a:gd name="G28" fmla="cos 10800 11730662"/>
              <a:gd name="G29" fmla="sin 10800 11730662"/>
              <a:gd name="G30" fmla="sin 8843 11730662"/>
              <a:gd name="G31" fmla="+- G28 10800 0"/>
              <a:gd name="G32" fmla="+- G29 10800 0"/>
              <a:gd name="G33" fmla="+- G30 10800 0"/>
              <a:gd name="G34" fmla="?: G4 0 G31"/>
              <a:gd name="G35" fmla="?: 11730662 G34 0"/>
              <a:gd name="G36" fmla="?: G6 G35 G31"/>
              <a:gd name="G37" fmla="+- 21600 0 G36"/>
              <a:gd name="G38" fmla="?: G4 0 G33"/>
              <a:gd name="G39" fmla="?: 117306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79 w 21600"/>
              <a:gd name="T15" fmla="*/ 10972 h 21600"/>
              <a:gd name="T16" fmla="*/ 10800 w 21600"/>
              <a:gd name="T17" fmla="*/ 1957 h 21600"/>
              <a:gd name="T18" fmla="*/ 20621 w 21600"/>
              <a:gd name="T19" fmla="*/ 10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58" y="10954"/>
                </a:moveTo>
                <a:cubicBezTo>
                  <a:pt x="1957" y="10903"/>
                  <a:pt x="1957" y="10851"/>
                  <a:pt x="1957" y="10800"/>
                </a:cubicBezTo>
                <a:cubicBezTo>
                  <a:pt x="1957" y="5916"/>
                  <a:pt x="5916" y="1957"/>
                  <a:pt x="10800" y="1957"/>
                </a:cubicBezTo>
                <a:cubicBezTo>
                  <a:pt x="15683" y="1957"/>
                  <a:pt x="19643" y="5916"/>
                  <a:pt x="19643" y="10800"/>
                </a:cubicBezTo>
                <a:cubicBezTo>
                  <a:pt x="19643" y="10851"/>
                  <a:pt x="19642" y="10903"/>
                  <a:pt x="19641" y="10954"/>
                </a:cubicBezTo>
                <a:lnTo>
                  <a:pt x="21598" y="10989"/>
                </a:lnTo>
                <a:cubicBezTo>
                  <a:pt x="21599" y="10926"/>
                  <a:pt x="21600" y="1086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63"/>
                  <a:pt x="0" y="10926"/>
                  <a:pt x="1" y="10989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838200" y="2362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048000" y="231140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1371600" y="18288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 rot="10800000">
            <a:off x="2438400" y="2362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914400" y="1828800"/>
            <a:ext cx="31242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1524000" y="1828800"/>
            <a:ext cx="2514600" cy="1447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2000" y="1600200"/>
            <a:ext cx="3352800" cy="1066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1905000" y="2667000"/>
            <a:ext cx="21336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124200" y="251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5052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447800" y="2209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819400" y="182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2590800" y="2819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04800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</a:t>
            </a:r>
          </a:p>
        </p:txBody>
      </p:sp>
      <p:graphicFrame>
        <p:nvGraphicFramePr>
          <p:cNvPr id="31765" name="Object 21"/>
          <p:cNvGraphicFramePr>
            <a:graphicFrameLocks noChangeAspect="1"/>
          </p:cNvGraphicFramePr>
          <p:nvPr/>
        </p:nvGraphicFramePr>
        <p:xfrm>
          <a:off x="5270500" y="2946400"/>
          <a:ext cx="322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8" name="Equation" r:id="rId7" imgW="3225600" imgH="787320" progId="Equation.3">
                  <p:embed/>
                </p:oleObj>
              </mc:Choice>
              <mc:Fallback>
                <p:oleObj name="Equation" r:id="rId7" imgW="32256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946400"/>
                        <a:ext cx="3225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63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A333-4D8E-4799-ACA2-8D369490DDF7}" type="datetime1">
              <a:rPr lang="en-US" smtClean="0"/>
              <a:t>4/4/2012</a:t>
            </a:fld>
            <a:endParaRPr lang="en-US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14DD-7481-4D5D-97A2-30BC41C7D1D0}" type="slidenum">
              <a:rPr lang="en-US"/>
              <a:pPr/>
              <a:t>22</a:t>
            </a:fld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 formed by concave mirror: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 rot="5400000">
            <a:off x="1828800" y="1219200"/>
            <a:ext cx="2819400" cy="2209800"/>
          </a:xfrm>
          <a:custGeom>
            <a:avLst/>
            <a:gdLst>
              <a:gd name="G0" fmla="+- 8843 0 0"/>
              <a:gd name="G1" fmla="+- 11730662 0 0"/>
              <a:gd name="G2" fmla="+- 0 0 11730662"/>
              <a:gd name="T0" fmla="*/ 0 256 1"/>
              <a:gd name="T1" fmla="*/ 180 256 1"/>
              <a:gd name="G3" fmla="+- 11730662 T0 T1"/>
              <a:gd name="T2" fmla="*/ 0 256 1"/>
              <a:gd name="T3" fmla="*/ 90 256 1"/>
              <a:gd name="G4" fmla="+- 11730662 T2 T3"/>
              <a:gd name="G5" fmla="*/ G4 2 1"/>
              <a:gd name="T4" fmla="*/ 90 256 1"/>
              <a:gd name="T5" fmla="*/ 0 256 1"/>
              <a:gd name="G6" fmla="+- 11730662 T4 T5"/>
              <a:gd name="G7" fmla="*/ G6 2 1"/>
              <a:gd name="G8" fmla="abs 117306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843"/>
              <a:gd name="G18" fmla="*/ 8843 1 2"/>
              <a:gd name="G19" fmla="+- G18 5400 0"/>
              <a:gd name="G20" fmla="cos G19 11730662"/>
              <a:gd name="G21" fmla="sin G19 11730662"/>
              <a:gd name="G22" fmla="+- G20 10800 0"/>
              <a:gd name="G23" fmla="+- G21 10800 0"/>
              <a:gd name="G24" fmla="+- 10800 0 G20"/>
              <a:gd name="G25" fmla="+- 8843 10800 0"/>
              <a:gd name="G26" fmla="?: G9 G17 G25"/>
              <a:gd name="G27" fmla="?: G9 0 21600"/>
              <a:gd name="G28" fmla="cos 10800 11730662"/>
              <a:gd name="G29" fmla="sin 10800 11730662"/>
              <a:gd name="G30" fmla="sin 8843 11730662"/>
              <a:gd name="G31" fmla="+- G28 10800 0"/>
              <a:gd name="G32" fmla="+- G29 10800 0"/>
              <a:gd name="G33" fmla="+- G30 10800 0"/>
              <a:gd name="G34" fmla="?: G4 0 G31"/>
              <a:gd name="G35" fmla="?: 11730662 G34 0"/>
              <a:gd name="G36" fmla="?: G6 G35 G31"/>
              <a:gd name="G37" fmla="+- 21600 0 G36"/>
              <a:gd name="G38" fmla="?: G4 0 G33"/>
              <a:gd name="G39" fmla="?: 117306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79 w 21600"/>
              <a:gd name="T15" fmla="*/ 10972 h 21600"/>
              <a:gd name="T16" fmla="*/ 10800 w 21600"/>
              <a:gd name="T17" fmla="*/ 1957 h 21600"/>
              <a:gd name="T18" fmla="*/ 20621 w 21600"/>
              <a:gd name="T19" fmla="*/ 10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58" y="10954"/>
                </a:moveTo>
                <a:cubicBezTo>
                  <a:pt x="1957" y="10903"/>
                  <a:pt x="1957" y="10851"/>
                  <a:pt x="1957" y="10800"/>
                </a:cubicBezTo>
                <a:cubicBezTo>
                  <a:pt x="1957" y="5916"/>
                  <a:pt x="5916" y="1957"/>
                  <a:pt x="10800" y="1957"/>
                </a:cubicBezTo>
                <a:cubicBezTo>
                  <a:pt x="15683" y="1957"/>
                  <a:pt x="19643" y="5916"/>
                  <a:pt x="19643" y="10800"/>
                </a:cubicBezTo>
                <a:cubicBezTo>
                  <a:pt x="19643" y="10851"/>
                  <a:pt x="19642" y="10903"/>
                  <a:pt x="19641" y="10954"/>
                </a:cubicBezTo>
                <a:lnTo>
                  <a:pt x="21598" y="10989"/>
                </a:lnTo>
                <a:cubicBezTo>
                  <a:pt x="21599" y="10926"/>
                  <a:pt x="21600" y="1086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63"/>
                  <a:pt x="0" y="10926"/>
                  <a:pt x="1" y="10989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838200" y="2362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048000" y="231140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1371600" y="18288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 rot="10800000">
            <a:off x="2438400" y="2362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914400" y="1828800"/>
            <a:ext cx="31242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1524000" y="1828800"/>
            <a:ext cx="2514600" cy="1447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762000" y="1600200"/>
            <a:ext cx="3352800" cy="1066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1905000" y="2667000"/>
            <a:ext cx="21336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124200" y="251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5052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447800" y="2209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819400" y="182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2590800" y="2819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04800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57200" y="3733800"/>
            <a:ext cx="8001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General result for real image formed by concave mirror</a:t>
            </a:r>
          </a:p>
          <a:p>
            <a:r>
              <a:rPr lang="en-US" dirty="0"/>
              <a:t>           </a:t>
            </a:r>
            <a:r>
              <a:rPr lang="en-US" i="1" dirty="0"/>
              <a:t>p &gt;  f</a:t>
            </a:r>
          </a:p>
          <a:p>
            <a:r>
              <a:rPr lang="en-US" i="1" dirty="0"/>
              <a:t>          </a:t>
            </a:r>
            <a:r>
              <a:rPr lang="en-US" dirty="0"/>
              <a:t>image is upside down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dirty="0"/>
              <a:t>Is image always reduced in size?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(A) yes            (B)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55ED-24F2-4875-A455-53D626EB364E}" type="datetime1">
              <a:rPr lang="en-US" smtClean="0"/>
              <a:t>4/4/2012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2875-4180-4A51-BE54-9DCFA6A54A27}" type="slidenum">
              <a:rPr lang="en-US"/>
              <a:pPr/>
              <a:t>23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/>
          <a:stretch>
            <a:fillRect/>
          </a:stretch>
        </p:blipFill>
        <p:spPr bwMode="auto">
          <a:xfrm>
            <a:off x="1719263" y="1066800"/>
            <a:ext cx="5705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Convex mirror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7338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200400" y="3581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947-07B5-4E2D-9466-1D99BBA9C32D}" type="datetime1">
              <a:rPr lang="en-US" smtClean="0"/>
              <a:t>4/4/2012</a:t>
            </a:fld>
            <a:endParaRPr lang="en-US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40CB-ADE5-481E-AF5D-848F6C2CC375}" type="slidenum">
              <a:rPr lang="en-US"/>
              <a:pPr/>
              <a:t>24</a:t>
            </a:fld>
            <a:endParaRPr lang="en-US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 formed by convex mirror: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036638" y="3886200"/>
          <a:ext cx="14255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0" name="Equation" r:id="rId3" imgW="1193760" imgH="787320" progId="Equation.3">
                  <p:embed/>
                </p:oleObj>
              </mc:Choice>
              <mc:Fallback>
                <p:oleObj name="Equation" r:id="rId3" imgW="1193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886200"/>
                        <a:ext cx="142557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952500" y="5029200"/>
          <a:ext cx="1536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1" name="Equation" r:id="rId5" imgW="1536480" imgH="787320" progId="Equation.3">
                  <p:embed/>
                </p:oleObj>
              </mc:Choice>
              <mc:Fallback>
                <p:oleObj name="Equation" r:id="rId5" imgW="15364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029200"/>
                        <a:ext cx="1536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181600" y="990600"/>
            <a:ext cx="373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</a:t>
            </a:r>
            <a:r>
              <a:rPr lang="en-US" i="1"/>
              <a:t>f  </a:t>
            </a:r>
            <a:r>
              <a:rPr lang="en-US"/>
              <a:t>= -4 cm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</a:t>
            </a:r>
            <a:r>
              <a:rPr lang="en-US" i="1"/>
              <a:t>p  </a:t>
            </a:r>
            <a:r>
              <a:rPr lang="en-US"/>
              <a:t>= 16 cm</a:t>
            </a:r>
          </a:p>
          <a:p>
            <a:pPr>
              <a:spcBef>
                <a:spcPct val="50000"/>
              </a:spcBef>
            </a:pPr>
            <a:r>
              <a:rPr lang="en-US"/>
              <a:t>               </a:t>
            </a:r>
            <a:r>
              <a:rPr lang="en-US" i="1"/>
              <a:t>i</a:t>
            </a:r>
            <a:r>
              <a:rPr lang="en-US"/>
              <a:t>   = -3.2 cm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6200000">
            <a:off x="3733800" y="1219200"/>
            <a:ext cx="2819400" cy="2209800"/>
          </a:xfrm>
          <a:custGeom>
            <a:avLst/>
            <a:gdLst>
              <a:gd name="G0" fmla="+- 8843 0 0"/>
              <a:gd name="G1" fmla="+- 11730662 0 0"/>
              <a:gd name="G2" fmla="+- 0 0 11730662"/>
              <a:gd name="T0" fmla="*/ 0 256 1"/>
              <a:gd name="T1" fmla="*/ 180 256 1"/>
              <a:gd name="G3" fmla="+- 11730662 T0 T1"/>
              <a:gd name="T2" fmla="*/ 0 256 1"/>
              <a:gd name="T3" fmla="*/ 90 256 1"/>
              <a:gd name="G4" fmla="+- 11730662 T2 T3"/>
              <a:gd name="G5" fmla="*/ G4 2 1"/>
              <a:gd name="T4" fmla="*/ 90 256 1"/>
              <a:gd name="T5" fmla="*/ 0 256 1"/>
              <a:gd name="G6" fmla="+- 11730662 T4 T5"/>
              <a:gd name="G7" fmla="*/ G6 2 1"/>
              <a:gd name="G8" fmla="abs 117306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843"/>
              <a:gd name="G18" fmla="*/ 8843 1 2"/>
              <a:gd name="G19" fmla="+- G18 5400 0"/>
              <a:gd name="G20" fmla="cos G19 11730662"/>
              <a:gd name="G21" fmla="sin G19 11730662"/>
              <a:gd name="G22" fmla="+- G20 10800 0"/>
              <a:gd name="G23" fmla="+- G21 10800 0"/>
              <a:gd name="G24" fmla="+- 10800 0 G20"/>
              <a:gd name="G25" fmla="+- 8843 10800 0"/>
              <a:gd name="G26" fmla="?: G9 G17 G25"/>
              <a:gd name="G27" fmla="?: G9 0 21600"/>
              <a:gd name="G28" fmla="cos 10800 11730662"/>
              <a:gd name="G29" fmla="sin 10800 11730662"/>
              <a:gd name="G30" fmla="sin 8843 11730662"/>
              <a:gd name="G31" fmla="+- G28 10800 0"/>
              <a:gd name="G32" fmla="+- G29 10800 0"/>
              <a:gd name="G33" fmla="+- G30 10800 0"/>
              <a:gd name="G34" fmla="?: G4 0 G31"/>
              <a:gd name="G35" fmla="?: 11730662 G34 0"/>
              <a:gd name="G36" fmla="?: G6 G35 G31"/>
              <a:gd name="G37" fmla="+- 21600 0 G36"/>
              <a:gd name="G38" fmla="?: G4 0 G33"/>
              <a:gd name="G39" fmla="?: 117306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79 w 21600"/>
              <a:gd name="T15" fmla="*/ 10972 h 21600"/>
              <a:gd name="T16" fmla="*/ 10800 w 21600"/>
              <a:gd name="T17" fmla="*/ 1957 h 21600"/>
              <a:gd name="T18" fmla="*/ 20621 w 21600"/>
              <a:gd name="T19" fmla="*/ 10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58" y="10954"/>
                </a:moveTo>
                <a:cubicBezTo>
                  <a:pt x="1957" y="10903"/>
                  <a:pt x="1957" y="10851"/>
                  <a:pt x="1957" y="10800"/>
                </a:cubicBezTo>
                <a:cubicBezTo>
                  <a:pt x="1957" y="5916"/>
                  <a:pt x="5916" y="1957"/>
                  <a:pt x="10800" y="1957"/>
                </a:cubicBezTo>
                <a:cubicBezTo>
                  <a:pt x="15683" y="1957"/>
                  <a:pt x="19643" y="5916"/>
                  <a:pt x="19643" y="10800"/>
                </a:cubicBezTo>
                <a:cubicBezTo>
                  <a:pt x="19643" y="10851"/>
                  <a:pt x="19642" y="10903"/>
                  <a:pt x="19641" y="10954"/>
                </a:cubicBezTo>
                <a:lnTo>
                  <a:pt x="21598" y="10989"/>
                </a:lnTo>
                <a:cubicBezTo>
                  <a:pt x="21599" y="10926"/>
                  <a:pt x="21600" y="1086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63"/>
                  <a:pt x="0" y="10926"/>
                  <a:pt x="1" y="10989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371600" y="2362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4800600" y="231140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1295400" y="1524000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 rot="10800000" flipV="1">
            <a:off x="4572000" y="2133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990600" y="1524000"/>
            <a:ext cx="32766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 flipV="1">
            <a:off x="3200400" y="609600"/>
            <a:ext cx="990600" cy="9144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838200" y="1447800"/>
            <a:ext cx="3200400" cy="685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1066800" y="2133600"/>
            <a:ext cx="29718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4114800" y="251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4958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-f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1447800" y="2209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819400" y="205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V="1">
            <a:off x="4191000" y="198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648200" y="167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-i</a:t>
            </a:r>
          </a:p>
        </p:txBody>
      </p:sp>
      <p:graphicFrame>
        <p:nvGraphicFramePr>
          <p:cNvPr id="34837" name="Object 21"/>
          <p:cNvGraphicFramePr>
            <a:graphicFrameLocks noChangeAspect="1"/>
          </p:cNvGraphicFramePr>
          <p:nvPr/>
        </p:nvGraphicFramePr>
        <p:xfrm>
          <a:off x="6102350" y="2895600"/>
          <a:ext cx="236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2" name="Equation" r:id="rId7" imgW="2361960" imgH="787320" progId="Equation.3">
                  <p:embed/>
                </p:oleObj>
              </mc:Choice>
              <mc:Fallback>
                <p:oleObj name="Equation" r:id="rId7" imgW="23619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2895600"/>
                        <a:ext cx="2362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4191000" y="15240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4038600" y="2133600"/>
            <a:ext cx="838200" cy="228600"/>
          </a:xfrm>
          <a:prstGeom prst="line">
            <a:avLst/>
          </a:prstGeom>
          <a:noFill/>
          <a:ln w="9525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39624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3886200" y="4132263"/>
            <a:ext cx="50292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General result for virtual image formed by convex mirror:</a:t>
            </a:r>
          </a:p>
          <a:p>
            <a:pPr>
              <a:spcBef>
                <a:spcPct val="50000"/>
              </a:spcBef>
            </a:pPr>
            <a:r>
              <a:rPr lang="en-US"/>
              <a:t>	image is upright and decreased 		in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088-0F83-4BDE-BEC9-AC85E71AEEE5}" type="datetime1">
              <a:rPr lang="en-US" smtClean="0"/>
              <a:t>4/4/2012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495-9A70-4ED9-9E6E-F69D149CDE3F}" type="slidenum">
              <a:rPr lang="en-US"/>
              <a:pPr/>
              <a:t>25</a:t>
            </a:fld>
            <a:endParaRPr lang="en-US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772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Can </a:t>
            </a:r>
            <a:r>
              <a:rPr lang="en-US" dirty="0"/>
              <a:t>the image formed by a convex mirror ever be </a:t>
            </a:r>
            <a:r>
              <a:rPr lang="en-US" i="1" dirty="0" smtClean="0"/>
              <a:t>increased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size  (|M|&gt;1)?        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dirty="0"/>
              <a:t>(A) yes           (B) no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Is it possible to form a real image with a convex mirror?</a:t>
            </a:r>
          </a:p>
          <a:p>
            <a:pPr>
              <a:spcBef>
                <a:spcPct val="50000"/>
              </a:spcBef>
            </a:pPr>
            <a:r>
              <a:rPr lang="en-US" dirty="0"/>
              <a:t>(A) yes           (B)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E4A-0485-4AD9-B3E8-4559E374FD18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62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83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33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Convex mirror used for surveillance: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676400"/>
            <a:ext cx="2934653" cy="351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7275" y="5620979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http://www.physicsclassroom.com/class/refln/u13l4a.cfm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58894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715000" cy="377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941236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that you were behind the steering wheel and saw this image in your rear-view mirror.  Which of these is likely to be true?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truck is closer to you than it appears.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truck is further from you than it appears.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Don’t change lanes just in case.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2257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5BC-E195-4B39-A181-24604FCDF937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9617"/>
            <a:ext cx="4000692" cy="24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605546"/>
              </p:ext>
            </p:extLst>
          </p:nvPr>
        </p:nvGraphicFramePr>
        <p:xfrm>
          <a:off x="4114800" y="1524000"/>
          <a:ext cx="3902075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6" name="数式" r:id="rId4" imgW="2070000" imgH="660240" progId="Equation.3">
                  <p:embed/>
                </p:oleObj>
              </mc:Choice>
              <mc:Fallback>
                <p:oleObj name="数式" r:id="rId4" imgW="20700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524000"/>
                        <a:ext cx="3902075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62300" y="304800"/>
            <a:ext cx="552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Plane wave solution to Maxwell’s equations</a:t>
            </a:r>
            <a:r>
              <a:rPr lang="en-US" sz="2400" dirty="0"/>
              <a:t> </a:t>
            </a:r>
            <a:r>
              <a:rPr lang="en-US" sz="2400" dirty="0" smtClean="0"/>
              <a:t>in dielectric medium with </a:t>
            </a:r>
            <a:r>
              <a:rPr lang="en-US" sz="2400" i="1" dirty="0" smtClean="0"/>
              <a:t>v=c/n</a:t>
            </a:r>
            <a:r>
              <a:rPr lang="en-US" sz="2400" dirty="0" smtClean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36576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Additional comments:</a:t>
            </a:r>
          </a:p>
          <a:p>
            <a:pPr lvl="1"/>
            <a:r>
              <a:rPr lang="en-US" sz="2400" dirty="0" smtClean="0"/>
              <a:t>For this solution, the </a:t>
            </a:r>
            <a:r>
              <a:rPr lang="en-US" sz="2400" b="1" dirty="0" smtClean="0"/>
              <a:t>y </a:t>
            </a:r>
            <a:r>
              <a:rPr lang="en-US" sz="2400" dirty="0" smtClean="0"/>
              <a:t>direction is called the </a:t>
            </a:r>
            <a:r>
              <a:rPr lang="en-US" sz="2400" b="1" dirty="0" smtClean="0">
                <a:solidFill>
                  <a:srgbClr val="FF0000"/>
                </a:solidFill>
              </a:rPr>
              <a:t>polarization  </a:t>
            </a:r>
            <a:r>
              <a:rPr lang="en-US" sz="2400" dirty="0" smtClean="0"/>
              <a:t>direction (the E field  orientation)</a:t>
            </a:r>
          </a:p>
          <a:p>
            <a:pPr lvl="1"/>
            <a:endParaRPr lang="en-US" sz="2400" b="1" dirty="0"/>
          </a:p>
          <a:p>
            <a:pPr lvl="1"/>
            <a:r>
              <a:rPr lang="en-US" sz="2400" dirty="0" smtClean="0"/>
              <a:t>This is a periodic wave, where </a:t>
            </a:r>
            <a:r>
              <a:rPr lang="en-US" sz="2400" i="1" dirty="0" smtClean="0"/>
              <a:t>k=2</a:t>
            </a:r>
            <a:r>
              <a:rPr lang="en-US" sz="2400" i="1" dirty="0" smtClean="0">
                <a:latin typeface="Symbol" pitchFamily="18" charset="2"/>
              </a:rPr>
              <a:t>p</a:t>
            </a:r>
            <a:r>
              <a:rPr lang="en-US" sz="2400" i="1" dirty="0" smtClean="0"/>
              <a:t>/</a:t>
            </a:r>
            <a:r>
              <a:rPr lang="en-US" sz="2400" i="1" dirty="0" smtClean="0">
                <a:latin typeface="Symbol" pitchFamily="18" charset="2"/>
              </a:rPr>
              <a:t>l </a:t>
            </a:r>
            <a:r>
              <a:rPr lang="en-US" sz="2400" dirty="0" smtClean="0"/>
              <a:t>and  </a:t>
            </a:r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dirty="0" smtClean="0"/>
              <a:t> represents the wavelength and the frequency of the wave is </a:t>
            </a:r>
            <a:r>
              <a:rPr lang="en-US" sz="2400" i="1" dirty="0" err="1" smtClean="0"/>
              <a:t>kc</a:t>
            </a:r>
            <a:r>
              <a:rPr lang="en-US" sz="2400" i="1" dirty="0" smtClean="0"/>
              <a:t>/n=</a:t>
            </a:r>
            <a:r>
              <a:rPr lang="en-US" sz="2400" i="1" dirty="0" smtClean="0">
                <a:latin typeface="Symbol" pitchFamily="18" charset="2"/>
              </a:rPr>
              <a:t>w</a:t>
            </a:r>
            <a:r>
              <a:rPr lang="en-US" sz="2400" i="1" dirty="0" smtClean="0"/>
              <a:t>=2</a:t>
            </a:r>
            <a:r>
              <a:rPr lang="en-US" sz="2400" i="1" dirty="0" smtClean="0">
                <a:latin typeface="Symbol" pitchFamily="18" charset="2"/>
              </a:rPr>
              <a:t>p</a:t>
            </a:r>
            <a:r>
              <a:rPr lang="en-US" sz="2400" i="1" dirty="0" smtClean="0"/>
              <a:t>f.</a:t>
            </a:r>
            <a:endParaRPr lang="en-US" sz="24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18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AAB3-7241-4999-974A-56E2942668F5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Index of refraction 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190880"/>
              </p:ext>
            </p:extLst>
          </p:nvPr>
        </p:nvGraphicFramePr>
        <p:xfrm>
          <a:off x="381000" y="838200"/>
          <a:ext cx="5122862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1" name="数式" r:id="rId3" imgW="2717640" imgH="1143000" progId="Equation.3">
                  <p:embed/>
                </p:oleObj>
              </mc:Choice>
              <mc:Fallback>
                <p:oleObj name="数式" r:id="rId3" imgW="2717640" imgH="114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5122862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9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C45-6C66-442E-A178-AD12DEE9D37A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228600"/>
            <a:ext cx="7162800" cy="4267200"/>
            <a:chOff x="609600" y="685800"/>
            <a:chExt cx="7162800" cy="4267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33085">
              <a:off x="1483212" y="2954480"/>
              <a:ext cx="2514600" cy="1211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91883">
              <a:off x="924676" y="954756"/>
              <a:ext cx="2001386" cy="1211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09600" y="685800"/>
              <a:ext cx="3276600" cy="1828800"/>
            </a:xfrm>
            <a:prstGeom prst="rect">
              <a:avLst/>
            </a:prstGeom>
            <a:solidFill>
              <a:srgbClr val="FC70D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2514600"/>
              <a:ext cx="3276600" cy="2438400"/>
            </a:xfrm>
            <a:prstGeom prst="rect">
              <a:avLst/>
            </a:prstGeom>
            <a:solidFill>
              <a:srgbClr val="00B0F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9050882"/>
                </p:ext>
              </p:extLst>
            </p:nvPr>
          </p:nvGraphicFramePr>
          <p:xfrm>
            <a:off x="3804024" y="2286000"/>
            <a:ext cx="3968376" cy="1054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4" name="数式" r:id="rId5" imgW="1625400" imgH="431640" progId="Equation.3">
                    <p:embed/>
                  </p:oleObj>
                </mc:Choice>
                <mc:Fallback>
                  <p:oleObj name="数式" r:id="rId5" imgW="162540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04024" y="2286000"/>
                          <a:ext cx="3968376" cy="1054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2590800" y="1295400"/>
              <a:ext cx="490978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n</a:t>
              </a:r>
              <a:r>
                <a:rPr lang="en-US" sz="2400" i="1" baseline="-25000" dirty="0" smtClean="0"/>
                <a:t>1</a:t>
              </a:r>
              <a:endParaRPr lang="en-US" sz="2400" i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4222" y="2819400"/>
              <a:ext cx="490978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n</a:t>
              </a:r>
              <a:r>
                <a:rPr lang="en-US" sz="2400" i="1" baseline="-25000" dirty="0" smtClean="0"/>
                <a:t>2</a:t>
              </a:r>
              <a:endParaRPr lang="en-US" sz="2400" i="1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2600" y="3048000"/>
            <a:ext cx="3276600" cy="3200400"/>
            <a:chOff x="5562600" y="3048000"/>
            <a:chExt cx="3276600" cy="3200400"/>
          </a:xfrm>
        </p:grpSpPr>
        <p:sp>
          <p:nvSpPr>
            <p:cNvPr id="13" name="Rectangle 12"/>
            <p:cNvSpPr/>
            <p:nvPr/>
          </p:nvSpPr>
          <p:spPr>
            <a:xfrm>
              <a:off x="5562600" y="3048000"/>
              <a:ext cx="3276600" cy="1447800"/>
            </a:xfrm>
            <a:prstGeom prst="rect">
              <a:avLst/>
            </a:prstGeom>
            <a:solidFill>
              <a:srgbClr val="FC70D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62600" y="4495800"/>
              <a:ext cx="3276600" cy="1752600"/>
            </a:xfrm>
            <a:prstGeom prst="rect">
              <a:avLst/>
            </a:prstGeom>
            <a:solidFill>
              <a:srgbClr val="00B0F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3" idx="0"/>
              <a:endCxn id="15" idx="2"/>
            </p:cNvCxnSpPr>
            <p:nvPr/>
          </p:nvCxnSpPr>
          <p:spPr>
            <a:xfrm>
              <a:off x="7200900" y="3048000"/>
              <a:ext cx="0" cy="320040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5" idx="0"/>
            </p:cNvCxnSpPr>
            <p:nvPr/>
          </p:nvCxnSpPr>
          <p:spPr>
            <a:xfrm>
              <a:off x="6324600" y="3103099"/>
              <a:ext cx="876300" cy="139270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239000" y="4495800"/>
              <a:ext cx="685800" cy="1752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62800" y="49530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  <a:r>
                <a:rPr lang="en-US" sz="2400" baseline="-25000" dirty="0" smtClean="0"/>
                <a:t>2</a:t>
              </a:r>
              <a:endParaRPr lang="en-US" sz="24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81800" y="36531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  <a:r>
                <a:rPr lang="en-US" sz="2400" baseline="-25000" dirty="0" smtClean="0"/>
                <a:t>1</a:t>
              </a:r>
              <a:endParaRPr lang="en-US" sz="24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43422" y="3352800"/>
              <a:ext cx="490978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n</a:t>
              </a:r>
              <a:r>
                <a:rPr lang="en-US" sz="2400" i="1" baseline="-25000" dirty="0" smtClean="0"/>
                <a:t>1</a:t>
              </a:r>
              <a:endParaRPr lang="en-US" sz="2400" i="1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43422" y="4572000"/>
              <a:ext cx="490978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n</a:t>
              </a:r>
              <a:r>
                <a:rPr lang="en-US" sz="2400" i="1" baseline="-25000" dirty="0" smtClean="0"/>
                <a:t>2</a:t>
              </a:r>
              <a:endParaRPr lang="en-US" sz="2400" i="1" dirty="0" smtClean="0"/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296887"/>
              </p:ext>
            </p:extLst>
          </p:nvPr>
        </p:nvGraphicFramePr>
        <p:xfrm>
          <a:off x="5165725" y="5486400"/>
          <a:ext cx="27590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5" name="数式" r:id="rId7" imgW="1130040" imgH="431640" progId="Equation.3">
                  <p:embed/>
                </p:oleObj>
              </mc:Choice>
              <mc:Fallback>
                <p:oleObj name="数式" r:id="rId7" imgW="11300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65725" y="5486400"/>
                        <a:ext cx="275907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5562600" y="381000"/>
            <a:ext cx="381000" cy="609600"/>
          </a:xfrm>
          <a:prstGeom prst="line">
            <a:avLst/>
          </a:prstGeom>
          <a:ln w="25400">
            <a:solidFill>
              <a:srgbClr val="FC70D7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381000"/>
            <a:ext cx="0" cy="609600"/>
          </a:xfrm>
          <a:prstGeom prst="line">
            <a:avLst/>
          </a:prstGeom>
          <a:ln w="25400">
            <a:solidFill>
              <a:srgbClr val="FC70D7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562600" y="990600"/>
            <a:ext cx="381000" cy="0"/>
          </a:xfrm>
          <a:prstGeom prst="line">
            <a:avLst/>
          </a:prstGeom>
          <a:ln w="25400">
            <a:solidFill>
              <a:srgbClr val="FC70D7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86400" y="528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</a:t>
            </a:r>
            <a:endParaRPr lang="en-US" sz="2400" dirty="0" smtClean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539740" y="990600"/>
            <a:ext cx="480060" cy="914400"/>
          </a:xfrm>
          <a:prstGeom prst="line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39740" y="990600"/>
            <a:ext cx="22860" cy="914400"/>
          </a:xfrm>
          <a:prstGeom prst="line">
            <a:avLst/>
          </a:prstGeom>
          <a:ln w="25400">
            <a:solidFill>
              <a:srgbClr val="0070C0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562600" y="1905000"/>
            <a:ext cx="381000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86400" y="1295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</a:t>
            </a:r>
            <a:endParaRPr lang="en-US" sz="2400" dirty="0" smtClean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20007"/>
              </p:ext>
            </p:extLst>
          </p:nvPr>
        </p:nvGraphicFramePr>
        <p:xfrm>
          <a:off x="6172200" y="73024"/>
          <a:ext cx="2016125" cy="19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6" name="数式" r:id="rId9" imgW="825480" imgH="812520" progId="Equation.3">
                  <p:embed/>
                </p:oleObj>
              </mc:Choice>
              <mc:Fallback>
                <p:oleObj name="数式" r:id="rId9" imgW="825480" imgH="8125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3024"/>
                        <a:ext cx="2016125" cy="19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580558"/>
              </p:ext>
            </p:extLst>
          </p:nvPr>
        </p:nvGraphicFramePr>
        <p:xfrm>
          <a:off x="144463" y="4191000"/>
          <a:ext cx="47180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7" name="数式" r:id="rId11" imgW="2501640" imgH="888840" progId="Equation.3">
                  <p:embed/>
                </p:oleObj>
              </mc:Choice>
              <mc:Fallback>
                <p:oleObj name="数式" r:id="rId11" imgW="250164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4191000"/>
                        <a:ext cx="471805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54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810000" y="5181600"/>
            <a:ext cx="3733800" cy="137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C5EA-F9C4-41AB-9CFB-9A9E729465F8}" type="datetime1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" y="7173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 case – reflection and refraction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04800" y="685800"/>
            <a:ext cx="3276600" cy="3200400"/>
            <a:chOff x="1143000" y="1219200"/>
            <a:chExt cx="3276600" cy="3200400"/>
          </a:xfrm>
        </p:grpSpPr>
        <p:grpSp>
          <p:nvGrpSpPr>
            <p:cNvPr id="6" name="Group 5"/>
            <p:cNvGrpSpPr/>
            <p:nvPr/>
          </p:nvGrpSpPr>
          <p:grpSpPr>
            <a:xfrm>
              <a:off x="1143000" y="1219200"/>
              <a:ext cx="3276600" cy="3200400"/>
              <a:chOff x="5562600" y="3048000"/>
              <a:chExt cx="3276600" cy="3200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562600" y="3048000"/>
                <a:ext cx="3276600" cy="1447800"/>
              </a:xfrm>
              <a:prstGeom prst="rect">
                <a:avLst/>
              </a:prstGeom>
              <a:solidFill>
                <a:srgbClr val="FC70D7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62600" y="4495800"/>
                <a:ext cx="3276600" cy="1752600"/>
              </a:xfrm>
              <a:prstGeom prst="rect">
                <a:avLst/>
              </a:prstGeom>
              <a:solidFill>
                <a:srgbClr val="00B0F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0"/>
                <a:endCxn id="8" idx="2"/>
              </p:cNvCxnSpPr>
              <p:nvPr/>
            </p:nvCxnSpPr>
            <p:spPr>
              <a:xfrm>
                <a:off x="7200900" y="3048000"/>
                <a:ext cx="0" cy="32004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endCxn id="8" idx="0"/>
              </p:cNvCxnSpPr>
              <p:nvPr/>
            </p:nvCxnSpPr>
            <p:spPr>
              <a:xfrm>
                <a:off x="6324600" y="3103099"/>
                <a:ext cx="876300" cy="1392701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7239000" y="4495800"/>
                <a:ext cx="685800" cy="17526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162800" y="49530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q</a:t>
                </a:r>
                <a:r>
                  <a:rPr lang="en-US" sz="2400" baseline="-25000" dirty="0" smtClean="0"/>
                  <a:t>2</a:t>
                </a:r>
                <a:endParaRPr lang="en-US" sz="2400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81800" y="3653135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q</a:t>
                </a:r>
                <a:r>
                  <a:rPr lang="en-US" sz="2400" baseline="-25000" dirty="0" smtClean="0"/>
                  <a:t>1</a:t>
                </a:r>
                <a:endParaRPr lang="en-US" sz="2400" dirty="0" smtClean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043422" y="3352800"/>
                <a:ext cx="490978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n</a:t>
                </a:r>
                <a:r>
                  <a:rPr lang="en-US" sz="2400" i="1" baseline="-25000" dirty="0" smtClean="0"/>
                  <a:t>1</a:t>
                </a:r>
                <a:endParaRPr lang="en-US" sz="2400" i="1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43422" y="4572000"/>
                <a:ext cx="490978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n</a:t>
                </a:r>
                <a:r>
                  <a:rPr lang="en-US" sz="2400" i="1" baseline="-25000" dirty="0" smtClean="0"/>
                  <a:t>2</a:t>
                </a:r>
                <a:endParaRPr lang="en-US" sz="2400" i="1" dirty="0" smtClean="0"/>
              </a:p>
            </p:txBody>
          </p:sp>
        </p:grpSp>
        <p:cxnSp>
          <p:nvCxnSpPr>
            <p:cNvPr id="17" name="Straight Connector 16"/>
            <p:cNvCxnSpPr>
              <a:stCxn id="7" idx="2"/>
            </p:cNvCxnSpPr>
            <p:nvPr/>
          </p:nvCxnSpPr>
          <p:spPr>
            <a:xfrm flipV="1">
              <a:off x="2781300" y="1274299"/>
              <a:ext cx="842522" cy="1392701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727960" y="184404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  <a:r>
                <a:rPr lang="en-US" sz="2400" baseline="-25000" dirty="0" smtClean="0"/>
                <a:t>1</a:t>
              </a:r>
              <a:endParaRPr lang="en-US" sz="2400" dirty="0" smtClean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3629"/>
              </p:ext>
            </p:extLst>
          </p:nvPr>
        </p:nvGraphicFramePr>
        <p:xfrm>
          <a:off x="260350" y="3962400"/>
          <a:ext cx="179705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0" name="数式" r:id="rId3" imgW="914400" imgH="1104840" progId="Equation.3">
                  <p:embed/>
                </p:oleObj>
              </mc:Choice>
              <mc:Fallback>
                <p:oleObj name="数式" r:id="rId3" imgW="914400" imgH="11048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3962400"/>
                        <a:ext cx="179705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472228"/>
              </p:ext>
            </p:extLst>
          </p:nvPr>
        </p:nvGraphicFramePr>
        <p:xfrm>
          <a:off x="3924300" y="457200"/>
          <a:ext cx="4668837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1" name="数式" r:id="rId5" imgW="2374560" imgH="2234880" progId="Equation.3">
                  <p:embed/>
                </p:oleObj>
              </mc:Choice>
              <mc:Fallback>
                <p:oleObj name="数式" r:id="rId5" imgW="2374560" imgH="22348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7200"/>
                        <a:ext cx="4668837" cy="439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538498"/>
              </p:ext>
            </p:extLst>
          </p:nvPr>
        </p:nvGraphicFramePr>
        <p:xfrm>
          <a:off x="3810000" y="5181600"/>
          <a:ext cx="362108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2" name="数式" r:id="rId7" imgW="1841400" imgH="660240" progId="Equation.3">
                  <p:embed/>
                </p:oleObj>
              </mc:Choice>
              <mc:Fallback>
                <p:oleObj name="数式" r:id="rId7" imgW="1841400" imgH="6602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81600"/>
                        <a:ext cx="3621087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8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19EE-C8A8-4718-9C66-EA838DED9BD8}" type="datetime1">
              <a:rPr lang="en-US" smtClean="0"/>
              <a:t>4/4/2012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B8D4-B168-4275-8E6A-DBD97CEEDDBE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Images formed from reflected light: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914400" y="33528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143000" y="2209800"/>
            <a:ext cx="1447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rot="16200000">
            <a:off x="2590800" y="2057400"/>
            <a:ext cx="12192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514600" y="1524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Arc 7"/>
          <p:cNvSpPr>
            <a:spLocks/>
          </p:cNvSpPr>
          <p:nvPr/>
        </p:nvSpPr>
        <p:spPr bwMode="auto">
          <a:xfrm rot="10800000" flipV="1">
            <a:off x="1981200" y="2438400"/>
            <a:ext cx="533400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rc 8"/>
          <p:cNvSpPr>
            <a:spLocks/>
          </p:cNvSpPr>
          <p:nvPr/>
        </p:nvSpPr>
        <p:spPr bwMode="auto">
          <a:xfrm rot="16200000" flipV="1">
            <a:off x="2510632" y="2486819"/>
            <a:ext cx="533400" cy="446087"/>
          </a:xfrm>
          <a:custGeom>
            <a:avLst/>
            <a:gdLst>
              <a:gd name="G0" fmla="+- 0 0 0"/>
              <a:gd name="G1" fmla="+- 21012 0 0"/>
              <a:gd name="G2" fmla="+- 21600 0 0"/>
              <a:gd name="T0" fmla="*/ 5006 w 21600"/>
              <a:gd name="T1" fmla="*/ 0 h 21012"/>
              <a:gd name="T2" fmla="*/ 21600 w 21600"/>
              <a:gd name="T3" fmla="*/ 21012 h 21012"/>
              <a:gd name="T4" fmla="*/ 0 w 21600"/>
              <a:gd name="T5" fmla="*/ 21012 h 2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012" fill="none" extrusionOk="0">
                <a:moveTo>
                  <a:pt x="5005" y="0"/>
                </a:moveTo>
                <a:cubicBezTo>
                  <a:pt x="14734" y="2317"/>
                  <a:pt x="21600" y="11011"/>
                  <a:pt x="21600" y="21012"/>
                </a:cubicBezTo>
              </a:path>
              <a:path w="21600" h="21012" stroke="0" extrusionOk="0">
                <a:moveTo>
                  <a:pt x="5005" y="0"/>
                </a:moveTo>
                <a:cubicBezTo>
                  <a:pt x="14734" y="2317"/>
                  <a:pt x="21600" y="11011"/>
                  <a:pt x="21600" y="21012"/>
                </a:cubicBezTo>
                <a:lnTo>
                  <a:pt x="0" y="2101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057400" y="205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endParaRPr lang="en-US">
              <a:latin typeface="Symbol" pitchFamily="18" charset="2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743200" y="2209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endParaRPr lang="en-US">
              <a:latin typeface="Symbol" pitchFamily="18" charset="2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667000" y="3429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ideal surface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10001" r="17500" b="10001"/>
          <a:stretch>
            <a:fillRect/>
          </a:stretch>
        </p:blipFill>
        <p:spPr bwMode="auto">
          <a:xfrm>
            <a:off x="4419600" y="1371600"/>
            <a:ext cx="373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924800" y="2133600"/>
            <a:ext cx="114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virtual image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4196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object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162800" y="18288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381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Notation for image position: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smtClean="0"/>
              <a:t>i  </a:t>
            </a:r>
            <a:r>
              <a:rPr lang="en-US" sz="2400" i="1" dirty="0" smtClean="0">
                <a:sym typeface="Wingdings" pitchFamily="2" charset="2"/>
              </a:rPr>
              <a:t>  q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C694-5EF7-428D-94C3-988FD7BB8FA1}" type="datetime1">
              <a:rPr lang="en-US" smtClean="0"/>
              <a:t>4/4/2012</a:t>
            </a:fld>
            <a:endParaRPr lang="en-US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DB9-4B8B-47D0-9F62-217A2EF7B850}" type="slidenum">
              <a:rPr lang="en-US"/>
              <a:pPr/>
              <a:t>8</a:t>
            </a:fld>
            <a:endParaRPr lang="en-US"/>
          </a:p>
        </p:txBody>
      </p:sp>
      <p:pic>
        <p:nvPicPr>
          <p:cNvPr id="20482" name="Picture 2" descr="bd1084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1077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609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Analysis of mirror image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0000" r="22501" b="14999"/>
          <a:stretch>
            <a:fillRect/>
          </a:stretch>
        </p:blipFill>
        <p:spPr bwMode="auto">
          <a:xfrm>
            <a:off x="228600" y="1219200"/>
            <a:ext cx="3657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43000" y="4648200"/>
            <a:ext cx="3962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Using geometry:</a:t>
            </a:r>
          </a:p>
          <a:p>
            <a:pPr>
              <a:spcBef>
                <a:spcPct val="50000"/>
              </a:spcBef>
            </a:pPr>
            <a:r>
              <a:rPr lang="en-US"/>
              <a:t>    </a:t>
            </a:r>
            <a:r>
              <a:rPr lang="en-US" i="1"/>
              <a:t>i = p     h=h</a:t>
            </a:r>
            <a:r>
              <a:rPr lang="en-US" i="1">
                <a:cs typeface="Times New Roman" pitchFamily="18" charset="0"/>
              </a:rPr>
              <a:t>'</a:t>
            </a:r>
            <a:endParaRPr lang="en-US">
              <a:cs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715000" y="990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Mirror symmetry: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410200" y="2438400"/>
            <a:ext cx="3048000" cy="762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6172200" y="2895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6934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6934200" y="1676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60960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6324600" y="2514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6781800" y="25146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 flipV="1">
            <a:off x="6324600" y="2057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7086600" y="2514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7467600" y="2514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 flipV="1">
            <a:off x="7086600" y="190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667000" y="1752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4AFE-C927-4D3F-8B11-519E478791D7}" type="datetime1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628-5491-4437-82A7-FDEB84D6CBED}" type="slidenum">
              <a:rPr lang="en-US"/>
              <a:pPr/>
              <a:t>9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772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Terminology:</a:t>
            </a:r>
          </a:p>
          <a:p>
            <a:pPr>
              <a:spcBef>
                <a:spcPct val="50000"/>
              </a:spcBef>
            </a:pPr>
            <a:r>
              <a:rPr lang="en-US"/>
              <a:t>      Virtual image -- perceived image but no light can be detected at the location of the virtual image</a:t>
            </a:r>
          </a:p>
          <a:p>
            <a:pPr>
              <a:spcBef>
                <a:spcPct val="50000"/>
              </a:spcBef>
            </a:pPr>
            <a:r>
              <a:rPr lang="en-US"/>
              <a:t>      Real image - - light can detected at the location of the real image</a:t>
            </a:r>
          </a:p>
        </p:txBody>
      </p:sp>
      <p:pic>
        <p:nvPicPr>
          <p:cNvPr id="21507" name="Picture 3" descr="Wood%201350-Mt%20Hood-Lost%20Lake-Oregon-96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1592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13829</TotalTime>
  <Words>891</Words>
  <Application>Microsoft Office PowerPoint</Application>
  <PresentationFormat>On-screen Show (4:3)</PresentationFormat>
  <Paragraphs>221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887</cp:revision>
  <cp:lastPrinted>2012-03-27T16:42:45Z</cp:lastPrinted>
  <dcterms:created xsi:type="dcterms:W3CDTF">2012-01-10T18:32:24Z</dcterms:created>
  <dcterms:modified xsi:type="dcterms:W3CDTF">2012-04-05T01:23:12Z</dcterms:modified>
</cp:coreProperties>
</file>