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6" r:id="rId2"/>
    <p:sldId id="310" r:id="rId3"/>
    <p:sldId id="311" r:id="rId4"/>
    <p:sldId id="309" r:id="rId5"/>
    <p:sldId id="312" r:id="rId6"/>
    <p:sldId id="313" r:id="rId7"/>
    <p:sldId id="314" r:id="rId8"/>
    <p:sldId id="315" r:id="rId9"/>
    <p:sldId id="316" r:id="rId10"/>
    <p:sldId id="317" r:id="rId11"/>
    <p:sldId id="325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27" r:id="rId21"/>
    <p:sldId id="328" r:id="rId22"/>
    <p:sldId id="329" r:id="rId23"/>
    <p:sldId id="330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5EF6-7A88-4422-ABC6-B247D7DD9646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1EAD-F720-4910-A4E9-1F42D9DAA962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E9CC-6E4B-4C23-8893-1BB2778365E4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618-06D8-4FE4-A07F-9D9DA59231A9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1CEF-D059-41E0-97FF-4D36B6A4F3AF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8007-0F70-4C2D-8EDF-F1673EFEFA16}" type="datetime1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83C0-3CE7-48C1-93BE-C5E78F5E560E}" type="datetime1">
              <a:rPr lang="en-US" smtClean="0"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6E75-DEF0-495D-9F4C-7922D940054D}" type="datetime1">
              <a:rPr lang="en-US" smtClean="0"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64DD-16F7-45DF-83EC-3E1C632E6F6B}" type="datetime1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986B-8A40-4454-B394-75DF47648C33}" type="datetime1">
              <a:rPr lang="en-US" smtClean="0"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01AC-0200-4DEC-8372-F664FD335646}" type="datetime1">
              <a:rPr lang="en-US" smtClean="0"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0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4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2F05-D496-47C6-B327-CB7ECD3CA7AE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924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Review of Coulomb’s law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the notion of Electric Fields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Electric Fields for various charge configurations</a:t>
            </a:r>
            <a:endParaRPr lang="en-US" sz="3200" b="1" dirty="0">
              <a:solidFill>
                <a:schemeClr val="folHlink"/>
              </a:solidFill>
            </a:endParaRPr>
          </a:p>
          <a:p>
            <a:pPr algn="ctr"/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033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due to many charges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1066800"/>
            <a:ext cx="4089026" cy="1130300"/>
            <a:chOff x="838200" y="1066800"/>
            <a:chExt cx="4089026" cy="1130300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384249"/>
                </p:ext>
              </p:extLst>
            </p:nvPr>
          </p:nvGraphicFramePr>
          <p:xfrm>
            <a:off x="838200" y="1066800"/>
            <a:ext cx="4089026" cy="1130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3" name="数式" r:id="rId3" imgW="1562040" imgH="431640" progId="Equation.3">
                    <p:embed/>
                  </p:oleObj>
                </mc:Choice>
                <mc:Fallback>
                  <p:oleObj name="数式" r:id="rId3" imgW="15620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38200" y="1066800"/>
                          <a:ext cx="4089026" cy="1130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Half Frame 7"/>
            <p:cNvSpPr/>
            <p:nvPr/>
          </p:nvSpPr>
          <p:spPr>
            <a:xfrm rot="2865621">
              <a:off x="4254696" y="1288928"/>
              <a:ext cx="329039" cy="317744"/>
            </a:xfrm>
            <a:prstGeom prst="halfFrame">
              <a:avLst>
                <a:gd name="adj1" fmla="val 11671"/>
                <a:gd name="adj2" fmla="val 931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8564"/>
            <a:ext cx="3657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49969"/>
              </p:ext>
            </p:extLst>
          </p:nvPr>
        </p:nvGraphicFramePr>
        <p:xfrm>
          <a:off x="127404" y="2657475"/>
          <a:ext cx="5587596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数式" r:id="rId6" imgW="2463480" imgH="1079280" progId="Equation.3">
                  <p:embed/>
                </p:oleObj>
              </mc:Choice>
              <mc:Fallback>
                <p:oleObj name="数式" r:id="rId6" imgW="2463480" imgH="1079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04" y="2657475"/>
                        <a:ext cx="5587596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171" y="51054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In general this integral is very difficult; Gauss’s law makes it easier to evaluate.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108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– consider a long thin uniformly charged rod: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0500" y="1371600"/>
            <a:ext cx="0" cy="4191000"/>
          </a:xfrm>
          <a:prstGeom prst="straightConnector1">
            <a:avLst/>
          </a:prstGeom>
          <a:ln w="508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38200" y="5562600"/>
            <a:ext cx="6934200" cy="0"/>
          </a:xfrm>
          <a:prstGeom prst="straightConnector1">
            <a:avLst/>
          </a:prstGeom>
          <a:ln w="508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 rot="5400000">
            <a:off x="4000500" y="3238500"/>
            <a:ext cx="76200" cy="4724400"/>
          </a:xfrm>
          <a:prstGeom prst="can">
            <a:avLst/>
          </a:prstGeom>
          <a:solidFill>
            <a:srgbClr val="FC7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-L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65191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  <a:endParaRPr lang="en-US" sz="24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51514" y="236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2205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33800" y="1676400"/>
            <a:ext cx="1524000" cy="3886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7200" y="5558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895600" y="1676400"/>
            <a:ext cx="1409700" cy="38862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16282" y="914400"/>
            <a:ext cx="22318" cy="1577882"/>
          </a:xfrm>
          <a:prstGeom prst="straightConnector1">
            <a:avLst/>
          </a:prstGeom>
          <a:ln w="57150">
            <a:solidFill>
              <a:srgbClr val="FFC000">
                <a:alpha val="54000"/>
              </a:srgbClr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200" y="1900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L</a:t>
            </a:r>
            <a:endParaRPr lang="en-US" sz="24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05200" y="190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R</a:t>
            </a:r>
            <a:endParaRPr lang="en-US" sz="24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91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53000" y="565191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C70D7"/>
                </a:solidFill>
              </a:rPr>
              <a:t>Q</a:t>
            </a:r>
            <a:endParaRPr lang="en-US" sz="2400" b="1" dirty="0">
              <a:solidFill>
                <a:srgbClr val="FC70D7"/>
              </a:solidFill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519237"/>
              </p:ext>
            </p:extLst>
          </p:nvPr>
        </p:nvGraphicFramePr>
        <p:xfrm>
          <a:off x="5334000" y="731838"/>
          <a:ext cx="3429000" cy="478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数式" r:id="rId3" imgW="1726920" imgH="2412720" progId="Equation.3">
                  <p:embed/>
                </p:oleObj>
              </mc:Choice>
              <mc:Fallback>
                <p:oleObj name="数式" r:id="rId3" imgW="1726920" imgH="241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731838"/>
                        <a:ext cx="3429000" cy="4789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</p:txBody>
      </p:sp>
      <p:sp>
        <p:nvSpPr>
          <p:cNvPr id="23" name="Can 22"/>
          <p:cNvSpPr/>
          <p:nvPr/>
        </p:nvSpPr>
        <p:spPr>
          <a:xfrm>
            <a:off x="533400" y="5257801"/>
            <a:ext cx="7848600" cy="609599"/>
          </a:xfrm>
          <a:prstGeom prst="can">
            <a:avLst>
              <a:gd name="adj" fmla="val 50000"/>
            </a:avLst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4400" y="1066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large flat plate of area A made  of a material which has a uniformly distributed positive charge q=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A</a:t>
            </a:r>
            <a:r>
              <a:rPr lang="en-US" sz="2400" dirty="0" smtClean="0"/>
              <a:t>. Which vector A,B,C, or D represents the direction of the electric field a small distance above the center of the plate?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67200" y="43434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67200" y="3810000"/>
            <a:ext cx="0" cy="5334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83529" y="4343400"/>
            <a:ext cx="51707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33800" y="4343400"/>
            <a:ext cx="5334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67200" y="35052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1000" y="4796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76600" y="41103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4900" y="41148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517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</p:txBody>
      </p:sp>
      <p:sp>
        <p:nvSpPr>
          <p:cNvPr id="23" name="Can 22"/>
          <p:cNvSpPr/>
          <p:nvPr/>
        </p:nvSpPr>
        <p:spPr>
          <a:xfrm>
            <a:off x="533400" y="5257801"/>
            <a:ext cx="7848600" cy="609599"/>
          </a:xfrm>
          <a:prstGeom prst="can">
            <a:avLst>
              <a:gd name="adj" fmla="val 50000"/>
            </a:avLst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14400" y="10668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large flat plate of area A made  of a material which has a uniformly distributed positive  charge q=</a:t>
            </a:r>
            <a:r>
              <a:rPr lang="en-US" sz="2400" dirty="0" err="1" smtClean="0">
                <a:latin typeface="Symbol" pitchFamily="18" charset="2"/>
              </a:rPr>
              <a:t>s</a:t>
            </a:r>
            <a:r>
              <a:rPr lang="en-US" sz="2400" dirty="0" err="1" smtClean="0"/>
              <a:t>A</a:t>
            </a:r>
            <a:r>
              <a:rPr lang="en-US" sz="2400" dirty="0" smtClean="0"/>
              <a:t>. This question concerns the electric field strength E measured at a distance x from the center of the plate (x&lt;&lt;radius of plate).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57700" y="4495800"/>
            <a:ext cx="0" cy="914400"/>
          </a:xfrm>
          <a:prstGeom prst="line">
            <a:avLst/>
          </a:prstGeom>
          <a:ln w="5715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5800" y="42649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08195"/>
              </p:ext>
            </p:extLst>
          </p:nvPr>
        </p:nvGraphicFramePr>
        <p:xfrm>
          <a:off x="5524501" y="2776943"/>
          <a:ext cx="1638299" cy="202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数式" r:id="rId3" imgW="723600" imgH="888840" progId="Equation.3">
                  <p:embed/>
                </p:oleObj>
              </mc:Choice>
              <mc:Fallback>
                <p:oleObj name="数式" r:id="rId3" imgW="72360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1" y="2776943"/>
                        <a:ext cx="1638299" cy="2023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1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generated by a ring of charge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715000" cy="473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11296"/>
              </p:ext>
            </p:extLst>
          </p:nvPr>
        </p:nvGraphicFramePr>
        <p:xfrm>
          <a:off x="2057399" y="1012370"/>
          <a:ext cx="2073203" cy="89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数式" r:id="rId4" imgW="914400" imgH="393480" progId="Equation.3">
                  <p:embed/>
                </p:oleObj>
              </mc:Choice>
              <mc:Fallback>
                <p:oleObj name="数式" r:id="rId4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399" y="1012370"/>
                        <a:ext cx="2073203" cy="89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577968"/>
              </p:ext>
            </p:extLst>
          </p:nvPr>
        </p:nvGraphicFramePr>
        <p:xfrm>
          <a:off x="5470525" y="3810000"/>
          <a:ext cx="33686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数式" r:id="rId6" imgW="1485720" imgH="431640" progId="Equation.3">
                  <p:embed/>
                </p:oleObj>
              </mc:Choice>
              <mc:Fallback>
                <p:oleObj name="数式" r:id="rId6" imgW="14857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3810000"/>
                        <a:ext cx="33686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7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generated by a ring of charge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1143000"/>
            <a:ext cx="3810000" cy="315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48187"/>
              </p:ext>
            </p:extLst>
          </p:nvPr>
        </p:nvGraphicFramePr>
        <p:xfrm>
          <a:off x="566057" y="4419600"/>
          <a:ext cx="2073203" cy="89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" name="数式" r:id="rId4" imgW="914400" imgH="393480" progId="Equation.3">
                  <p:embed/>
                </p:oleObj>
              </mc:Choice>
              <mc:Fallback>
                <p:oleObj name="数式" r:id="rId4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057" y="4419600"/>
                        <a:ext cx="2073203" cy="89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69707"/>
              </p:ext>
            </p:extLst>
          </p:nvPr>
        </p:nvGraphicFramePr>
        <p:xfrm>
          <a:off x="558119" y="5257800"/>
          <a:ext cx="33686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" name="数式" r:id="rId6" imgW="1485720" imgH="431640" progId="Equation.3">
                  <p:embed/>
                </p:oleObj>
              </mc:Choice>
              <mc:Fallback>
                <p:oleObj name="数式" r:id="rId6" imgW="1485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19" y="5257800"/>
                        <a:ext cx="33686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8800"/>
              </p:ext>
            </p:extLst>
          </p:nvPr>
        </p:nvGraphicFramePr>
        <p:xfrm>
          <a:off x="4572000" y="3581400"/>
          <a:ext cx="4059237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数式" r:id="rId8" imgW="1790640" imgH="914400" progId="Equation.3">
                  <p:embed/>
                </p:oleObj>
              </mc:Choice>
              <mc:Fallback>
                <p:oleObj name="数式" r:id="rId8" imgW="1790640" imgH="914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81400"/>
                        <a:ext cx="4059237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4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generated by a plate of charge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810000" cy="332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05488"/>
              </p:ext>
            </p:extLst>
          </p:nvPr>
        </p:nvGraphicFramePr>
        <p:xfrm>
          <a:off x="3968750" y="2266950"/>
          <a:ext cx="48260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数式" r:id="rId4" imgW="1942920" imgH="1511280" progId="Equation.3">
                  <p:embed/>
                </p:oleObj>
              </mc:Choice>
              <mc:Fallback>
                <p:oleObj name="数式" r:id="rId4" imgW="1942920" imgH="1511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8750" y="2266950"/>
                        <a:ext cx="4826000" cy="375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59521"/>
              </p:ext>
            </p:extLst>
          </p:nvPr>
        </p:nvGraphicFramePr>
        <p:xfrm>
          <a:off x="3701538" y="1114425"/>
          <a:ext cx="4941324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8" name="数式" r:id="rId6" imgW="2374560" imgH="393480" progId="Equation.3">
                  <p:embed/>
                </p:oleObj>
              </mc:Choice>
              <mc:Fallback>
                <p:oleObj name="数式" r:id="rId6" imgW="23745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538" y="1114425"/>
                        <a:ext cx="4941324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90797"/>
              </p:ext>
            </p:extLst>
          </p:nvPr>
        </p:nvGraphicFramePr>
        <p:xfrm>
          <a:off x="1219200" y="4953000"/>
          <a:ext cx="314325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9" name="数式" r:id="rId8" imgW="1511280" imgH="660240" progId="Equation.3">
                  <p:embed/>
                </p:oleObj>
              </mc:Choice>
              <mc:Fallback>
                <p:oleObj name="数式" r:id="rId8" imgW="151128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53000"/>
                        <a:ext cx="3143250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5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</p:txBody>
      </p:sp>
      <p:sp>
        <p:nvSpPr>
          <p:cNvPr id="6" name="Can 5"/>
          <p:cNvSpPr/>
          <p:nvPr/>
        </p:nvSpPr>
        <p:spPr>
          <a:xfrm>
            <a:off x="533400" y="5257801"/>
            <a:ext cx="7848600" cy="609599"/>
          </a:xfrm>
          <a:prstGeom prst="can">
            <a:avLst>
              <a:gd name="adj" fmla="val 50000"/>
            </a:avLst>
          </a:prstGeom>
          <a:pattFill prst="spher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33400" y="4191000"/>
            <a:ext cx="7848600" cy="609599"/>
          </a:xfrm>
          <a:prstGeom prst="can">
            <a:avLst>
              <a:gd name="adj" fmla="val 50000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94414" y="4953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200" y="4796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317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</a:t>
            </a:r>
            <a:r>
              <a:rPr lang="en-US" sz="2400" dirty="0" smtClean="0">
                <a:sym typeface="Symbol"/>
              </a:rPr>
              <a:t>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426496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smtClean="0">
                <a:sym typeface="Symbol"/>
              </a:rPr>
              <a:t>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914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magnitude and direction (+</a:t>
            </a:r>
            <a:r>
              <a:rPr lang="en-US" sz="2400" dirty="0" smtClean="0">
                <a:sym typeface="Wingdings" pitchFamily="2" charset="2"/>
              </a:rPr>
              <a:t>up, -down) of the electric field between oppositely charged plates?</a:t>
            </a:r>
          </a:p>
          <a:p>
            <a:endParaRPr lang="en-US" sz="2400" baseline="-25000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lphaUcPeriod"/>
            </a:pPr>
            <a:endParaRPr lang="en-US" sz="2400" baseline="-25000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976578"/>
              </p:ext>
            </p:extLst>
          </p:nvPr>
        </p:nvGraphicFramePr>
        <p:xfrm>
          <a:off x="2286000" y="1828800"/>
          <a:ext cx="12954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数式" r:id="rId3" imgW="647640" imgH="1130040" progId="Equation.3">
                  <p:embed/>
                </p:oleObj>
              </mc:Choice>
              <mc:Fallback>
                <p:oleObj name="数式" r:id="rId3" imgW="647640" imgH="1130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1828800"/>
                        <a:ext cx="129540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2253342"/>
            <a:ext cx="7080250" cy="1130300"/>
            <a:chOff x="4267200" y="-108858"/>
            <a:chExt cx="7080250" cy="1130300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7415086"/>
                </p:ext>
              </p:extLst>
            </p:nvPr>
          </p:nvGraphicFramePr>
          <p:xfrm>
            <a:off x="4267200" y="-108858"/>
            <a:ext cx="7080250" cy="1130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2" name="数式" r:id="rId3" imgW="2705040" imgH="431640" progId="Equation.3">
                    <p:embed/>
                  </p:oleObj>
                </mc:Choice>
                <mc:Fallback>
                  <p:oleObj name="数式" r:id="rId3" imgW="2705040" imgH="431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67200" y="-108858"/>
                          <a:ext cx="7080250" cy="1130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Half Frame 8"/>
            <p:cNvSpPr/>
            <p:nvPr/>
          </p:nvSpPr>
          <p:spPr>
            <a:xfrm rot="2865621">
              <a:off x="7683696" y="-6473"/>
              <a:ext cx="329039" cy="317744"/>
            </a:xfrm>
            <a:prstGeom prst="halfFrame">
              <a:avLst>
                <a:gd name="adj1" fmla="val 11671"/>
                <a:gd name="adj2" fmla="val 931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9029"/>
              </p:ext>
            </p:extLst>
          </p:nvPr>
        </p:nvGraphicFramePr>
        <p:xfrm>
          <a:off x="990599" y="1295400"/>
          <a:ext cx="3095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数式" r:id="rId5" imgW="825480" imgH="203040" progId="Equation.3">
                  <p:embed/>
                </p:oleObj>
              </mc:Choice>
              <mc:Fallback>
                <p:oleObj name="数式" r:id="rId5" imgW="825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599" y="1295400"/>
                        <a:ext cx="30956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905712"/>
              </p:ext>
            </p:extLst>
          </p:nvPr>
        </p:nvGraphicFramePr>
        <p:xfrm>
          <a:off x="990600" y="3581400"/>
          <a:ext cx="3503452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数式" r:id="rId7" imgW="1333440" imgH="431640" progId="Equation.3">
                  <p:embed/>
                </p:oleObj>
              </mc:Choice>
              <mc:Fallback>
                <p:oleObj name="数式" r:id="rId7" imgW="13334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3503452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Half Frame 11"/>
          <p:cNvSpPr/>
          <p:nvPr/>
        </p:nvSpPr>
        <p:spPr>
          <a:xfrm rot="2865621">
            <a:off x="7455096" y="2431928"/>
            <a:ext cx="329039" cy="317744"/>
          </a:xfrm>
          <a:prstGeom prst="halfFrame">
            <a:avLst>
              <a:gd name="adj1" fmla="val 11671"/>
              <a:gd name="adj2" fmla="val 93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728" r="5927" b="26851"/>
          <a:stretch/>
        </p:blipFill>
        <p:spPr bwMode="auto">
          <a:xfrm>
            <a:off x="76200" y="381000"/>
            <a:ext cx="8954860" cy="38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100D-B7D8-4A8F-8C61-FF9ACA04F27C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85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PHY 114 Labs started Monday Jan. 23</a:t>
            </a:r>
            <a:r>
              <a:rPr lang="en-US" sz="2400" baseline="30000" dirty="0" smtClean="0">
                <a:sym typeface="Wingdings" pitchFamily="2" charset="2"/>
              </a:rPr>
              <a:t>rd</a:t>
            </a:r>
            <a:r>
              <a:rPr lang="en-US" sz="2400" dirty="0" smtClean="0">
                <a:sym typeface="Wingdings" pitchFamily="2" charset="2"/>
              </a:rPr>
              <a:t> and run through the week of April 16</a:t>
            </a:r>
            <a:r>
              <a:rPr lang="en-US" sz="2400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83600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itchFamily="2" charset="2"/>
              </a:rPr>
              <a:t>PHY 114 Tutorial sessions in Olin 103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Sunday               5:30-7:30 PM    </a:t>
            </a:r>
            <a:r>
              <a:rPr lang="en-US" sz="2400" dirty="0" err="1" smtClean="0">
                <a:sym typeface="Wingdings" pitchFamily="2" charset="2"/>
              </a:rPr>
              <a:t>Jie</a:t>
            </a:r>
            <a:r>
              <a:rPr lang="en-US" sz="2400" dirty="0" smtClean="0">
                <a:sym typeface="Wingdings" pitchFamily="2" charset="2"/>
              </a:rPr>
              <a:t> Liu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Monday             5:30-7:30 </a:t>
            </a:r>
            <a:r>
              <a:rPr lang="en-US" sz="2400" dirty="0">
                <a:sym typeface="Wingdings" pitchFamily="2" charset="2"/>
              </a:rPr>
              <a:t>PM </a:t>
            </a:r>
            <a:r>
              <a:rPr lang="en-US" sz="2400" dirty="0" smtClean="0">
                <a:sym typeface="Wingdings" pitchFamily="2" charset="2"/>
              </a:rPr>
              <a:t>   </a:t>
            </a:r>
            <a:r>
              <a:rPr lang="en-US" sz="2400" dirty="0" err="1" smtClean="0">
                <a:sym typeface="Wingdings" pitchFamily="2" charset="2"/>
              </a:rPr>
              <a:t>Jie</a:t>
            </a:r>
            <a:r>
              <a:rPr lang="en-US" sz="2400" dirty="0" smtClean="0">
                <a:sym typeface="Wingdings" pitchFamily="2" charset="2"/>
              </a:rPr>
              <a:t> Liu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Tuesday             6:00-8:00 PM    </a:t>
            </a:r>
            <a:r>
              <a:rPr lang="en-US" sz="2400" dirty="0" err="1" smtClean="0">
                <a:sym typeface="Wingdings" pitchFamily="2" charset="2"/>
              </a:rPr>
              <a:t>Loah</a:t>
            </a:r>
            <a:r>
              <a:rPr lang="en-US" sz="2400" dirty="0" smtClean="0">
                <a:sym typeface="Wingdings" pitchFamily="2" charset="2"/>
              </a:rPr>
              <a:t> Stevens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Wednesday       5:30-7:30 PM   </a:t>
            </a:r>
            <a:r>
              <a:rPr lang="en-US" sz="2400" dirty="0" err="1" smtClean="0">
                <a:sym typeface="Wingdings" pitchFamily="2" charset="2"/>
              </a:rPr>
              <a:t>Jie</a:t>
            </a:r>
            <a:r>
              <a:rPr lang="en-US" sz="2400" dirty="0" smtClean="0">
                <a:sym typeface="Wingdings" pitchFamily="2" charset="2"/>
              </a:rPr>
              <a:t> Liu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Thursday           5:30-7:30  PM   </a:t>
            </a:r>
            <a:r>
              <a:rPr lang="en-US" sz="2400" dirty="0" err="1" smtClean="0">
                <a:sym typeface="Wingdings" pitchFamily="2" charset="2"/>
              </a:rPr>
              <a:t>Loah</a:t>
            </a:r>
            <a:r>
              <a:rPr lang="en-US" sz="2400" dirty="0" smtClean="0">
                <a:sym typeface="Wingdings" pitchFamily="2" charset="2"/>
              </a:rPr>
              <a:t> Stevens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7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728" r="5927" b="26851"/>
          <a:stretch/>
        </p:blipFill>
        <p:spPr bwMode="auto">
          <a:xfrm>
            <a:off x="54429" y="381000"/>
            <a:ext cx="8954860" cy="38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209800" y="1981200"/>
            <a:ext cx="381000" cy="609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2667000"/>
            <a:ext cx="304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18515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endParaRPr lang="en-US" sz="2400" baseline="-25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2590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baseline="-25000" dirty="0" smtClean="0"/>
              <a:t>2</a:t>
            </a:r>
            <a:endParaRPr lang="en-US" sz="2400" baseline="-25000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32926"/>
              </p:ext>
            </p:extLst>
          </p:nvPr>
        </p:nvGraphicFramePr>
        <p:xfrm>
          <a:off x="3298371" y="2002971"/>
          <a:ext cx="5589378" cy="101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数式" r:id="rId4" imgW="2171520" imgH="393480" progId="Equation.3">
                  <p:embed/>
                </p:oleObj>
              </mc:Choice>
              <mc:Fallback>
                <p:oleObj name="数式" r:id="rId4" imgW="2171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8371" y="2002971"/>
                        <a:ext cx="5589378" cy="1013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62100" y="2359966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endParaRPr lang="en-US" sz="2400" i="1" baseline="-25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162300" y="38862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2400" i="1" baseline="-25000" dirty="0" smtClean="0"/>
              <a:t>2</a:t>
            </a:r>
            <a:endParaRPr lang="en-US" sz="2400" i="1" baseline="-25000" dirty="0" smtClean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21524"/>
              </p:ext>
            </p:extLst>
          </p:nvPr>
        </p:nvGraphicFramePr>
        <p:xfrm>
          <a:off x="3706812" y="3482975"/>
          <a:ext cx="4675188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数式" r:id="rId6" imgW="1815840" imgH="749160" progId="Equation.3">
                  <p:embed/>
                </p:oleObj>
              </mc:Choice>
              <mc:Fallback>
                <p:oleObj name="数式" r:id="rId6" imgW="1815840" imgH="749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2" y="3482975"/>
                        <a:ext cx="4675188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8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of your questions: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How to understand and handle continuous charge distributions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At the a microscopic (classical) viewpoint elementary charges are discrete; at a macroscopic viewpoint it is often convenient  to  consider a distribution of charges.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5418"/>
              </p:ext>
            </p:extLst>
          </p:nvPr>
        </p:nvGraphicFramePr>
        <p:xfrm>
          <a:off x="2590800" y="3352800"/>
          <a:ext cx="4495800" cy="293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数式" r:id="rId3" imgW="1866600" imgH="1218960" progId="Equation.3">
                  <p:embed/>
                </p:oleObj>
              </mc:Choice>
              <mc:Fallback>
                <p:oleObj name="数式" r:id="rId3" imgW="1866600" imgH="1218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3352800"/>
                        <a:ext cx="4495800" cy="293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of your questions: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Some questions about field lines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10000" cy="3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600200"/>
            <a:ext cx="305562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22008" r="38188" b="3211"/>
          <a:stretch/>
        </p:blipFill>
        <p:spPr bwMode="auto">
          <a:xfrm>
            <a:off x="2824975" y="304800"/>
            <a:ext cx="6166625" cy="61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 about usefulness of electric fields outside of physics class.</a:t>
            </a:r>
          </a:p>
          <a:p>
            <a:endParaRPr lang="en-US" sz="2400" dirty="0"/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ipad</a:t>
            </a:r>
            <a:r>
              <a:rPr lang="en-US" sz="2400" dirty="0" smtClean="0"/>
              <a:t> touch screen (from </a:t>
            </a:r>
            <a:r>
              <a:rPr lang="en-US" sz="2400" dirty="0" err="1" smtClean="0"/>
              <a:t>HowThingsWork</a:t>
            </a:r>
            <a:r>
              <a:rPr lang="en-US" sz="2400" dirty="0" smtClean="0"/>
              <a:t> web page)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4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2D66-A109-4292-9333-9B452D918020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" y="157458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Recap -- Coulomb’s Law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677666"/>
              </p:ext>
            </p:extLst>
          </p:nvPr>
        </p:nvGraphicFramePr>
        <p:xfrm>
          <a:off x="3814762" y="171745"/>
          <a:ext cx="496252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数式" r:id="rId3" imgW="2184120" imgH="660240" progId="Equation.3">
                  <p:embed/>
                </p:oleObj>
              </mc:Choice>
              <mc:Fallback>
                <p:oleObj name="数式" r:id="rId3" imgW="218412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2" y="171745"/>
                        <a:ext cx="4962525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4004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2209800"/>
            <a:ext cx="356616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71E0-8689-447C-AB71-B990E3D6A8AF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the configuration of 4 charges at the 4 corners of a square shown in the diagram. What is the direction of the force on the charge +Q in the right corner?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from last lecture:</a:t>
            </a:r>
          </a:p>
        </p:txBody>
      </p:sp>
      <p:sp>
        <p:nvSpPr>
          <p:cNvPr id="12" name="Rectangle 11"/>
          <p:cNvSpPr/>
          <p:nvPr/>
        </p:nvSpPr>
        <p:spPr>
          <a:xfrm rot="216757">
            <a:off x="2914296" y="3444578"/>
            <a:ext cx="51367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2514600"/>
            <a:ext cx="2028134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42534" y="4198789"/>
            <a:ext cx="457200" cy="4416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8200" y="4069756"/>
            <a:ext cx="609600" cy="601811"/>
          </a:xfrm>
          <a:prstGeom prst="ellipse">
            <a:avLst/>
          </a:prstGeom>
          <a:solidFill>
            <a:srgbClr val="FC7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" y="2293789"/>
            <a:ext cx="457200" cy="4416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42534" y="2293789"/>
            <a:ext cx="457200" cy="441622"/>
          </a:xfrm>
          <a:prstGeom prst="ellipse">
            <a:avLst/>
          </a:prstGeom>
          <a:solidFill>
            <a:srgbClr val="FC7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3912" y="46715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+2Q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99734" y="22837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229810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5600" y="46399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4110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4186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362200" y="2514599"/>
            <a:ext cx="60960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71134" y="2743200"/>
            <a:ext cx="0" cy="5168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352800" y="2133600"/>
            <a:ext cx="381000" cy="271092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TextBox 20484"/>
          <p:cNvSpPr txBox="1"/>
          <p:nvPr/>
        </p:nvSpPr>
        <p:spPr>
          <a:xfrm>
            <a:off x="2423767" y="1944265"/>
            <a:ext cx="9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95367" y="1713432"/>
            <a:ext cx="9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31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2662535"/>
            <a:ext cx="9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41</a:t>
            </a:r>
          </a:p>
        </p:txBody>
      </p:sp>
      <p:graphicFrame>
        <p:nvGraphicFramePr>
          <p:cNvPr id="20486" name="Object 204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34390"/>
              </p:ext>
            </p:extLst>
          </p:nvPr>
        </p:nvGraphicFramePr>
        <p:xfrm>
          <a:off x="3652838" y="3268663"/>
          <a:ext cx="5183187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数式" r:id="rId3" imgW="2958840" imgH="1193760" progId="Equation.3">
                  <p:embed/>
                </p:oleObj>
              </mc:Choice>
              <mc:Fallback>
                <p:oleObj name="数式" r:id="rId3" imgW="295884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2838" y="3268663"/>
                        <a:ext cx="5183187" cy="209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Box 20486"/>
          <p:cNvSpPr txBox="1"/>
          <p:nvPr/>
        </p:nvSpPr>
        <p:spPr>
          <a:xfrm>
            <a:off x="762000" y="326002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632972" y="2662535"/>
            <a:ext cx="338828" cy="339078"/>
          </a:xfrm>
          <a:prstGeom prst="straightConnector1">
            <a:avLst/>
          </a:prstGeom>
          <a:ln w="50800">
            <a:solidFill>
              <a:srgbClr val="DA32AA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218634" y="2832074"/>
            <a:ext cx="9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r>
              <a:rPr lang="en-US" sz="2400" b="1" baseline="-250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95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"/>
            <a:ext cx="3810000" cy="361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Another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74446"/>
              </p:ext>
            </p:extLst>
          </p:nvPr>
        </p:nvGraphicFramePr>
        <p:xfrm>
          <a:off x="228600" y="2692400"/>
          <a:ext cx="5643563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数式" r:id="rId4" imgW="1854000" imgH="1193760" progId="Equation.3">
                  <p:embed/>
                </p:oleObj>
              </mc:Choice>
              <mc:Fallback>
                <p:oleObj name="数式" r:id="rId4" imgW="185400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692400"/>
                        <a:ext cx="5643563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6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field:</a:t>
            </a:r>
          </a:p>
          <a:p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An electric field </a:t>
            </a:r>
            <a:r>
              <a:rPr lang="en-US" sz="2400" b="1" dirty="0" smtClean="0"/>
              <a:t>E</a:t>
            </a:r>
            <a:r>
              <a:rPr lang="en-US" sz="2400" dirty="0" smtClean="0"/>
              <a:t>(</a:t>
            </a:r>
            <a:r>
              <a:rPr lang="en-US" sz="2400" b="1" dirty="0" smtClean="0"/>
              <a:t>r</a:t>
            </a:r>
            <a:r>
              <a:rPr lang="en-US" sz="2400" dirty="0" smtClean="0"/>
              <a:t>) is the Coulomb’s law force at the position </a:t>
            </a:r>
            <a:r>
              <a:rPr lang="en-US" sz="2400" b="1" dirty="0" smtClean="0"/>
              <a:t>r</a:t>
            </a:r>
            <a:r>
              <a:rPr lang="en-US" sz="2400" dirty="0" smtClean="0"/>
              <a:t> on a positive charge of </a:t>
            </a:r>
            <a:r>
              <a:rPr lang="en-US" sz="2400" dirty="0" smtClean="0"/>
              <a:t> </a:t>
            </a:r>
            <a:r>
              <a:rPr lang="en-US" sz="2400" i="1" dirty="0" smtClean="0"/>
              <a:t>q</a:t>
            </a:r>
            <a:r>
              <a:rPr lang="en-US" sz="2400" dirty="0" smtClean="0"/>
              <a:t>=1 </a:t>
            </a:r>
            <a:r>
              <a:rPr lang="en-US" sz="2400" dirty="0" smtClean="0"/>
              <a:t>Coulomb due to all other sources.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The electric force on a point charge q at the position </a:t>
            </a:r>
            <a:r>
              <a:rPr lang="en-US" sz="2400" b="1" dirty="0" smtClean="0"/>
              <a:t>r </a:t>
            </a:r>
            <a:r>
              <a:rPr lang="en-US" sz="2400" dirty="0" smtClean="0"/>
              <a:t>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394164"/>
              </p:ext>
            </p:extLst>
          </p:nvPr>
        </p:nvGraphicFramePr>
        <p:xfrm>
          <a:off x="3363912" y="2971800"/>
          <a:ext cx="25796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数式" r:id="rId3" imgW="825480" imgH="203040" progId="Equation.3">
                  <p:embed/>
                </p:oleObj>
              </mc:Choice>
              <mc:Fallback>
                <p:oleObj name="数式" r:id="rId3" imgW="825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3912" y="2971800"/>
                        <a:ext cx="2579688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8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81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914400"/>
            <a:ext cx="3724275" cy="3886200"/>
            <a:chOff x="685800" y="914400"/>
            <a:chExt cx="3724275" cy="38862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372427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28800" y="914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514600" y="3050232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200" y="3810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diagram below shows 3 equal positive charges arranged on an equilateral triangle. Choose the point  A, B, C, D, E which has the </a:t>
            </a:r>
            <a:r>
              <a:rPr lang="en-US" sz="2400" b="1" dirty="0" smtClean="0">
                <a:solidFill>
                  <a:srgbClr val="FF0000"/>
                </a:solidFill>
              </a:rPr>
              <a:t>largest</a:t>
            </a:r>
            <a:r>
              <a:rPr lang="en-US" sz="2400" dirty="0" smtClean="0"/>
              <a:t> total electric field  strength.</a:t>
            </a:r>
          </a:p>
        </p:txBody>
      </p:sp>
      <p:sp>
        <p:nvSpPr>
          <p:cNvPr id="11" name="Oval 10"/>
          <p:cNvSpPr/>
          <p:nvPr/>
        </p:nvSpPr>
        <p:spPr>
          <a:xfrm>
            <a:off x="2471737" y="1600200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2745432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62212" y="6400800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57937" y="5257800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12531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en-US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743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7912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4796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636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81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exercise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" y="914400"/>
            <a:ext cx="3724275" cy="3886200"/>
            <a:chOff x="685800" y="914400"/>
            <a:chExt cx="3724275" cy="38862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372427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28800" y="9144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514600" y="3050232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3810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diagram below shows 3 equal positive charges arranged on an equilateral triangle. Choose the point  A, B, C, D, E which has the </a:t>
            </a:r>
            <a:r>
              <a:rPr lang="en-US" sz="2400" b="1" dirty="0" smtClean="0">
                <a:solidFill>
                  <a:srgbClr val="FF0000"/>
                </a:solidFill>
              </a:rPr>
              <a:t>smallest</a:t>
            </a:r>
            <a:r>
              <a:rPr lang="en-US" sz="2400" dirty="0" smtClean="0"/>
              <a:t> total electric field  strength.</a:t>
            </a:r>
          </a:p>
        </p:txBody>
      </p:sp>
      <p:sp>
        <p:nvSpPr>
          <p:cNvPr id="11" name="Oval 10"/>
          <p:cNvSpPr/>
          <p:nvPr/>
        </p:nvSpPr>
        <p:spPr>
          <a:xfrm>
            <a:off x="2471737" y="1600200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2745432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62212" y="6400800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57937" y="5257800"/>
            <a:ext cx="152400" cy="150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12531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endParaRPr lang="en-US" sz="2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1676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743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7912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4600" y="4796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813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226367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field due to 2 point charges: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032"/>
            <a:ext cx="319754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65" y="685800"/>
            <a:ext cx="309943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791</Words>
  <Application>Microsoft Office PowerPoint</Application>
  <PresentationFormat>On-screen Show (4:3)</PresentationFormat>
  <Paragraphs>162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159</cp:revision>
  <cp:lastPrinted>2012-01-14T20:35:51Z</cp:lastPrinted>
  <dcterms:created xsi:type="dcterms:W3CDTF">2012-01-10T18:32:24Z</dcterms:created>
  <dcterms:modified xsi:type="dcterms:W3CDTF">2012-01-24T17:47:38Z</dcterms:modified>
</cp:coreProperties>
</file>