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508" r:id="rId3"/>
    <p:sldId id="539" r:id="rId4"/>
    <p:sldId id="540" r:id="rId5"/>
    <p:sldId id="546" r:id="rId6"/>
    <p:sldId id="541" r:id="rId7"/>
    <p:sldId id="542" r:id="rId8"/>
    <p:sldId id="543" r:id="rId9"/>
    <p:sldId id="544" r:id="rId10"/>
    <p:sldId id="547" r:id="rId11"/>
    <p:sldId id="548" r:id="rId12"/>
    <p:sldId id="549" r:id="rId13"/>
    <p:sldId id="550" r:id="rId14"/>
    <p:sldId id="551" r:id="rId15"/>
    <p:sldId id="552" r:id="rId16"/>
    <p:sldId id="572" r:id="rId17"/>
    <p:sldId id="553" r:id="rId18"/>
    <p:sldId id="554" r:id="rId19"/>
    <p:sldId id="555" r:id="rId20"/>
    <p:sldId id="556" r:id="rId21"/>
    <p:sldId id="557" r:id="rId22"/>
    <p:sldId id="558" r:id="rId23"/>
    <p:sldId id="573" r:id="rId24"/>
    <p:sldId id="559" r:id="rId25"/>
    <p:sldId id="566" r:id="rId26"/>
    <p:sldId id="565" r:id="rId27"/>
    <p:sldId id="567" r:id="rId28"/>
    <p:sldId id="562" r:id="rId29"/>
    <p:sldId id="563" r:id="rId30"/>
    <p:sldId id="574" r:id="rId31"/>
    <p:sldId id="575" r:id="rId32"/>
    <p:sldId id="576" r:id="rId33"/>
    <p:sldId id="577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8D63"/>
    <a:srgbClr val="FC70D7"/>
    <a:srgbClr val="CDBCA3"/>
    <a:srgbClr val="BEA888"/>
    <a:srgbClr val="F8670E"/>
    <a:srgbClr val="812F60"/>
    <a:srgbClr val="DA32A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4BE6-2D8A-42A4-B0D9-51E4A107F126}" type="datetimeFigureOut">
              <a:rPr lang="en-US" smtClean="0"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29C6-53B4-47F1-A289-A307E0F8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6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E8E2-67BF-41A3-B885-59C35358BE52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BD5-E1A9-4339-B25B-AC221887E208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05C9-5CCE-4498-90F1-DDE1BAB0AD4F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7B61-60F9-4043-94C5-3516273D62EF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34E3-A249-4D04-8863-1D85341ED972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875C-A924-49AB-ADF7-E99A421385CB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E6F6-9762-43F5-9CC9-DADD5C149E1B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1161-4308-4C7A-A550-F870F9C892B7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7EFD-194E-4188-9E91-1B5CC3FA887C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3287-F3C3-4BA8-A79F-351CB0EF062A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0695-1761-4691-ADE1-720EDCD92C77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5.wmf"/><Relationship Id="rId5" Type="http://schemas.openxmlformats.org/officeDocument/2006/relationships/image" Target="../media/image56.jpe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the_telescope/nuts_.and._bolts/optics/index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02D-37B3-4BEA-87F7-845CD7FFD6A7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829491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20 (Chapter 36):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Optical properties of light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Images formed by thin lenses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Optical devices</a:t>
            </a:r>
          </a:p>
          <a:p>
            <a:pPr marL="1428750" lvl="2" indent="-514350">
              <a:spcBef>
                <a:spcPct val="50000"/>
              </a:spcBef>
              <a:buFont typeface="+mj-lt"/>
              <a:buAutoNum type="alphaLcPeriod"/>
            </a:pPr>
            <a:r>
              <a:rPr lang="en-US" sz="3200" b="1" dirty="0" smtClean="0">
                <a:solidFill>
                  <a:schemeClr val="folHlink"/>
                </a:solidFill>
              </a:rPr>
              <a:t>Eyeglasses</a:t>
            </a:r>
          </a:p>
          <a:p>
            <a:pPr marL="1428750" lvl="2" indent="-514350">
              <a:spcBef>
                <a:spcPct val="50000"/>
              </a:spcBef>
              <a:buFont typeface="+mj-lt"/>
              <a:buAutoNum type="alphaLcPeriod"/>
            </a:pPr>
            <a:r>
              <a:rPr lang="en-US" sz="3200" b="1" dirty="0" smtClean="0">
                <a:solidFill>
                  <a:schemeClr val="folHlink"/>
                </a:solidFill>
              </a:rPr>
              <a:t>Cameras, microscopes, telescopes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6B2F-1BFE-4D39-8BD9-DB88077DEF66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FB0-D3FF-4040-A45C-A75B642528BD}" type="slidenum">
              <a:rPr lang="en-US"/>
              <a:pPr/>
              <a:t>10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Basic physics of lenses:   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Snell’s law:   </a:t>
            </a:r>
            <a:r>
              <a:rPr lang="en-US" sz="2400" i="1" dirty="0"/>
              <a:t>n</a:t>
            </a:r>
            <a:r>
              <a:rPr lang="en-US" sz="2400" i="1" baseline="-25000" dirty="0"/>
              <a:t>1</a:t>
            </a:r>
            <a:r>
              <a:rPr lang="en-US" sz="2400" i="1" dirty="0"/>
              <a:t> </a:t>
            </a:r>
            <a:r>
              <a:rPr lang="en-US" sz="2400" dirty="0"/>
              <a:t>sin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i="1" baseline="-25000" dirty="0"/>
              <a:t>1</a:t>
            </a:r>
            <a:r>
              <a:rPr lang="en-US" sz="2400" i="1" dirty="0"/>
              <a:t> = n</a:t>
            </a:r>
            <a:r>
              <a:rPr lang="en-US" sz="2400" i="1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sin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i="1" baseline="-25000" dirty="0"/>
              <a:t>2</a:t>
            </a:r>
            <a:r>
              <a:rPr lang="en-US" sz="2400" dirty="0"/>
              <a:t>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705600" y="1295400"/>
            <a:ext cx="914400" cy="9144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7162800" y="381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629400" y="609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7162800" y="12954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7818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endParaRPr lang="en-US">
              <a:latin typeface="Symbol" pitchFamily="18" charset="2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86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2</a:t>
            </a:r>
            <a:endParaRPr lang="en-US">
              <a:latin typeface="Symbol" pitchFamily="18" charset="2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3400" y="2209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Refraction at a spherical surface:</a:t>
            </a:r>
          </a:p>
        </p:txBody>
      </p:sp>
      <p:pic>
        <p:nvPicPr>
          <p:cNvPr id="19466" name="Picture 10" descr="f3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1" b="66847"/>
          <a:stretch>
            <a:fillRect/>
          </a:stretch>
        </p:blipFill>
        <p:spPr bwMode="auto">
          <a:xfrm>
            <a:off x="2057400" y="274320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148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endParaRPr lang="en-US">
              <a:latin typeface="Symbol" pitchFamily="18" charset="2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029200" y="3429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2</a:t>
            </a:r>
            <a:endParaRPr lang="en-US">
              <a:latin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3886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Notation note:</a:t>
            </a:r>
          </a:p>
          <a:p>
            <a:r>
              <a:rPr lang="en-US" sz="2400" dirty="0"/>
              <a:t>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 </a:t>
            </a:r>
            <a:r>
              <a:rPr lang="en-US" sz="2400" i="1" dirty="0" smtClean="0">
                <a:sym typeface="Wingdings" pitchFamily="2" charset="2"/>
              </a:rPr>
              <a:t>i</a:t>
            </a: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 rot="5400000">
            <a:off x="3848894" y="953294"/>
            <a:ext cx="2741612" cy="3429000"/>
          </a:xfrm>
          <a:prstGeom prst="can">
            <a:avLst>
              <a:gd name="adj" fmla="val 301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rot="10800000" vert="eaVert" wrap="none" anchor="ctr"/>
          <a:lstStyle/>
          <a:p>
            <a:pPr algn="ctr"/>
            <a:endParaRPr lang="en-US">
              <a:latin typeface="Symbol" pitchFamily="18" charset="2"/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1EE0-D3C9-4980-A8B4-5B7C628CB57C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1C92-EC11-4199-BDAF-CAAD3D89384C}" type="slidenum">
              <a:rPr lang="en-US"/>
              <a:pPr/>
              <a:t>11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Refraction at a spherical surface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133600" y="1295400"/>
            <a:ext cx="2741613" cy="274161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685800" y="2667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685800" y="2057400"/>
            <a:ext cx="16002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 flipV="1">
            <a:off x="22860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 flipV="1">
            <a:off x="1143000" y="13716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286000" y="2057400"/>
            <a:ext cx="24384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2004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752600" y="1752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endParaRPr lang="en-US">
              <a:latin typeface="Symbol" pitchFamily="18" charset="2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743200" y="205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2</a:t>
            </a:r>
            <a:endParaRPr lang="en-US">
              <a:latin typeface="Symbol" pitchFamily="18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371600" y="228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a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667000" y="228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b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733800" y="228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g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257800" y="1600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2</a:t>
            </a:r>
            <a:endParaRPr lang="en-US" i="1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914400" y="1752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  <a:r>
              <a:rPr lang="en-US" i="1" baseline="-25000"/>
              <a:t>1</a:t>
            </a:r>
            <a:endParaRPr lang="en-US" i="1"/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609600" y="4267200"/>
          <a:ext cx="4178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2" name="Equation" r:id="rId3" imgW="4178160" imgH="1295280" progId="Equation.3">
                  <p:embed/>
                </p:oleObj>
              </mc:Choice>
              <mc:Fallback>
                <p:oleObj name="Equation" r:id="rId3" imgW="417816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41783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2286000" y="2057400"/>
            <a:ext cx="0" cy="6096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AutoShape 20"/>
          <p:cNvSpPr>
            <a:spLocks/>
          </p:cNvSpPr>
          <p:nvPr/>
        </p:nvSpPr>
        <p:spPr bwMode="auto">
          <a:xfrm rot="16200000">
            <a:off x="1333500" y="20955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utoShape 21"/>
          <p:cNvSpPr>
            <a:spLocks/>
          </p:cNvSpPr>
          <p:nvPr/>
        </p:nvSpPr>
        <p:spPr bwMode="auto">
          <a:xfrm rot="16200000">
            <a:off x="2705100" y="2705100"/>
            <a:ext cx="304800" cy="990600"/>
          </a:xfrm>
          <a:prstGeom prst="leftBrace">
            <a:avLst>
              <a:gd name="adj1" fmla="val 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AutoShape 22"/>
          <p:cNvSpPr>
            <a:spLocks/>
          </p:cNvSpPr>
          <p:nvPr/>
        </p:nvSpPr>
        <p:spPr bwMode="auto">
          <a:xfrm rot="16200000">
            <a:off x="3352800" y="2209800"/>
            <a:ext cx="381000" cy="2362200"/>
          </a:xfrm>
          <a:prstGeom prst="leftBrace">
            <a:avLst>
              <a:gd name="adj1" fmla="val 5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1371600" y="2895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3429000" y="3581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b</a:t>
            </a:r>
          </a:p>
        </p:txBody>
      </p:sp>
      <p:graphicFrame>
        <p:nvGraphicFramePr>
          <p:cNvPr id="21530" name="Object 26"/>
          <p:cNvGraphicFramePr>
            <a:graphicFrameLocks noChangeAspect="1"/>
          </p:cNvGraphicFramePr>
          <p:nvPr/>
        </p:nvGraphicFramePr>
        <p:xfrm>
          <a:off x="3378200" y="4267200"/>
          <a:ext cx="5308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3" name="Equation" r:id="rId5" imgW="5308560" imgH="723600" progId="Equation.3">
                  <p:embed/>
                </p:oleObj>
              </mc:Choice>
              <mc:Fallback>
                <p:oleObj name="Equation" r:id="rId5" imgW="53085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267200"/>
                        <a:ext cx="5308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Object 27"/>
          <p:cNvGraphicFramePr>
            <a:graphicFrameLocks noChangeAspect="1"/>
          </p:cNvGraphicFramePr>
          <p:nvPr/>
        </p:nvGraphicFramePr>
        <p:xfrm>
          <a:off x="5410200" y="5181600"/>
          <a:ext cx="2057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4" name="Equation" r:id="rId7" imgW="2057400" imgH="723600" progId="Equation.3">
                  <p:embed/>
                </p:oleObj>
              </mc:Choice>
              <mc:Fallback>
                <p:oleObj name="Equation" r:id="rId7" imgW="20574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81600"/>
                        <a:ext cx="2057400" cy="7239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965325" y="22098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F0DC-0CBB-45CB-AA40-789B708B8057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31D-D4C0-41BF-A237-39D71544692C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Refraction at a spherical surface – continued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       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sz="2400" dirty="0">
                <a:sym typeface="Wingdings" pitchFamily="2" charset="2"/>
              </a:rPr>
              <a:t> In the small angle approximation, result is </a:t>
            </a:r>
            <a:r>
              <a:rPr lang="en-US" sz="2400" i="1" dirty="0">
                <a:sym typeface="Wingdings" pitchFamily="2" charset="2"/>
              </a:rPr>
              <a:t>independent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of </a:t>
            </a:r>
            <a:r>
              <a:rPr lang="en-US" sz="2400" dirty="0">
                <a:sym typeface="Wingdings" pitchFamily="2" charset="2"/>
              </a:rPr>
              <a:t>angle</a:t>
            </a:r>
            <a:r>
              <a:rPr lang="en-US" sz="2400" dirty="0" smtClean="0">
                <a:sym typeface="Wingdings" pitchFamily="2" charset="2"/>
              </a:rPr>
              <a:t>.    </a:t>
            </a:r>
            <a:endParaRPr lang="en-US" sz="240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ym typeface="Wingdings" pitchFamily="2" charset="2"/>
              </a:rPr>
              <a:t>Application to 2 surfaces  in thin lens geometry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ym typeface="Wingdings" pitchFamily="2" charset="2"/>
              </a:rPr>
              <a:t>                 </a:t>
            </a:r>
            <a:r>
              <a:rPr lang="en-US" sz="2400" dirty="0">
                <a:sym typeface="Wingdings" pitchFamily="2" charset="2"/>
              </a:rPr>
              <a:t>“lens makers’ equation</a:t>
            </a:r>
            <a:r>
              <a:rPr lang="en-US" sz="2400" dirty="0" smtClean="0">
                <a:sym typeface="Wingdings" pitchFamily="2" charset="2"/>
              </a:rPr>
              <a:t>”</a:t>
            </a:r>
            <a:endParaRPr lang="en-US" sz="2400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94037"/>
              </p:ext>
            </p:extLst>
          </p:nvPr>
        </p:nvGraphicFramePr>
        <p:xfrm>
          <a:off x="723900" y="950654"/>
          <a:ext cx="2057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8" name="Equation" r:id="rId3" imgW="2057400" imgH="723600" progId="Equation.3">
                  <p:embed/>
                </p:oleObj>
              </mc:Choice>
              <mc:Fallback>
                <p:oleObj name="Equation" r:id="rId3" imgW="20574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950654"/>
                        <a:ext cx="2057400" cy="7239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61545"/>
              </p:ext>
            </p:extLst>
          </p:nvPr>
        </p:nvGraphicFramePr>
        <p:xfrm>
          <a:off x="3810000" y="3259455"/>
          <a:ext cx="251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9" name="Equation" r:id="rId5" imgW="2514600" imgH="863280" progId="Equation.3">
                  <p:embed/>
                </p:oleObj>
              </mc:Choice>
              <mc:Fallback>
                <p:oleObj name="Equation" r:id="rId5" imgW="25146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59455"/>
                        <a:ext cx="2514600" cy="8636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2400" y="3810000"/>
            <a:ext cx="3962400" cy="2514600"/>
            <a:chOff x="152400" y="3124200"/>
            <a:chExt cx="3962400" cy="2514600"/>
          </a:xfrm>
        </p:grpSpPr>
        <p:grpSp>
          <p:nvGrpSpPr>
            <p:cNvPr id="2" name="Group 1"/>
            <p:cNvGrpSpPr/>
            <p:nvPr/>
          </p:nvGrpSpPr>
          <p:grpSpPr>
            <a:xfrm>
              <a:off x="228600" y="3124200"/>
              <a:ext cx="3886200" cy="2514600"/>
              <a:chOff x="228600" y="3124200"/>
              <a:chExt cx="3886200" cy="2514600"/>
            </a:xfrm>
          </p:grpSpPr>
          <p:sp>
            <p:nvSpPr>
              <p:cNvPr id="22532" name="Oval 4"/>
              <p:cNvSpPr>
                <a:spLocks noChangeArrowheads="1"/>
              </p:cNvSpPr>
              <p:nvPr/>
            </p:nvSpPr>
            <p:spPr bwMode="auto">
              <a:xfrm>
                <a:off x="1828800" y="3124200"/>
                <a:ext cx="381000" cy="2514600"/>
              </a:xfrm>
              <a:prstGeom prst="ellipse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>
                <a:off x="228600" y="4343400"/>
                <a:ext cx="381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 flipH="1" flipV="1">
                <a:off x="1828800" y="3810000"/>
                <a:ext cx="19050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 flipV="1">
                <a:off x="381000" y="3810000"/>
                <a:ext cx="1828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" name="Text Box 8"/>
              <p:cNvSpPr txBox="1">
                <a:spLocks noChangeArrowheads="1"/>
              </p:cNvSpPr>
              <p:nvPr/>
            </p:nvSpPr>
            <p:spPr bwMode="auto">
              <a:xfrm>
                <a:off x="838200" y="3657600"/>
                <a:ext cx="762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R</a:t>
                </a:r>
                <a:r>
                  <a:rPr lang="en-US" i="1" baseline="-25000"/>
                  <a:t>2</a:t>
                </a:r>
                <a:endParaRPr lang="en-US" i="1"/>
              </a:p>
            </p:txBody>
          </p:sp>
          <p:sp>
            <p:nvSpPr>
              <p:cNvPr id="22537" name="Text Box 9"/>
              <p:cNvSpPr txBox="1">
                <a:spLocks noChangeArrowheads="1"/>
              </p:cNvSpPr>
              <p:nvPr/>
            </p:nvSpPr>
            <p:spPr bwMode="auto">
              <a:xfrm>
                <a:off x="2590800" y="3581400"/>
                <a:ext cx="762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R</a:t>
                </a:r>
                <a:r>
                  <a:rPr lang="en-US" i="1" baseline="-25000"/>
                  <a:t>1</a:t>
                </a:r>
                <a:endParaRPr lang="en-US" i="1"/>
              </a:p>
            </p:txBody>
          </p:sp>
          <p:sp>
            <p:nvSpPr>
              <p:cNvPr id="22539" name="Text Box 11"/>
              <p:cNvSpPr txBox="1">
                <a:spLocks noChangeArrowheads="1"/>
              </p:cNvSpPr>
              <p:nvPr/>
            </p:nvSpPr>
            <p:spPr bwMode="auto">
              <a:xfrm>
                <a:off x="1905000" y="434340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n</a:t>
                </a:r>
              </a:p>
            </p:txBody>
          </p:sp>
          <p:sp>
            <p:nvSpPr>
              <p:cNvPr id="22540" name="Text Box 12"/>
              <p:cNvSpPr txBox="1">
                <a:spLocks noChangeArrowheads="1"/>
              </p:cNvSpPr>
              <p:nvPr/>
            </p:nvSpPr>
            <p:spPr bwMode="auto">
              <a:xfrm>
                <a:off x="304800" y="43434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  <p:sp>
            <p:nvSpPr>
              <p:cNvPr id="22541" name="Text Box 13"/>
              <p:cNvSpPr txBox="1">
                <a:spLocks noChangeArrowheads="1"/>
              </p:cNvSpPr>
              <p:nvPr/>
            </p:nvSpPr>
            <p:spPr bwMode="auto">
              <a:xfrm>
                <a:off x="3505200" y="42672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  <a:r>
                  <a:rPr lang="en-US" baseline="-25000"/>
                  <a:t>1</a:t>
                </a:r>
                <a:endParaRPr lang="en-US"/>
              </a:p>
            </p:txBody>
          </p:sp>
        </p:grp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152400" y="4800600"/>
              <a:ext cx="167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object side</a:t>
              </a:r>
            </a:p>
          </p:txBody>
        </p:sp>
      </p:grp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14800" y="4267200"/>
            <a:ext cx="457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Sign convention: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is positive if  it is convex relative to object and negative if it is concave relative to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30DF-4A3A-4760-BCCF-8EC89E287CE8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605-6846-4B47-AE93-2570A2B1626D}" type="slidenum">
              <a:rPr lang="en-US"/>
              <a:pPr/>
              <a:t>13</a:t>
            </a:fld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Lens makers’ equation – continued:</a:t>
            </a:r>
            <a:endParaRPr lang="en-US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828800" y="685800"/>
            <a:ext cx="381000" cy="2514600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28600" y="1905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 flipV="1">
            <a:off x="1828800" y="13716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381000" y="13716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2</a:t>
            </a:r>
            <a:endParaRPr lang="en-US" i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90800" y="1143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1</a:t>
            </a:r>
            <a:endParaRPr lang="en-US" i="1"/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5181600" y="304800"/>
          <a:ext cx="251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4" name="Equation" r:id="rId3" imgW="2514600" imgH="863280" progId="Equation.3">
                  <p:embed/>
                </p:oleObj>
              </mc:Choice>
              <mc:Fallback>
                <p:oleObj name="Equation" r:id="rId3" imgW="25146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"/>
                        <a:ext cx="2514600" cy="8636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05000" y="1905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190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505200" y="190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28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object side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828800" y="3810000"/>
            <a:ext cx="457200" cy="18288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2133600" y="3352800"/>
            <a:ext cx="2514600" cy="2743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-533400" y="3352800"/>
            <a:ext cx="2514600" cy="2743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33400" y="3048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1</a:t>
            </a:r>
            <a:r>
              <a:rPr lang="en-US" i="1"/>
              <a:t> &gt; 0, R</a:t>
            </a:r>
            <a:r>
              <a:rPr lang="en-US" i="1" baseline="-25000"/>
              <a:t>2</a:t>
            </a:r>
            <a:r>
              <a:rPr lang="en-US" i="1"/>
              <a:t> &lt; 0   </a:t>
            </a:r>
            <a:r>
              <a:rPr lang="en-US">
                <a:sym typeface="Wingdings" pitchFamily="2" charset="2"/>
              </a:rPr>
              <a:t> </a:t>
            </a:r>
            <a:r>
              <a:rPr lang="en-US" i="1">
                <a:sym typeface="Wingdings" pitchFamily="2" charset="2"/>
              </a:rPr>
              <a:t>f  &gt; 0      </a:t>
            </a:r>
            <a:r>
              <a:rPr lang="en-US">
                <a:sym typeface="Wingdings" pitchFamily="2" charset="2"/>
              </a:rPr>
              <a:t> converging lens</a:t>
            </a:r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33400" y="4724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533400" y="4343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990600" y="4038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1</a:t>
            </a:r>
            <a:endParaRPr lang="en-US" i="1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81000" y="4648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905000" y="5105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657600" y="4648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 flipV="1">
            <a:off x="2133600" y="43434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743200" y="4114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2</a:t>
            </a:r>
            <a:endParaRPr lang="en-US" i="1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685800" y="5715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1</a:t>
            </a:r>
            <a:r>
              <a:rPr lang="en-US" i="1"/>
              <a:t> &lt; 0, R</a:t>
            </a:r>
            <a:r>
              <a:rPr lang="en-US" i="1" baseline="-25000"/>
              <a:t>2</a:t>
            </a:r>
            <a:r>
              <a:rPr lang="en-US" i="1"/>
              <a:t> &gt; 0   </a:t>
            </a:r>
            <a:r>
              <a:rPr lang="en-US">
                <a:sym typeface="Wingdings" pitchFamily="2" charset="2"/>
              </a:rPr>
              <a:t> </a:t>
            </a:r>
            <a:r>
              <a:rPr lang="en-US" i="1">
                <a:sym typeface="Wingdings" pitchFamily="2" charset="2"/>
              </a:rPr>
              <a:t>f  &lt; 0      </a:t>
            </a:r>
            <a:r>
              <a:rPr lang="en-US">
                <a:sym typeface="Wingdings" pitchFamily="2" charset="2"/>
              </a:rPr>
              <a:t> diverging lens</a:t>
            </a:r>
            <a:endParaRPr lang="en-US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4191000" y="1295400"/>
            <a:ext cx="5181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Sign convention:</a:t>
            </a:r>
          </a:p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is positive if  it is convex relative to object and negative if it is concave relative to object.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152400" y="5105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object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FD0-24FC-4864-8650-251ED0D76AE7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4E4-762A-4F75-B8CB-1AE75884B7D6}" type="slidenum">
              <a:rPr lang="en-US"/>
              <a:pPr/>
              <a:t>14</a:t>
            </a:fld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28600" y="3813175"/>
            <a:ext cx="8229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Lens makers’ equation can be proven using</a:t>
            </a:r>
          </a:p>
          <a:p>
            <a:pPr lvl="1">
              <a:buFontTx/>
              <a:buChar char="•"/>
            </a:pPr>
            <a:r>
              <a:rPr lang="en-US"/>
              <a:t>Snell’s law:   </a:t>
            </a:r>
            <a:r>
              <a:rPr lang="en-US" i="1"/>
              <a:t>n</a:t>
            </a:r>
            <a:r>
              <a:rPr lang="en-US" i="1" baseline="-25000"/>
              <a:t>1</a:t>
            </a:r>
            <a:r>
              <a:rPr lang="en-US"/>
              <a:t> sin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>
                <a:latin typeface="Symbol" pitchFamily="18" charset="2"/>
              </a:rPr>
              <a:t> = </a:t>
            </a:r>
            <a:r>
              <a:rPr lang="en-US" i="1"/>
              <a:t>n</a:t>
            </a:r>
            <a:r>
              <a:rPr lang="en-US" i="1" baseline="-25000"/>
              <a:t>2</a:t>
            </a:r>
            <a:r>
              <a:rPr lang="en-US"/>
              <a:t> sin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>
                <a:latin typeface="Symbol" pitchFamily="18" charset="2"/>
              </a:rPr>
              <a:t> </a:t>
            </a:r>
            <a:endParaRPr lang="en-US"/>
          </a:p>
          <a:p>
            <a:pPr lvl="1">
              <a:buFontTx/>
              <a:buChar char="•"/>
            </a:pPr>
            <a:r>
              <a:rPr lang="en-US"/>
              <a:t>small angle approximation: sin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>
                <a:latin typeface="Symbol" pitchFamily="18" charset="2"/>
              </a:rPr>
              <a:t> » </a:t>
            </a:r>
            <a:r>
              <a:rPr lang="en-US"/>
              <a:t>tan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>
                <a:latin typeface="Symbol" pitchFamily="18" charset="2"/>
              </a:rPr>
              <a:t> » q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>
                <a:latin typeface="Symbol" pitchFamily="18" charset="2"/>
              </a:rPr>
              <a:t> </a:t>
            </a:r>
          </a:p>
          <a:p>
            <a:pPr lvl="1">
              <a:buFontTx/>
              <a:buChar char="•"/>
            </a:pPr>
            <a:r>
              <a:rPr lang="en-US"/>
              <a:t>thin lens approximation: thickness &lt;&lt; </a:t>
            </a:r>
            <a:r>
              <a:rPr lang="en-US" i="1"/>
              <a:t>f,p,i</a:t>
            </a:r>
          </a:p>
          <a:p>
            <a:endParaRPr lang="en-US"/>
          </a:p>
          <a:p>
            <a:r>
              <a:rPr lang="en-US">
                <a:sym typeface="Wingdings" pitchFamily="2" charset="2"/>
              </a:rPr>
              <a:t>  </a:t>
            </a:r>
            <a:r>
              <a:rPr lang="en-US"/>
              <a:t>Lens equation: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Lens makers’ equation:</a:t>
            </a:r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828800" y="914400"/>
            <a:ext cx="381000" cy="2514600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28600" y="2133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1828800" y="16002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381000" y="16002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2</a:t>
            </a:r>
            <a:endParaRPr lang="en-US" i="1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90800" y="1371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</a:t>
            </a:r>
            <a:r>
              <a:rPr lang="en-US" i="1" baseline="-25000"/>
              <a:t>1</a:t>
            </a:r>
            <a:endParaRPr lang="en-US" i="1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191000" y="609600"/>
          <a:ext cx="251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6" name="Equation" r:id="rId3" imgW="2514600" imgH="863280" progId="Equation.3">
                  <p:embed/>
                </p:oleObj>
              </mc:Choice>
              <mc:Fallback>
                <p:oleObj name="Equation" r:id="rId3" imgW="25146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"/>
                        <a:ext cx="2514600" cy="8636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905000" y="2133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n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04800" y="2133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505200" y="205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1</a:t>
            </a:r>
            <a:endParaRPr lang="en-US"/>
          </a:p>
        </p:txBody>
      </p:sp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2857500" y="54864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7" name="Equation" r:id="rId5" imgW="1193760" imgH="787320" progId="Equation.3">
                  <p:embed/>
                </p:oleObj>
              </mc:Choice>
              <mc:Fallback>
                <p:oleObj name="Equation" r:id="rId5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486400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962400" y="1600200"/>
            <a:ext cx="5181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Sign convention:</a:t>
            </a:r>
          </a:p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is positive if  it is convex relative to object and negative if it is concave relative to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DEAA-F917-4C9C-A4D5-CBC6AE834F9A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1B7E-B671-4F7B-B006-FF5C52494055}" type="slidenum">
              <a:rPr lang="en-US"/>
              <a:pPr/>
              <a:t>15</a:t>
            </a:fld>
            <a:endParaRPr lang="en-US"/>
          </a:p>
        </p:txBody>
      </p:sp>
      <p:pic>
        <p:nvPicPr>
          <p:cNvPr id="33794" name="Picture 2" descr="f3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2"/>
          <a:stretch>
            <a:fillRect/>
          </a:stretch>
        </p:blipFill>
        <p:spPr bwMode="auto">
          <a:xfrm>
            <a:off x="4495800" y="533400"/>
            <a:ext cx="427355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 of thin lenses: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Converging lens: </a:t>
            </a:r>
            <a:r>
              <a:rPr lang="en-US" i="1"/>
              <a:t>f</a:t>
            </a:r>
            <a:r>
              <a:rPr lang="en-US"/>
              <a:t> &gt; 0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62000" y="434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Diverging lens: </a:t>
            </a:r>
            <a:r>
              <a:rPr lang="en-US" i="1"/>
              <a:t>f</a:t>
            </a:r>
            <a:r>
              <a:rPr lang="en-US"/>
              <a:t>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95487"/>
            <a:ext cx="85725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6855-5740-4E5C-A9B4-E4C6CCCD9F82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5AC-785E-4BA2-9768-BD2D6C110E93}" type="slidenum">
              <a:rPr lang="en-US"/>
              <a:pPr/>
              <a:t>17</a:t>
            </a:fld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086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</a:t>
            </a:r>
          </a:p>
          <a:p>
            <a:pPr>
              <a:spcBef>
                <a:spcPct val="50000"/>
              </a:spcBef>
            </a:pPr>
            <a:r>
              <a:rPr lang="en-US"/>
              <a:t>     Forming a real image using a converging lens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1371600"/>
            <a:ext cx="5943600" cy="2362200"/>
            <a:chOff x="228600" y="1752600"/>
            <a:chExt cx="5943600" cy="23622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34" r="2499" b="33333"/>
            <a:stretch>
              <a:fillRect/>
            </a:stretch>
          </p:blipFill>
          <p:spPr bwMode="auto">
            <a:xfrm>
              <a:off x="228600" y="1752600"/>
              <a:ext cx="594360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5" name="AutoShape 5"/>
            <p:cNvSpPr>
              <a:spLocks/>
            </p:cNvSpPr>
            <p:nvPr/>
          </p:nvSpPr>
          <p:spPr bwMode="auto">
            <a:xfrm rot="16200000">
              <a:off x="1828800" y="2286000"/>
              <a:ext cx="152400" cy="2590800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AutoShape 6"/>
            <p:cNvSpPr>
              <a:spLocks/>
            </p:cNvSpPr>
            <p:nvPr/>
          </p:nvSpPr>
          <p:spPr bwMode="auto">
            <a:xfrm rot="16200000">
              <a:off x="4381500" y="2400300"/>
              <a:ext cx="228600" cy="2438400"/>
            </a:xfrm>
            <a:prstGeom prst="leftBrace">
              <a:avLst>
                <a:gd name="adj1" fmla="val 88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AutoShape 7"/>
            <p:cNvSpPr>
              <a:spLocks/>
            </p:cNvSpPr>
            <p:nvPr/>
          </p:nvSpPr>
          <p:spPr bwMode="auto">
            <a:xfrm rot="5400000">
              <a:off x="3771900" y="1714500"/>
              <a:ext cx="228600" cy="13716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1752600" y="35814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4419600" y="36576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i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3886200" y="19050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</p:grp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04800" y="4328160"/>
            <a:ext cx="2667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Example:</a:t>
            </a:r>
          </a:p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i="1" dirty="0"/>
              <a:t>f</a:t>
            </a:r>
            <a:r>
              <a:rPr lang="en-US" dirty="0"/>
              <a:t> = 2 cm, </a:t>
            </a:r>
            <a:r>
              <a:rPr lang="en-US" i="1" dirty="0"/>
              <a:t>p </a:t>
            </a:r>
            <a:r>
              <a:rPr lang="en-US" dirty="0"/>
              <a:t>= 5 cm</a:t>
            </a:r>
          </a:p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i="1" dirty="0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= 3.33 cm</a:t>
            </a:r>
          </a:p>
          <a:p>
            <a:pPr>
              <a:spcBef>
                <a:spcPct val="50000"/>
              </a:spcBef>
            </a:pPr>
            <a:r>
              <a:rPr lang="en-US" dirty="0">
                <a:sym typeface="Wingdings" pitchFamily="2" charset="2"/>
              </a:rPr>
              <a:t>    (real image)</a:t>
            </a:r>
            <a:endParaRPr lang="en-US" dirty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04800" y="4419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5240" y="3505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This could represent, for example the lens system of a camera.</a:t>
            </a:r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2590800" y="2286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5" name="Equation" r:id="rId4" imgW="1193760" imgH="787320" progId="Equation.3">
                  <p:embed/>
                </p:oleObj>
              </mc:Choice>
              <mc:Fallback>
                <p:oleObj name="Equation" r:id="rId4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8600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027503"/>
              </p:ext>
            </p:extLst>
          </p:nvPr>
        </p:nvGraphicFramePr>
        <p:xfrm>
          <a:off x="3073400" y="4343400"/>
          <a:ext cx="47625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6" name="数式" r:id="rId6" imgW="2286000" imgH="1028520" progId="Equation.3">
                  <p:embed/>
                </p:oleObj>
              </mc:Choice>
              <mc:Fallback>
                <p:oleObj name="数式" r:id="rId6" imgW="2286000" imgH="10285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343400"/>
                        <a:ext cx="476250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A4D1-E6ED-4007-905A-3F805E07CD89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D9A-6495-4D0B-AD39-C662600A0A3E}" type="slidenum">
              <a:rPr lang="en-US"/>
              <a:pPr/>
              <a:t>18</a:t>
            </a:fld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Thin lens equation:                             assuming sign convention: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24734"/>
              </p:ext>
            </p:extLst>
          </p:nvPr>
        </p:nvGraphicFramePr>
        <p:xfrm>
          <a:off x="2603500" y="3048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Equation" r:id="rId3" imgW="1193760" imgH="787320" progId="Equation.3">
                  <p:embed/>
                </p:oleObj>
              </mc:Choice>
              <mc:Fallback>
                <p:oleObj name="Equation" r:id="rId3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0480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t="23334" r="21249" b="21666"/>
          <a:stretch>
            <a:fillRect/>
          </a:stretch>
        </p:blipFill>
        <p:spPr bwMode="auto">
          <a:xfrm>
            <a:off x="5029200" y="685800"/>
            <a:ext cx="350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4" r="2499" b="33333"/>
          <a:stretch>
            <a:fillRect/>
          </a:stretch>
        </p:blipFill>
        <p:spPr bwMode="auto">
          <a:xfrm>
            <a:off x="228600" y="3505200"/>
            <a:ext cx="594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AutoShape 6"/>
          <p:cNvSpPr>
            <a:spLocks/>
          </p:cNvSpPr>
          <p:nvPr/>
        </p:nvSpPr>
        <p:spPr bwMode="auto">
          <a:xfrm rot="16200000">
            <a:off x="1828800" y="4038600"/>
            <a:ext cx="152400" cy="2590800"/>
          </a:xfrm>
          <a:prstGeom prst="lef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/>
          </p:cNvSpPr>
          <p:nvPr/>
        </p:nvSpPr>
        <p:spPr bwMode="auto">
          <a:xfrm rot="16200000">
            <a:off x="4381500" y="41529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/>
          </p:cNvSpPr>
          <p:nvPr/>
        </p:nvSpPr>
        <p:spPr bwMode="auto">
          <a:xfrm rot="5400000">
            <a:off x="3771900" y="34671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52600" y="5334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419600" y="5410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i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8862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248400" y="3657600"/>
            <a:ext cx="2667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</a:t>
            </a:r>
          </a:p>
          <a:p>
            <a:pPr>
              <a:spcBef>
                <a:spcPct val="50000"/>
              </a:spcBef>
            </a:pPr>
            <a:r>
              <a:rPr lang="en-US"/>
              <a:t>   </a:t>
            </a:r>
            <a:r>
              <a:rPr lang="en-US" i="1"/>
              <a:t>f</a:t>
            </a:r>
            <a:r>
              <a:rPr lang="en-US"/>
              <a:t> = 2 cm, </a:t>
            </a:r>
            <a:r>
              <a:rPr lang="en-US" i="1"/>
              <a:t>p </a:t>
            </a:r>
            <a:r>
              <a:rPr lang="en-US"/>
              <a:t>= 5 cm</a:t>
            </a:r>
          </a:p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>
                <a:sym typeface="Wingdings" pitchFamily="2" charset="2"/>
              </a:rPr>
              <a:t> </a:t>
            </a:r>
            <a:r>
              <a:rPr lang="en-US" i="1">
                <a:sym typeface="Wingdings" pitchFamily="2" charset="2"/>
              </a:rPr>
              <a:t>i</a:t>
            </a:r>
            <a:r>
              <a:rPr lang="en-US">
                <a:sym typeface="Wingdings" pitchFamily="2" charset="2"/>
              </a:rPr>
              <a:t> = 3.33 cm</a:t>
            </a:r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    (real image)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0940-1550-4724-8FAF-2DB8B06C3ADF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8833-C078-41C6-994B-913504670A38}" type="slidenum">
              <a:rPr lang="en-US"/>
              <a:pPr/>
              <a:t>19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11667" r="16251" b="56667"/>
          <a:stretch>
            <a:fillRect/>
          </a:stretch>
        </p:blipFill>
        <p:spPr bwMode="auto">
          <a:xfrm>
            <a:off x="762000" y="1143000"/>
            <a:ext cx="6019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Thin lens refraction -- continued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 rot="16200000">
            <a:off x="3009900" y="2705100"/>
            <a:ext cx="304800" cy="990600"/>
          </a:xfrm>
          <a:prstGeom prst="leftBrace">
            <a:avLst>
              <a:gd name="adj1" fmla="val 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 rot="5400000" flipV="1">
            <a:off x="2400300" y="342900"/>
            <a:ext cx="304800" cy="2057400"/>
          </a:xfrm>
          <a:prstGeom prst="leftBrace">
            <a:avLst>
              <a:gd name="adj1" fmla="val 56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 rot="16200000">
            <a:off x="4495800" y="1981200"/>
            <a:ext cx="228600" cy="1905000"/>
          </a:xfrm>
          <a:prstGeom prst="leftBrace">
            <a:avLst>
              <a:gd name="adj1" fmla="val 6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14600" y="762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</a:t>
            </a:r>
            <a:r>
              <a:rPr lang="en-US" i="1"/>
              <a:t>i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1242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572000" y="2895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3886200"/>
            <a:ext cx="3124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</a:t>
            </a:r>
          </a:p>
          <a:p>
            <a:pPr>
              <a:spcBef>
                <a:spcPct val="50000"/>
              </a:spcBef>
            </a:pPr>
            <a:r>
              <a:rPr lang="en-US"/>
              <a:t>   </a:t>
            </a:r>
            <a:r>
              <a:rPr lang="en-US" i="1"/>
              <a:t>f</a:t>
            </a:r>
            <a:r>
              <a:rPr lang="en-US"/>
              <a:t> = 2 cm, </a:t>
            </a:r>
            <a:r>
              <a:rPr lang="en-US" i="1"/>
              <a:t>p </a:t>
            </a:r>
            <a:r>
              <a:rPr lang="en-US"/>
              <a:t>= 1.2 cm</a:t>
            </a:r>
          </a:p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>
                <a:sym typeface="Wingdings" pitchFamily="2" charset="2"/>
              </a:rPr>
              <a:t> </a:t>
            </a:r>
            <a:r>
              <a:rPr lang="en-US" i="1">
                <a:sym typeface="Wingdings" pitchFamily="2" charset="2"/>
              </a:rPr>
              <a:t>i</a:t>
            </a:r>
            <a:r>
              <a:rPr lang="en-US">
                <a:sym typeface="Wingdings" pitchFamily="2" charset="2"/>
              </a:rPr>
              <a:t> = -3 cm</a:t>
            </a:r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    (virtual image)</a:t>
            </a:r>
            <a:endParaRPr lang="en-US"/>
          </a:p>
        </p:txBody>
      </p:sp>
      <p:pic>
        <p:nvPicPr>
          <p:cNvPr id="25611" name="Picture 11" descr="bd10847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20980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5067300" y="4419600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Equation" r:id="rId5" imgW="1663560" imgH="787320" progId="Equation.3">
                  <p:embed/>
                </p:oleObj>
              </mc:Choice>
              <mc:Fallback>
                <p:oleObj name="Equation" r:id="rId5" imgW="1663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419600"/>
                        <a:ext cx="1663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7A1A-15C0-4546-B3A7-99460FF6EFAF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t="24239" r="37214" b="6412"/>
          <a:stretch/>
        </p:blipFill>
        <p:spPr bwMode="auto">
          <a:xfrm>
            <a:off x="609600" y="1191377"/>
            <a:ext cx="5765370" cy="47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1000" y="3585865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1314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HW 17 slightly altered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409B-E36A-4DEB-BE3C-07EB1A4BDC8D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D4C4-A36C-4460-ABCD-2D4125218FD4}" type="slidenum">
              <a:rPr lang="en-US"/>
              <a:pPr/>
              <a:t>20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0000" r="14999" b="13333"/>
          <a:stretch>
            <a:fillRect/>
          </a:stretch>
        </p:blipFill>
        <p:spPr bwMode="auto">
          <a:xfrm>
            <a:off x="381000" y="1219200"/>
            <a:ext cx="6172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Thin lens refraction -- continued</a:t>
            </a:r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 rot="16200000">
            <a:off x="1981200" y="1676400"/>
            <a:ext cx="381000" cy="26670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5"/>
          <p:cNvSpPr>
            <a:spLocks/>
          </p:cNvSpPr>
          <p:nvPr/>
        </p:nvSpPr>
        <p:spPr bwMode="auto">
          <a:xfrm rot="5400000" flipV="1">
            <a:off x="2705100" y="1562100"/>
            <a:ext cx="685800" cy="914400"/>
          </a:xfrm>
          <a:prstGeom prst="leftBrace">
            <a:avLst>
              <a:gd name="adj1" fmla="val 1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6"/>
          <p:cNvSpPr>
            <a:spLocks/>
          </p:cNvSpPr>
          <p:nvPr/>
        </p:nvSpPr>
        <p:spPr bwMode="auto">
          <a:xfrm rot="16200000">
            <a:off x="4229100" y="22479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895600" y="1219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</a:t>
            </a:r>
            <a:r>
              <a:rPr lang="en-US" i="1"/>
              <a:t>q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133600" y="2971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191000" y="2971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-</a:t>
            </a:r>
            <a:r>
              <a:rPr lang="en-US" i="1"/>
              <a:t>f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219200" y="3886200"/>
            <a:ext cx="3124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</a:t>
            </a:r>
          </a:p>
          <a:p>
            <a:pPr>
              <a:spcBef>
                <a:spcPct val="50000"/>
              </a:spcBef>
            </a:pPr>
            <a:r>
              <a:rPr lang="en-US"/>
              <a:t>   </a:t>
            </a:r>
            <a:r>
              <a:rPr lang="en-US" i="1"/>
              <a:t>f</a:t>
            </a:r>
            <a:r>
              <a:rPr lang="en-US"/>
              <a:t> = -2 cm, </a:t>
            </a:r>
            <a:r>
              <a:rPr lang="en-US" i="1"/>
              <a:t>p </a:t>
            </a:r>
            <a:r>
              <a:rPr lang="en-US"/>
              <a:t>= 4 cm</a:t>
            </a:r>
          </a:p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>
                <a:sym typeface="Wingdings" pitchFamily="2" charset="2"/>
              </a:rPr>
              <a:t> </a:t>
            </a:r>
            <a:r>
              <a:rPr lang="en-US" i="1">
                <a:sym typeface="Wingdings" pitchFamily="2" charset="2"/>
              </a:rPr>
              <a:t>i</a:t>
            </a:r>
            <a:r>
              <a:rPr lang="en-US">
                <a:sym typeface="Wingdings" pitchFamily="2" charset="2"/>
              </a:rPr>
              <a:t> = -1.333 cm</a:t>
            </a:r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    (virtual image)</a:t>
            </a:r>
            <a:endParaRPr lang="en-US"/>
          </a:p>
        </p:txBody>
      </p:sp>
      <p:pic>
        <p:nvPicPr>
          <p:cNvPr id="26635" name="Picture 11" descr="bd10847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20980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4921250" y="4419600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Equation" r:id="rId5" imgW="1955520" imgH="787320" progId="Equation.3">
                  <p:embed/>
                </p:oleObj>
              </mc:Choice>
              <mc:Fallback>
                <p:oleObj name="Equation" r:id="rId5" imgW="19555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4419600"/>
                        <a:ext cx="1955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ABCD-0ACC-4BD9-B7D3-61F63A726CED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F1C-D9FE-46C8-A30F-3D932B0DA8AE}" type="slidenum">
              <a:rPr lang="en-US"/>
              <a:pPr/>
              <a:t>21</a:t>
            </a:fld>
            <a:endParaRPr lang="en-US"/>
          </a:p>
        </p:txBody>
      </p:sp>
      <p:pic>
        <p:nvPicPr>
          <p:cNvPr id="28674" name="Picture 2" descr="bd061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2024063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7696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Sherlock Holmes is apparently examining some evidence.</a:t>
            </a:r>
          </a:p>
          <a:p>
            <a:pPr>
              <a:spcBef>
                <a:spcPct val="50000"/>
              </a:spcBef>
            </a:pPr>
            <a:r>
              <a:rPr lang="en-US"/>
              <a:t>Which ray diagram most closely describes this situation:</a:t>
            </a:r>
          </a:p>
        </p:txBody>
      </p:sp>
      <p:pic>
        <p:nvPicPr>
          <p:cNvPr id="28676" name="Picture 4" descr="an0254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5240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50000" r="16251" b="11667"/>
          <a:stretch>
            <a:fillRect/>
          </a:stretch>
        </p:blipFill>
        <p:spPr bwMode="auto">
          <a:xfrm>
            <a:off x="4419600" y="4343400"/>
            <a:ext cx="4191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3333" r="16251" b="60001"/>
          <a:stretch>
            <a:fillRect/>
          </a:stretch>
        </p:blipFill>
        <p:spPr bwMode="auto">
          <a:xfrm>
            <a:off x="4648200" y="2438400"/>
            <a:ext cx="381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8" r="5469" b="32906"/>
          <a:stretch>
            <a:fillRect/>
          </a:stretch>
        </p:blipFill>
        <p:spPr bwMode="auto">
          <a:xfrm>
            <a:off x="228600" y="3962400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(A)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648200" y="5486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(C)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419600" y="3276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AB9-F857-4B04-8FB3-43C0E5E7A2CC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835D-A920-456D-BEEF-F02E9B19E77C}" type="slidenum">
              <a:rPr lang="en-US"/>
              <a:pPr/>
              <a:t>22</a:t>
            </a:fld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518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7518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" y="5943600"/>
            <a:ext cx="876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picture shows divergin</a:t>
            </a:r>
            <a:r>
              <a:rPr lang="en-US" sz="2400" dirty="0" smtClean="0"/>
              <a:t>g corrective lenses?   (A or B)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4AB9-F857-4B04-8FB3-43C0E5E7A2CC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835D-A920-456D-BEEF-F02E9B19E77C}" type="slidenum">
              <a:rPr lang="en-US"/>
              <a:pPr/>
              <a:t>23</a:t>
            </a:fld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518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7518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" y="5943600"/>
            <a:ext cx="897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</a:t>
            </a:r>
            <a:r>
              <a:rPr lang="en-US" sz="2400" dirty="0" smtClean="0"/>
              <a:t> corrective lens is appropriate for nearsighted person?   (A or B)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606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9931-6909-4848-9F54-BBA023686452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A88-722F-43E7-B89D-11F68FAFE3B2}" type="slidenum">
              <a:rPr lang="en-US"/>
              <a:pPr/>
              <a:t>24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7083" r="30469" b="32292"/>
          <a:stretch>
            <a:fillRect/>
          </a:stretch>
        </p:blipFill>
        <p:spPr bwMode="auto">
          <a:xfrm>
            <a:off x="381000" y="1676400"/>
            <a:ext cx="5211400" cy="356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701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View of the eye from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http://science.howstuffworks.com/eye1.htm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5791200" y="3505200"/>
            <a:ext cx="2133600" cy="914400"/>
            <a:chOff x="3648" y="2208"/>
            <a:chExt cx="1344" cy="576"/>
          </a:xfrm>
        </p:grpSpPr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4416" y="2208"/>
              <a:ext cx="576" cy="5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4368" y="2400"/>
              <a:ext cx="96" cy="19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3648" y="24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5867400" y="38862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086600" y="3886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943600" y="39624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7086600" y="39624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7848600" y="3930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334000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object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7886700" y="3627437"/>
            <a:ext cx="110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on retina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91D9-9307-45BC-B4D5-C8F9AB863D43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24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6CEB-34BE-4F6E-BC53-F10B7874101A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990600" y="1676400"/>
            <a:ext cx="2133600" cy="914400"/>
            <a:chOff x="3648" y="2208"/>
            <a:chExt cx="1344" cy="576"/>
          </a:xfrm>
        </p:grpSpPr>
        <p:sp>
          <p:nvSpPr>
            <p:cNvPr id="30723" name="Oval 3"/>
            <p:cNvSpPr>
              <a:spLocks noChangeArrowheads="1"/>
            </p:cNvSpPr>
            <p:nvPr/>
          </p:nvSpPr>
          <p:spPr bwMode="auto">
            <a:xfrm>
              <a:off x="4416" y="2208"/>
              <a:ext cx="576" cy="5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368" y="2400"/>
              <a:ext cx="96" cy="19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3648" y="24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990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1066800" y="20574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286000" y="20574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143000" y="2133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2286000" y="21336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3048000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33400" y="213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object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657600" y="3733800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image in front of retina  </a:t>
            </a:r>
            <a:r>
              <a:rPr lang="en-US" sz="2400" b="0">
                <a:sym typeface="Wingdings" pitchFamily="2" charset="2"/>
              </a:rPr>
              <a:t> need diverging corrective lens</a:t>
            </a:r>
            <a:endParaRPr lang="en-US" sz="2400" b="0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3400" y="381000"/>
            <a:ext cx="7239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Vision problems and corrective lenses</a:t>
            </a:r>
          </a:p>
          <a:p>
            <a:pPr>
              <a:spcBef>
                <a:spcPct val="50000"/>
              </a:spcBef>
            </a:pPr>
            <a:r>
              <a:rPr lang="en-US" sz="2400" b="0"/>
              <a:t>      Ideal vision:</a:t>
            </a:r>
          </a:p>
        </p:txBody>
      </p: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1447800" y="5410200"/>
            <a:ext cx="2133600" cy="914400"/>
            <a:chOff x="3648" y="2208"/>
            <a:chExt cx="1344" cy="576"/>
          </a:xfrm>
        </p:grpSpPr>
        <p:sp>
          <p:nvSpPr>
            <p:cNvPr id="30736" name="Oval 16"/>
            <p:cNvSpPr>
              <a:spLocks noChangeArrowheads="1"/>
            </p:cNvSpPr>
            <p:nvPr/>
          </p:nvSpPr>
          <p:spPr bwMode="auto">
            <a:xfrm>
              <a:off x="4416" y="2208"/>
              <a:ext cx="576" cy="5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auto">
            <a:xfrm>
              <a:off x="4368" y="2400"/>
              <a:ext cx="96" cy="19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3648" y="24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1524000" y="3657600"/>
            <a:ext cx="2133600" cy="914400"/>
            <a:chOff x="3648" y="2208"/>
            <a:chExt cx="1344" cy="576"/>
          </a:xfrm>
        </p:grpSpPr>
        <p:sp>
          <p:nvSpPr>
            <p:cNvPr id="30740" name="Oval 20"/>
            <p:cNvSpPr>
              <a:spLocks noChangeArrowheads="1"/>
            </p:cNvSpPr>
            <p:nvPr/>
          </p:nvSpPr>
          <p:spPr bwMode="auto">
            <a:xfrm>
              <a:off x="4416" y="2208"/>
              <a:ext cx="576" cy="5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1"/>
            <p:cNvSpPr>
              <a:spLocks noChangeArrowheads="1"/>
            </p:cNvSpPr>
            <p:nvPr/>
          </p:nvSpPr>
          <p:spPr bwMode="auto">
            <a:xfrm>
              <a:off x="4368" y="2400"/>
              <a:ext cx="96" cy="19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3648" y="24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143000" y="30480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Near sighted vision – problem with “Far point”</a:t>
            </a:r>
          </a:p>
        </p:txBody>
      </p:sp>
      <p:sp>
        <p:nvSpPr>
          <p:cNvPr id="30744" name="Oval 24"/>
          <p:cNvSpPr>
            <a:spLocks noChangeArrowheads="1"/>
          </p:cNvSpPr>
          <p:nvPr/>
        </p:nvSpPr>
        <p:spPr bwMode="auto">
          <a:xfrm>
            <a:off x="3810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457200" y="39624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V="1">
            <a:off x="457200" y="4191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2819400" y="4038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V="1">
            <a:off x="2819400" y="4114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Oval 29"/>
          <p:cNvSpPr>
            <a:spLocks noChangeArrowheads="1"/>
          </p:cNvSpPr>
          <p:nvPr/>
        </p:nvSpPr>
        <p:spPr bwMode="auto">
          <a:xfrm>
            <a:off x="3352800" y="4038600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76200" y="411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object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66800" y="48768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Far sighted vision – problem with “Near point”</a:t>
            </a:r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>
            <a:off x="1295400" y="571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381000" y="556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object</a:t>
            </a: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1447800" y="5791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1447800" y="5943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2743200" y="57912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2743200" y="58674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Oval 38"/>
          <p:cNvSpPr>
            <a:spLocks noChangeArrowheads="1"/>
          </p:cNvSpPr>
          <p:nvPr/>
        </p:nvSpPr>
        <p:spPr bwMode="auto">
          <a:xfrm>
            <a:off x="3870325" y="5791200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3962400" y="5426075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image in back of retina  </a:t>
            </a:r>
            <a:r>
              <a:rPr lang="en-US" sz="2400" b="0">
                <a:sym typeface="Wingdings" pitchFamily="2" charset="2"/>
              </a:rPr>
              <a:t> need converging corrective lens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E2AF-9A76-470E-A692-1899F874C738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24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724B-FBCD-452C-A23F-6FED0CB708BD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990600" y="1676400"/>
            <a:ext cx="2133600" cy="914400"/>
            <a:chOff x="3648" y="2208"/>
            <a:chExt cx="1344" cy="576"/>
          </a:xfrm>
        </p:grpSpPr>
        <p:sp>
          <p:nvSpPr>
            <p:cNvPr id="39939" name="Oval 3"/>
            <p:cNvSpPr>
              <a:spLocks noChangeArrowheads="1"/>
            </p:cNvSpPr>
            <p:nvPr/>
          </p:nvSpPr>
          <p:spPr bwMode="auto">
            <a:xfrm>
              <a:off x="4416" y="2208"/>
              <a:ext cx="576" cy="5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4368" y="2400"/>
              <a:ext cx="96" cy="19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3648" y="24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1066800" y="20574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1143000" y="2133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819400" y="21336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image on retina</a:t>
            </a: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914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29718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33400" y="2133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object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57200" y="6858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More details about eye: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 flipV="1">
            <a:off x="2209800" y="24384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362200" y="3276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variable lens</a:t>
            </a:r>
          </a:p>
        </p:txBody>
      </p:sp>
      <p:sp>
        <p:nvSpPr>
          <p:cNvPr id="39952" name="AutoShape 16"/>
          <p:cNvSpPr>
            <a:spLocks/>
          </p:cNvSpPr>
          <p:nvPr/>
        </p:nvSpPr>
        <p:spPr bwMode="auto">
          <a:xfrm rot="5400000">
            <a:off x="2476500" y="1333500"/>
            <a:ext cx="304800" cy="838200"/>
          </a:xfrm>
          <a:prstGeom prst="leftBrace">
            <a:avLst>
              <a:gd name="adj1" fmla="val 22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2514600" y="124460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4" name="Equation" r:id="rId3" imgW="1180800" imgH="279360" progId="Equation.3">
                  <p:embed/>
                </p:oleObj>
              </mc:Choice>
              <mc:Fallback>
                <p:oleObj name="Equation" r:id="rId3" imgW="1180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4460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62000" y="4114800"/>
            <a:ext cx="7543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“near point” </a:t>
            </a:r>
            <a:r>
              <a:rPr lang="en-US">
                <a:sym typeface="Symbol" pitchFamily="18" charset="2"/>
              </a:rPr>
              <a:t> closest point that the eye can focus  </a:t>
            </a:r>
          </a:p>
          <a:p>
            <a:r>
              <a:rPr lang="en-US">
                <a:sym typeface="Symbol" pitchFamily="18" charset="2"/>
              </a:rPr>
              <a:t>          25 cm standard value</a:t>
            </a:r>
          </a:p>
          <a:p>
            <a:r>
              <a:rPr lang="en-US">
                <a:sym typeface="Symbol" pitchFamily="18" charset="2"/>
              </a:rPr>
              <a:t>          7-200 cm depending on person</a:t>
            </a:r>
          </a:p>
        </p:txBody>
      </p:sp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5486400" y="457200"/>
          <a:ext cx="3429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5" name="Equation" r:id="rId5" imgW="2806560" imgH="2844720" progId="Equation.3">
                  <p:embed/>
                </p:oleObj>
              </mc:Choice>
              <mc:Fallback>
                <p:oleObj name="Equation" r:id="rId5" imgW="2806560" imgH="2844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"/>
                        <a:ext cx="34290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2300-3956-4055-BCC8-8D3D53419228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24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5945-293D-4D37-B3E7-8D34014AEFB7}" type="slidenum">
              <a:rPr lang="en-US"/>
              <a:pPr/>
              <a:t>27</a:t>
            </a:fld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010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Refraction from two or more lenses</a:t>
            </a:r>
          </a:p>
          <a:p>
            <a:pPr>
              <a:spcBef>
                <a:spcPct val="50000"/>
              </a:spcBef>
            </a:pPr>
            <a:r>
              <a:rPr lang="en-US" sz="2400" b="0"/>
              <a:t>      </a:t>
            </a:r>
            <a:r>
              <a:rPr lang="en-US" sz="2400" b="0">
                <a:sym typeface="Wingdings" pitchFamily="2" charset="2"/>
              </a:rPr>
              <a:t> Successive use of lens equation </a:t>
            </a:r>
            <a:endParaRPr lang="en-US" sz="2400" b="0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30480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971800" y="2514600"/>
            <a:ext cx="152400" cy="3048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 flipH="1">
            <a:off x="2514600" y="2362200"/>
            <a:ext cx="152400" cy="609600"/>
          </a:xfrm>
          <a:prstGeom prst="moon">
            <a:avLst>
              <a:gd name="adj" fmla="val 50000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04800" y="2667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609600" y="2286000"/>
            <a:ext cx="0" cy="381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3657600" y="2667000"/>
            <a:ext cx="0" cy="152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1295400" y="2374900"/>
            <a:ext cx="0" cy="29210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609600" y="3276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1295400" y="3505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914400" y="2819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/>
              <a:t>p</a:t>
            </a:r>
            <a:r>
              <a:rPr lang="en-US" sz="2400" b="0" i="1" baseline="-25000"/>
              <a:t>1</a:t>
            </a:r>
            <a:endParaRPr lang="en-US" sz="2400" b="0" i="1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057400" y="3429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/>
              <a:t>p</a:t>
            </a:r>
            <a:r>
              <a:rPr lang="en-US" sz="2400" b="0" i="1" baseline="-25000"/>
              <a:t>2</a:t>
            </a:r>
            <a:endParaRPr lang="en-US" sz="2400" b="0" i="1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1295400" y="220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676400" y="1676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>
                <a:latin typeface="Symbol" pitchFamily="18" charset="2"/>
              </a:rPr>
              <a:t>-</a:t>
            </a:r>
            <a:r>
              <a:rPr lang="en-US" sz="2400" b="0" i="1"/>
              <a:t>i</a:t>
            </a:r>
            <a:r>
              <a:rPr lang="en-US" sz="2400" b="0" i="1" baseline="-25000"/>
              <a:t>1</a:t>
            </a:r>
            <a:endParaRPr lang="en-US" sz="2400" b="0" i="1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25908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667000" y="2819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/>
              <a:t>d</a:t>
            </a:r>
          </a:p>
        </p:txBody>
      </p:sp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5867400" y="1295400"/>
          <a:ext cx="283686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4" name="Equation" r:id="rId3" imgW="1460160" imgH="2133360" progId="Equation.3">
                  <p:embed/>
                </p:oleObj>
              </mc:Choice>
              <mc:Fallback>
                <p:oleObj name="Equation" r:id="rId3" imgW="146016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95400"/>
                        <a:ext cx="283686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0480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048000" y="251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>
                <a:latin typeface="Symbol" pitchFamily="18" charset="2"/>
              </a:rPr>
              <a:t> </a:t>
            </a:r>
            <a:r>
              <a:rPr lang="en-US" sz="2400" b="0" i="1"/>
              <a:t>i</a:t>
            </a:r>
            <a:r>
              <a:rPr lang="en-US" sz="2400" b="0" i="1" baseline="-25000"/>
              <a:t>2</a:t>
            </a:r>
            <a:endParaRPr lang="en-US" sz="2400" b="0" i="1"/>
          </a:p>
        </p:txBody>
      </p:sp>
      <p:graphicFrame>
        <p:nvGraphicFramePr>
          <p:cNvPr id="35863" name="Object 23"/>
          <p:cNvGraphicFramePr>
            <a:graphicFrameLocks noChangeAspect="1"/>
          </p:cNvGraphicFramePr>
          <p:nvPr/>
        </p:nvGraphicFramePr>
        <p:xfrm>
          <a:off x="330200" y="4267200"/>
          <a:ext cx="64770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5" name="Equation" r:id="rId5" imgW="6476760" imgH="1257120" progId="Equation.3">
                  <p:embed/>
                </p:oleObj>
              </mc:Choice>
              <mc:Fallback>
                <p:oleObj name="Equation" r:id="rId5" imgW="647676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267200"/>
                        <a:ext cx="64770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381000" y="5181600"/>
          <a:ext cx="3860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6" name="Equation" r:id="rId7" imgW="3860640" imgH="812520" progId="Equation.3">
                  <p:embed/>
                </p:oleObj>
              </mc:Choice>
              <mc:Fallback>
                <p:oleObj name="Equation" r:id="rId7" imgW="38606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3860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25"/>
          <p:cNvGraphicFramePr>
            <a:graphicFrameLocks noChangeAspect="1"/>
          </p:cNvGraphicFramePr>
          <p:nvPr/>
        </p:nvGraphicFramePr>
        <p:xfrm>
          <a:off x="5321300" y="5207000"/>
          <a:ext cx="3670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7" name="Equation" r:id="rId9" imgW="3670200" imgH="812520" progId="Equation.3">
                  <p:embed/>
                </p:oleObj>
              </mc:Choice>
              <mc:Fallback>
                <p:oleObj name="Equation" r:id="rId9" imgW="36702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5207000"/>
                        <a:ext cx="3670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0836-0EB9-45CF-8417-1DB5634EAD16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24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8336-C1F8-4D5A-9F79-D567E5E7D4B6}" type="slidenum">
              <a:rPr lang="en-US"/>
              <a:pPr/>
              <a:t>28</a:t>
            </a:fld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Thin lens equation: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6553200" y="304800"/>
          <a:ext cx="20574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6" name="Equation" r:id="rId3" imgW="1193760" imgH="787320" progId="Equation.3">
                  <p:embed/>
                </p:oleObj>
              </mc:Choice>
              <mc:Fallback>
                <p:oleObj name="Equation" r:id="rId3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"/>
                        <a:ext cx="20574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1" name="Picture 7" descr="F35_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8768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609600" y="1752600"/>
          <a:ext cx="205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7" name="Equation" r:id="rId6" imgW="1358640" imgH="342720" progId="Equation.3">
                  <p:embed/>
                </p:oleObj>
              </mc:Choice>
              <mc:Fallback>
                <p:oleObj name="Equation" r:id="rId6" imgW="1358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2057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390525" y="3505200"/>
          <a:ext cx="2038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8" name="Equation" r:id="rId8" imgW="1346040" imgH="342720" progId="Equation.3">
                  <p:embed/>
                </p:oleObj>
              </mc:Choice>
              <mc:Fallback>
                <p:oleObj name="Equation" r:id="rId8" imgW="1346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3505200"/>
                        <a:ext cx="20383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466725" y="5486400"/>
          <a:ext cx="2038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9" name="Equation" r:id="rId10" imgW="1346040" imgH="342720" progId="Equation.3">
                  <p:embed/>
                </p:oleObj>
              </mc:Choice>
              <mc:Fallback>
                <p:oleObj name="Equation" r:id="rId10" imgW="1346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486400"/>
                        <a:ext cx="20383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5AB4-88AE-4B52-8C34-7EC9CA912FCA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24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F272-D17A-4C5F-B716-00C4E92F85D0}" type="slidenum">
              <a:rPr lang="en-US"/>
              <a:pPr/>
              <a:t>29</a:t>
            </a:fld>
            <a:endParaRPr lang="en-US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Physics of the camera</a:t>
            </a:r>
          </a:p>
        </p:txBody>
      </p:sp>
      <p:pic>
        <p:nvPicPr>
          <p:cNvPr id="37891" name="Picture 3" descr="F35_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200400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3528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34290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1242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1242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124200" y="28956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800600" y="22860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aperture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495800" y="2849563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shutter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3352800" y="32004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962400" y="36576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real image on detector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33400" y="49530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 </a:t>
            </a:r>
            <a:r>
              <a:rPr lang="en-US" i="1"/>
              <a:t>f</a:t>
            </a:r>
            <a:r>
              <a:rPr lang="en-US"/>
              <a:t>=50mm   </a:t>
            </a:r>
            <a:r>
              <a:rPr lang="en-US">
                <a:sym typeface="Wingdings" pitchFamily="2" charset="2"/>
              </a:rPr>
              <a:t></a:t>
            </a:r>
            <a:r>
              <a:rPr lang="en-US" i="1">
                <a:sym typeface="Wingdings" pitchFamily="2" charset="2"/>
              </a:rPr>
              <a:t>i=</a:t>
            </a:r>
            <a:r>
              <a:rPr lang="en-US">
                <a:sym typeface="Wingdings" pitchFamily="2" charset="2"/>
              </a:rPr>
              <a:t>50mm for </a:t>
            </a:r>
            <a:r>
              <a:rPr lang="en-US" i="1">
                <a:sym typeface="Wingdings" pitchFamily="2" charset="2"/>
              </a:rPr>
              <a:t>p</a:t>
            </a:r>
            <a:r>
              <a:rPr lang="en-US">
                <a:sym typeface="Wingdings" pitchFamily="2" charset="2"/>
              </a:rPr>
              <a:t>=</a:t>
            </a:r>
            <a:r>
              <a:rPr lang="en-US">
                <a:sym typeface="Symbol" pitchFamily="18" charset="2"/>
              </a:rPr>
              <a:t>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                                     </a:t>
            </a:r>
            <a:r>
              <a:rPr lang="en-US">
                <a:sym typeface="Wingdings" pitchFamily="2" charset="2"/>
              </a:rPr>
              <a:t></a:t>
            </a:r>
            <a:r>
              <a:rPr lang="en-US" i="1">
                <a:sym typeface="Wingdings" pitchFamily="2" charset="2"/>
              </a:rPr>
              <a:t>i=</a:t>
            </a:r>
            <a:r>
              <a:rPr lang="en-US">
                <a:sym typeface="Wingdings" pitchFamily="2" charset="2"/>
              </a:rPr>
              <a:t>51.3mm for </a:t>
            </a:r>
            <a:r>
              <a:rPr lang="en-US" i="1">
                <a:sym typeface="Wingdings" pitchFamily="2" charset="2"/>
              </a:rPr>
              <a:t>p</a:t>
            </a:r>
            <a:r>
              <a:rPr lang="en-US">
                <a:sym typeface="Wingdings" pitchFamily="2" charset="2"/>
              </a:rPr>
              <a:t>=2m</a:t>
            </a:r>
            <a:endParaRPr lang="en-US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0000" cy="459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Virtual image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not</a:t>
            </a:r>
            <a:r>
              <a:rPr lang="en-US" sz="2400" dirty="0" smtClean="0">
                <a:sym typeface="Wingdings" pitchFamily="2" charset="2"/>
              </a:rPr>
              <a:t> really there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6502"/>
              </p:ext>
            </p:extLst>
          </p:nvPr>
        </p:nvGraphicFramePr>
        <p:xfrm>
          <a:off x="6324600" y="505152"/>
          <a:ext cx="2636837" cy="156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0" name="数式" r:id="rId4" imgW="1066680" imgH="634680" progId="Equation.3">
                  <p:embed/>
                </p:oleObj>
              </mc:Choice>
              <mc:Fallback>
                <p:oleObj name="数式" r:id="rId4" imgW="106668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5152"/>
                        <a:ext cx="2636837" cy="1568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9" y="3657600"/>
            <a:ext cx="164449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00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Compound microscope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45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495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you want to record an microscope image.   Where would you place the camera?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Where eye is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Not at eye position</a:t>
            </a: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 r="10200" b="31720"/>
          <a:stretch/>
        </p:blipFill>
        <p:spPr bwMode="auto">
          <a:xfrm>
            <a:off x="914399" y="636272"/>
            <a:ext cx="6842760" cy="298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6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Optics in the Hubble Space Telescope – two convex mirrors</a:t>
            </a:r>
          </a:p>
          <a:p>
            <a:r>
              <a:rPr lang="en-US" sz="2400" dirty="0"/>
              <a:t>   </a:t>
            </a:r>
            <a:r>
              <a:rPr lang="en-US" sz="2000" dirty="0">
                <a:hlinkClick r:id="rId3"/>
              </a:rPr>
              <a:t>http://hubblesite.org/the_telescope/nuts_.and._bolts/optics/index.php</a:t>
            </a:r>
            <a:endParaRPr lang="en-US" sz="2000" dirty="0" smtClean="0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40245" r="32822" b="14353"/>
          <a:stretch/>
        </p:blipFill>
        <p:spPr bwMode="auto">
          <a:xfrm>
            <a:off x="1295400" y="1600200"/>
            <a:ext cx="6326537" cy="389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" y="5334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Mirror surfaces are coated with 5 x 10</a:t>
            </a:r>
            <a:r>
              <a:rPr lang="en-US" sz="2400" baseline="30000" dirty="0" smtClean="0"/>
              <a:t>-8</a:t>
            </a:r>
            <a:r>
              <a:rPr lang="en-US" sz="2400" dirty="0" smtClean="0"/>
              <a:t> m Al and 3 x 10</a:t>
            </a:r>
            <a:r>
              <a:rPr lang="en-US" sz="2400" baseline="30000" dirty="0" smtClean="0"/>
              <a:t>-8</a:t>
            </a:r>
            <a:r>
              <a:rPr lang="en-US" sz="2400" dirty="0" smtClean="0"/>
              <a:t> m MgF</a:t>
            </a:r>
            <a:r>
              <a:rPr lang="en-US" sz="2400" baseline="-25000" dirty="0" smtClean="0"/>
              <a:t>2</a:t>
            </a:r>
          </a:p>
          <a:p>
            <a:r>
              <a:rPr lang="en-US" sz="2400" dirty="0" smtClean="0"/>
              <a:t>(early version had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curvature error which was subsequently corrected)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3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28716" r="16925" b="10396"/>
          <a:stretch/>
        </p:blipFill>
        <p:spPr bwMode="auto">
          <a:xfrm>
            <a:off x="-76200" y="876300"/>
            <a:ext cx="9209868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447800"/>
            <a:ext cx="7620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" y="457200"/>
            <a:ext cx="772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Real image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really</a:t>
            </a:r>
            <a:r>
              <a:rPr lang="en-US" sz="2400" dirty="0" smtClean="0">
                <a:sym typeface="Wingdings" pitchFamily="2" charset="2"/>
              </a:rPr>
              <a:t> there 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6502"/>
              </p:ext>
            </p:extLst>
          </p:nvPr>
        </p:nvGraphicFramePr>
        <p:xfrm>
          <a:off x="6324600" y="504825"/>
          <a:ext cx="263683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数式" r:id="rId4" imgW="1066680" imgH="634680" progId="Equation.3">
                  <p:embed/>
                </p:oleObj>
              </mc:Choice>
              <mc:Fallback>
                <p:oleObj name="数式" r:id="rId4" imgW="106668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4825"/>
                        <a:ext cx="2636838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6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C3C8-F13F-40E5-B019-511A7A2D9A16}" type="datetime1">
              <a:rPr lang="en-US"/>
              <a:pPr/>
              <a:t>4/10/2012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23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0D14-D1D8-4576-897A-83BDFAF61923}" type="slidenum">
              <a:rPr lang="en-US"/>
              <a:pPr/>
              <a:t>5</a:t>
            </a:fld>
            <a:endParaRPr lang="en-US"/>
          </a:p>
        </p:txBody>
      </p:sp>
      <p:pic>
        <p:nvPicPr>
          <p:cNvPr id="18435" name="Picture 3" descr="f3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4" b="2318"/>
          <a:stretch>
            <a:fillRect/>
          </a:stretch>
        </p:blipFill>
        <p:spPr bwMode="auto">
          <a:xfrm>
            <a:off x="3657600" y="304800"/>
            <a:ext cx="52387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mirror equation: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762000" y="1295400"/>
          <a:ext cx="1981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0" name="Equation" r:id="rId4" imgW="1193760" imgH="787320" progId="Equation.3">
                  <p:embed/>
                </p:oleObj>
              </mc:Choice>
              <mc:Fallback>
                <p:oleObj name="Equation" r:id="rId4" imgW="1193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1981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352800" y="2362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>
                <a:cs typeface="Times New Roman" pitchFamily="18" charset="0"/>
              </a:rPr>
              <a:t>'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05400" y="1371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33400" y="2971800"/>
          <a:ext cx="3048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1" name="Equation" r:id="rId6" imgW="2158920" imgH="1218960" progId="Equation.3">
                  <p:embed/>
                </p:oleObj>
              </mc:Choice>
              <mc:Fallback>
                <p:oleObj name="Equation" r:id="rId6" imgW="21589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3048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" y="4800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+ signs for:   </a:t>
            </a:r>
            <a:r>
              <a:rPr lang="en-US" sz="2400" i="1" dirty="0"/>
              <a:t>p, f </a:t>
            </a:r>
            <a:r>
              <a:rPr lang="en-US" sz="2400" dirty="0"/>
              <a:t>(concave mirror),</a:t>
            </a:r>
            <a:r>
              <a:rPr lang="en-US" sz="2400" i="1" dirty="0"/>
              <a:t>i </a:t>
            </a:r>
            <a:r>
              <a:rPr lang="en-US" sz="2400" dirty="0"/>
              <a:t>(real image),</a:t>
            </a:r>
            <a:r>
              <a:rPr lang="en-US" sz="2400" i="1" dirty="0"/>
              <a:t>m</a:t>
            </a:r>
            <a:r>
              <a:rPr lang="en-US" sz="2400" dirty="0"/>
              <a:t> (upright image)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sz="2400" dirty="0"/>
              <a:t> signs for:    </a:t>
            </a:r>
            <a:r>
              <a:rPr lang="en-US" sz="2400" i="1" dirty="0"/>
              <a:t>f </a:t>
            </a:r>
            <a:r>
              <a:rPr lang="en-US" sz="2400" dirty="0"/>
              <a:t>(convex mirror),</a:t>
            </a:r>
            <a:r>
              <a:rPr lang="en-US" sz="2400" i="1" dirty="0"/>
              <a:t>i </a:t>
            </a:r>
            <a:r>
              <a:rPr lang="en-US" sz="2400" dirty="0"/>
              <a:t>(virtual image),</a:t>
            </a:r>
            <a:r>
              <a:rPr lang="en-US" sz="2400" i="1" dirty="0"/>
              <a:t>m</a:t>
            </a:r>
            <a:r>
              <a:rPr lang="en-US" sz="2400" dirty="0"/>
              <a:t> (inverted image)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results for mirrors: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29131" r="6462" b="28055"/>
          <a:stretch/>
        </p:blipFill>
        <p:spPr bwMode="auto">
          <a:xfrm>
            <a:off x="213360" y="995065"/>
            <a:ext cx="877824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" y="533400"/>
            <a:ext cx="847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Homework hint</a:t>
            </a:r>
            <a:r>
              <a:rPr lang="en-US" sz="2400" dirty="0" smtClean="0"/>
              <a:t>:   (HW 16)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505118"/>
              </p:ext>
            </p:extLst>
          </p:nvPr>
        </p:nvGraphicFramePr>
        <p:xfrm>
          <a:off x="4572000" y="2209800"/>
          <a:ext cx="445545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5" name="数式" r:id="rId4" imgW="1803240" imgH="431640" progId="Equation.3">
                  <p:embed/>
                </p:oleObj>
              </mc:Choice>
              <mc:Fallback>
                <p:oleObj name="数式" r:id="rId4" imgW="18032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2209800"/>
                        <a:ext cx="4455459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Triangle 6"/>
          <p:cNvSpPr>
            <a:spLocks noChangeAspect="1"/>
          </p:cNvSpPr>
          <p:nvPr/>
        </p:nvSpPr>
        <p:spPr>
          <a:xfrm>
            <a:off x="6096000" y="3810000"/>
            <a:ext cx="2895600" cy="2961894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4648200"/>
            <a:ext cx="20574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4648200"/>
            <a:ext cx="1524000" cy="642747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</p:cNvCxnSpPr>
          <p:nvPr/>
        </p:nvCxnSpPr>
        <p:spPr>
          <a:xfrm flipV="1">
            <a:off x="6096000" y="3951625"/>
            <a:ext cx="1752600" cy="1339322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548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1</a:t>
            </a:r>
            <a:endParaRPr lang="en-US" sz="2400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153400" y="5410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i="1" baseline="-25000" dirty="0"/>
              <a:t>2</a:t>
            </a:r>
            <a:endParaRPr lang="en-US" sz="24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4567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</a:t>
            </a: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48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t="37958" r="2462" b="43945"/>
          <a:stretch/>
        </p:blipFill>
        <p:spPr bwMode="auto">
          <a:xfrm>
            <a:off x="0" y="685800"/>
            <a:ext cx="9189720" cy="12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76627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Homework hint</a:t>
            </a:r>
            <a:r>
              <a:rPr lang="en-US" sz="2400" dirty="0" smtClean="0"/>
              <a:t>:   (HW 17; note this problem is now optional)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503810"/>
              </p:ext>
            </p:extLst>
          </p:nvPr>
        </p:nvGraphicFramePr>
        <p:xfrm>
          <a:off x="228600" y="1957436"/>
          <a:ext cx="44561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0" name="数式" r:id="rId4" imgW="1803240" imgH="431640" progId="Equation.3">
                  <p:embed/>
                </p:oleObj>
              </mc:Choice>
              <mc:Fallback>
                <p:oleObj name="数式" r:id="rId4" imgW="18032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57436"/>
                        <a:ext cx="44561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0" y="19051"/>
            <a:ext cx="2857500" cy="102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0" y="4536177"/>
            <a:ext cx="4572220" cy="163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55868"/>
              </p:ext>
            </p:extLst>
          </p:nvPr>
        </p:nvGraphicFramePr>
        <p:xfrm>
          <a:off x="228600" y="2971800"/>
          <a:ext cx="27622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1" name="数式" r:id="rId8" imgW="1117440" imgH="634680" progId="Equation.3">
                  <p:embed/>
                </p:oleObj>
              </mc:Choice>
              <mc:Fallback>
                <p:oleObj name="数式" r:id="rId8" imgW="1117440" imgH="634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276225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07283"/>
              </p:ext>
            </p:extLst>
          </p:nvPr>
        </p:nvGraphicFramePr>
        <p:xfrm>
          <a:off x="5105400" y="1936750"/>
          <a:ext cx="3954462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2" name="数式" r:id="rId10" imgW="1600200" imgH="634680" progId="Equation.3">
                  <p:embed/>
                </p:oleObj>
              </mc:Choice>
              <mc:Fallback>
                <p:oleObj name="数式" r:id="rId10" imgW="1600200" imgH="634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36750"/>
                        <a:ext cx="3954462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172200" y="3810000"/>
            <a:ext cx="2057400" cy="726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4572000"/>
            <a:ext cx="2057400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5638800"/>
            <a:ext cx="2057400" cy="726177"/>
          </a:xfrm>
          <a:prstGeom prst="rect">
            <a:avLst/>
          </a:prstGeom>
          <a:solidFill>
            <a:srgbClr val="A98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417308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=1</a:t>
            </a:r>
            <a:endParaRPr lang="en-US" sz="2400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4872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=1.33</a:t>
            </a:r>
            <a:endParaRPr lang="en-US" sz="24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5634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=1.66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789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1828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 lens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621221"/>
              </p:ext>
            </p:extLst>
          </p:nvPr>
        </p:nvGraphicFramePr>
        <p:xfrm>
          <a:off x="609600" y="2438400"/>
          <a:ext cx="17272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9" name="数式" r:id="rId3" imgW="698400" imgH="419040" progId="Equation.3">
                  <p:embed/>
                </p:oleObj>
              </mc:Choice>
              <mc:Fallback>
                <p:oleObj name="数式" r:id="rId3" imgW="6984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17272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5715000" cy="457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28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Image formation by refraction -- lenses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128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5831-8239-4F08-B6D5-58F5820F42D5}" type="datetime1">
              <a:rPr lang="en-US" smtClean="0"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20000" cy="22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thin lens configurations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65611"/>
              </p:ext>
            </p:extLst>
          </p:nvPr>
        </p:nvGraphicFramePr>
        <p:xfrm>
          <a:off x="6350000" y="381000"/>
          <a:ext cx="17272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6" name="数式" r:id="rId4" imgW="698400" imgH="419040" progId="Equation.3">
                  <p:embed/>
                </p:oleObj>
              </mc:Choice>
              <mc:Fallback>
                <p:oleObj name="数式" r:id="rId4" imgW="6984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381000"/>
                        <a:ext cx="17272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97948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Lens makers’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9480"/>
              </p:ext>
            </p:extLst>
          </p:nvPr>
        </p:nvGraphicFramePr>
        <p:xfrm>
          <a:off x="544512" y="4572000"/>
          <a:ext cx="326548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7" name="数式" r:id="rId6" imgW="1320480" imgH="482400" progId="Equation.3">
                  <p:embed/>
                </p:oleObj>
              </mc:Choice>
              <mc:Fallback>
                <p:oleObj name="数式" r:id="rId6" imgW="13204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4572000"/>
                        <a:ext cx="326548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7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038600" y="4009965"/>
            <a:ext cx="23050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610350" y="3962400"/>
            <a:ext cx="23050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3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14569</TotalTime>
  <Words>1133</Words>
  <Application>Microsoft Office PowerPoint</Application>
  <PresentationFormat>On-screen Show (4:3)</PresentationFormat>
  <Paragraphs>288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数式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913</cp:revision>
  <cp:lastPrinted>2012-03-27T16:42:45Z</cp:lastPrinted>
  <dcterms:created xsi:type="dcterms:W3CDTF">2012-01-10T18:32:24Z</dcterms:created>
  <dcterms:modified xsi:type="dcterms:W3CDTF">2012-04-10T16:23:07Z</dcterms:modified>
</cp:coreProperties>
</file>