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6" r:id="rId2"/>
    <p:sldId id="508" r:id="rId3"/>
    <p:sldId id="559" r:id="rId4"/>
    <p:sldId id="584" r:id="rId5"/>
    <p:sldId id="561" r:id="rId6"/>
    <p:sldId id="560" r:id="rId7"/>
    <p:sldId id="582" r:id="rId8"/>
    <p:sldId id="583" r:id="rId9"/>
    <p:sldId id="558" r:id="rId10"/>
    <p:sldId id="562" r:id="rId11"/>
    <p:sldId id="563" r:id="rId12"/>
    <p:sldId id="564" r:id="rId13"/>
    <p:sldId id="565" r:id="rId14"/>
    <p:sldId id="566" r:id="rId15"/>
    <p:sldId id="567" r:id="rId16"/>
    <p:sldId id="569" r:id="rId17"/>
    <p:sldId id="568" r:id="rId18"/>
    <p:sldId id="570" r:id="rId19"/>
    <p:sldId id="571" r:id="rId20"/>
    <p:sldId id="572" r:id="rId21"/>
    <p:sldId id="573" r:id="rId22"/>
    <p:sldId id="574" r:id="rId23"/>
    <p:sldId id="576" r:id="rId24"/>
    <p:sldId id="577" r:id="rId25"/>
    <p:sldId id="578" r:id="rId26"/>
    <p:sldId id="579" r:id="rId27"/>
    <p:sldId id="580" r:id="rId28"/>
    <p:sldId id="581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8D63"/>
    <a:srgbClr val="FC70D7"/>
    <a:srgbClr val="CDBCA3"/>
    <a:srgbClr val="BEA888"/>
    <a:srgbClr val="F8670E"/>
    <a:srgbClr val="812F60"/>
    <a:srgbClr val="DA32AA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61" d="100"/>
          <a:sy n="61" d="100"/>
        </p:scale>
        <p:origin x="-7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1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24BE6-2D8A-42A4-B0D9-51E4A107F126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29C6-53B4-47F1-A289-A307E0F8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31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7B9A-15BA-4AE6-B651-1BD920C8308B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6316-C25F-411F-B08F-C266464B8439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8F5-D314-4D64-96FA-EC54D1025AFD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982-C981-4949-B50F-980806631909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318A-358B-4C5A-88C6-12A9A9879239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B0AD-5A50-45ED-A400-51D051A98E2D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4CB4-C6F5-43EE-94F9-9C08A90451A2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FAFE-18C2-4F81-935A-F6E1FC009192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D89D-77E0-4C60-8C55-B64A3035911C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2BAF-4B10-4410-A2C6-9B1E83506152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A203-5676-4DCC-9245-6852D7C1B3AF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7AAF-E803-412D-ADD7-42D14658C57B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3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1.png"/><Relationship Id="rId4" Type="http://schemas.openxmlformats.org/officeDocument/2006/relationships/image" Target="../media/image28.wmf"/><Relationship Id="rId9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8.wmf"/><Relationship Id="rId9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8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44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51.pn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0.wmf"/><Relationship Id="rId4" Type="http://schemas.openxmlformats.org/officeDocument/2006/relationships/image" Target="../media/image52.png"/><Relationship Id="rId9" Type="http://schemas.openxmlformats.org/officeDocument/2006/relationships/oleObject" Target="../embeddings/oleObject3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EEE5-7942-4B7B-9B77-08D9F495C942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82949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21 (Chapter 37):</a:t>
            </a:r>
          </a:p>
          <a:p>
            <a:endParaRPr lang="en-US" b="1" dirty="0"/>
          </a:p>
          <a:p>
            <a:pPr algn="ctr"/>
            <a:r>
              <a:rPr lang="en-US" sz="3200" b="1" dirty="0" smtClean="0"/>
              <a:t>Wave properties of light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Interference of two electromagnetic waves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Interference of electromagnetic waves in thin films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0" y="533400"/>
            <a:ext cx="4953000" cy="2922587"/>
            <a:chOff x="3810000" y="1039813"/>
            <a:chExt cx="4953000" cy="2922587"/>
          </a:xfrm>
        </p:grpSpPr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4" t="46606" r="22502" b="11601"/>
            <a:stretch>
              <a:fillRect/>
            </a:stretch>
          </p:blipFill>
          <p:spPr bwMode="auto">
            <a:xfrm>
              <a:off x="3810000" y="1039813"/>
              <a:ext cx="4953000" cy="292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7848600" y="3200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k</a:t>
              </a: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AB1-1D4D-452C-9AF3-9F4A90B1AE06}" type="datetime1">
              <a:rPr lang="en-US" smtClean="0"/>
              <a:t>4/12/2012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82C2-0FCD-40F2-8629-2A52E3BCCFCA}" type="slidenum">
              <a:rPr lang="en-US"/>
              <a:pPr/>
              <a:t>10</a:t>
            </a:fld>
            <a:endParaRPr lang="en-US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31736" y="152400"/>
            <a:ext cx="7848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Wave phenomena associated with light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r>
              <a:rPr lang="en-US" sz="2400" dirty="0"/>
              <a:t>Plane polarized </a:t>
            </a:r>
          </a:p>
          <a:p>
            <a:r>
              <a:rPr lang="en-US" sz="2400" dirty="0"/>
              <a:t>electromagnetic wave</a:t>
            </a:r>
          </a:p>
          <a:p>
            <a:r>
              <a:rPr lang="en-US" sz="2400" dirty="0"/>
              <a:t>at an instant of time: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948379"/>
              </p:ext>
            </p:extLst>
          </p:nvPr>
        </p:nvGraphicFramePr>
        <p:xfrm>
          <a:off x="292100" y="2362200"/>
          <a:ext cx="424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2" name="Equation" r:id="rId4" imgW="4241520" imgH="787320" progId="Equation.3">
                  <p:embed/>
                </p:oleObj>
              </mc:Choice>
              <mc:Fallback>
                <p:oleObj name="Equation" r:id="rId4" imgW="42415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2362200"/>
                        <a:ext cx="4241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84045"/>
              </p:ext>
            </p:extLst>
          </p:nvPr>
        </p:nvGraphicFramePr>
        <p:xfrm>
          <a:off x="228600" y="3352800"/>
          <a:ext cx="839403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3" name="数式" r:id="rId6" imgW="4089240" imgH="482400" progId="Equation.3">
                  <p:embed/>
                </p:oleObj>
              </mc:Choice>
              <mc:Fallback>
                <p:oleObj name="数式" r:id="rId6" imgW="40892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52800"/>
                        <a:ext cx="839403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620263"/>
              </p:ext>
            </p:extLst>
          </p:nvPr>
        </p:nvGraphicFramePr>
        <p:xfrm>
          <a:off x="365125" y="4419600"/>
          <a:ext cx="6627813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4" name="数式" r:id="rId8" imgW="3568680" imgH="888840" progId="Equation.3">
                  <p:embed/>
                </p:oleObj>
              </mc:Choice>
              <mc:Fallback>
                <p:oleObj name="数式" r:id="rId8" imgW="35686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4419600"/>
                        <a:ext cx="6627813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860E-F90E-43FB-96F3-2D7ADD6AB6E4}" type="datetime1">
              <a:rPr lang="en-US" smtClean="0"/>
              <a:t>4/12/2012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4DE-9162-431A-91B3-509A88C595D4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450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786004"/>
              </p:ext>
            </p:extLst>
          </p:nvPr>
        </p:nvGraphicFramePr>
        <p:xfrm>
          <a:off x="304800" y="228600"/>
          <a:ext cx="52578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06" name="数式" r:id="rId3" imgW="3568680" imgH="1104840" progId="Equation.3">
                  <p:embed/>
                </p:oleObj>
              </mc:Choice>
              <mc:Fallback>
                <p:oleObj name="数式" r:id="rId3" imgW="356868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5257800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368056"/>
              </p:ext>
            </p:extLst>
          </p:nvPr>
        </p:nvGraphicFramePr>
        <p:xfrm>
          <a:off x="304800" y="2114550"/>
          <a:ext cx="7518181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07" name="数式" r:id="rId5" imgW="4152600" imgH="1104840" progId="Equation.3">
                  <p:embed/>
                </p:oleObj>
              </mc:Choice>
              <mc:Fallback>
                <p:oleObj name="数式" r:id="rId5" imgW="415260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14550"/>
                        <a:ext cx="7518181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037872"/>
              </p:ext>
            </p:extLst>
          </p:nvPr>
        </p:nvGraphicFramePr>
        <p:xfrm>
          <a:off x="228600" y="4419600"/>
          <a:ext cx="4591050" cy="2110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08" name="数式" r:id="rId7" imgW="2514600" imgH="1155600" progId="Equation.3">
                  <p:embed/>
                </p:oleObj>
              </mc:Choice>
              <mc:Fallback>
                <p:oleObj name="数式" r:id="rId7" imgW="251460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19600"/>
                        <a:ext cx="4591050" cy="2110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5943600" y="4038600"/>
            <a:ext cx="152400" cy="83820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62600" y="4724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average = 1/2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41865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Constant in time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086600" y="3886200"/>
            <a:ext cx="0" cy="300335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4303-D9CD-40E6-A65D-7BCB95660C6B}" type="datetime1">
              <a:rPr lang="en-US" smtClean="0"/>
              <a:t>4/12/2012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620E-F3A2-4035-9319-B0AF64C2DEE6}" type="slidenum">
              <a:rPr lang="en-US"/>
              <a:pPr/>
              <a:t>12</a:t>
            </a:fld>
            <a:endParaRPr lang="en-US"/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     </a:t>
            </a:r>
            <a:r>
              <a:rPr lang="en-US">
                <a:latin typeface="Symbol" pitchFamily="18" charset="2"/>
              </a:rPr>
              <a:t>j</a:t>
            </a:r>
            <a:r>
              <a:rPr lang="en-US"/>
              <a:t>=0.5 rad --  plotting snapshot of EM wave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1905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     </a:t>
            </a:r>
            <a:r>
              <a:rPr lang="en-US">
                <a:latin typeface="Symbol" pitchFamily="18" charset="2"/>
              </a:rPr>
              <a:t>j</a:t>
            </a:r>
            <a:r>
              <a:rPr lang="en-US"/>
              <a:t>=3 rad – plotting snapshot of EM wave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4582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28600" y="3810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Intensity as a function of </a:t>
            </a:r>
            <a:r>
              <a:rPr lang="en-US">
                <a:latin typeface="Symbol" pitchFamily="18" charset="2"/>
              </a:rPr>
              <a:t>j</a:t>
            </a:r>
            <a:r>
              <a:rPr lang="en-US"/>
              <a:t>:</a:t>
            </a:r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8382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114800" y="57150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/(2</a:t>
            </a:r>
            <a:r>
              <a:rPr lang="en-US">
                <a:latin typeface="Symbol" pitchFamily="18" charset="2"/>
                <a:sym typeface="Symbol" pitchFamily="18" charset="2"/>
              </a:rPr>
              <a:t>p</a:t>
            </a:r>
            <a:r>
              <a:rPr lang="en-US"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8A5-67BF-4FA3-A483-AD60F0E6712A}" type="datetime1">
              <a:rPr lang="en-US" smtClean="0"/>
              <a:t>4/12/2012</a:t>
            </a:fld>
            <a:endParaRPr lang="en-US"/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F756-D0C8-4382-AD90-1CD5516EFEB3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2475" y="76200"/>
            <a:ext cx="838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Summary </a:t>
            </a:r>
            <a:r>
              <a:rPr lang="en-US" sz="2400" dirty="0"/>
              <a:t>of interference phenomena </a:t>
            </a:r>
            <a:r>
              <a:rPr lang="en-US" sz="2400" dirty="0" smtClean="0"/>
              <a:t> due to two </a:t>
            </a:r>
            <a:r>
              <a:rPr lang="en-US" sz="2400" dirty="0"/>
              <a:t>or more electromagnetic waves which combine at a give point </a:t>
            </a:r>
            <a:r>
              <a:rPr lang="en-US" sz="2400" i="1" dirty="0" smtClean="0"/>
              <a:t>P </a:t>
            </a:r>
            <a:r>
              <a:rPr lang="en-US" sz="2400" dirty="0" smtClean="0"/>
              <a:t>with path lengths 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and 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and fixed frequency </a:t>
            </a:r>
            <a:r>
              <a:rPr lang="en-US" sz="2400" i="1" dirty="0" smtClean="0"/>
              <a:t>f.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022576"/>
              </p:ext>
            </p:extLst>
          </p:nvPr>
        </p:nvGraphicFramePr>
        <p:xfrm>
          <a:off x="304800" y="1270000"/>
          <a:ext cx="665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5" name="Equation" r:id="rId3" imgW="6654600" imgH="787320" progId="Equation.3">
                  <p:embed/>
                </p:oleObj>
              </mc:Choice>
              <mc:Fallback>
                <p:oleObj name="Equation" r:id="rId3" imgW="66546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70000"/>
                        <a:ext cx="6654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382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315320"/>
              </p:ext>
            </p:extLst>
          </p:nvPr>
        </p:nvGraphicFramePr>
        <p:xfrm>
          <a:off x="228600" y="4343400"/>
          <a:ext cx="8305800" cy="48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6" name="数式" r:id="rId6" imgW="4381200" imgH="253800" progId="Equation.3">
                  <p:embed/>
                </p:oleObj>
              </mc:Choice>
              <mc:Fallback>
                <p:oleObj name="数式" r:id="rId6" imgW="438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43400"/>
                        <a:ext cx="8305800" cy="481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7315200" y="4191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7835900" y="3886200"/>
          <a:ext cx="107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7" name="Equation" r:id="rId8" imgW="1079280" imgH="431640" progId="Equation.3">
                  <p:embed/>
                </p:oleObj>
              </mc:Choice>
              <mc:Fallback>
                <p:oleObj name="Equation" r:id="rId8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3886200"/>
                        <a:ext cx="1079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495800" y="2971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905000" y="2971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200400" y="2971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791200" y="2895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086600" y="2971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638800" y="3886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p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858000" y="3886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2p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971800" y="3810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-p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600200" y="3810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-2p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343400" y="388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82296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60" name="Object 20"/>
          <p:cNvGraphicFramePr>
            <a:graphicFrameLocks noChangeAspect="1"/>
          </p:cNvGraphicFramePr>
          <p:nvPr/>
        </p:nvGraphicFramePr>
        <p:xfrm>
          <a:off x="7988300" y="5892800"/>
          <a:ext cx="107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8" name="Equation" r:id="rId11" imgW="1079280" imgH="431640" progId="Equation.3">
                  <p:embed/>
                </p:oleObj>
              </mc:Choice>
              <mc:Fallback>
                <p:oleObj name="Equation" r:id="rId11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8300" y="5892800"/>
                        <a:ext cx="1079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7467600" y="609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4495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19050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32004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5791200" y="4876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70866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638800" y="5867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p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858000" y="5867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2p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2971800" y="5791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-p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1600200" y="5791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-2p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4343400" y="5867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139265"/>
              </p:ext>
            </p:extLst>
          </p:nvPr>
        </p:nvGraphicFramePr>
        <p:xfrm>
          <a:off x="304800" y="2057400"/>
          <a:ext cx="834991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9" name="数式" r:id="rId12" imgW="4406760" imgH="482400" progId="Equation.3">
                  <p:embed/>
                </p:oleObj>
              </mc:Choice>
              <mc:Fallback>
                <p:oleObj name="数式" r:id="rId12" imgW="4406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834991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CE37-363F-4ED6-B718-6D074F82CE04}" type="datetime1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E61B-12AC-4117-A733-3A4BBD6D4168}" type="slidenum">
              <a:rPr lang="en-US"/>
              <a:pPr/>
              <a:t>14</a:t>
            </a:fld>
            <a:endParaRPr lang="en-US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7772400" cy="475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Two examples of superposed radiation: 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 Interference from refraction and reflection of thin films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sz="2400" dirty="0"/>
              <a:t>       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smtClean="0"/>
              <a:t>        Young’s </a:t>
            </a:r>
            <a:r>
              <a:rPr lang="en-US" sz="2400" dirty="0"/>
              <a:t>double slit 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47107" name="Picture 3" descr="003_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228850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f36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96682"/>
            <a:ext cx="28956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6196-0D02-4E59-9C9F-EE7D5023181D}" type="datetime1">
              <a:rPr lang="en-US" smtClean="0"/>
              <a:t>4/12/2012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CD4A-482F-4F31-9C09-BC68E5BA97D6}" type="slidenum">
              <a:rPr lang="en-US"/>
              <a:pPr/>
              <a:t>15</a:t>
            </a:fld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162800" y="5638800"/>
            <a:ext cx="1752600" cy="5334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105400" y="5562600"/>
          <a:ext cx="3797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9" name="Equation" r:id="rId3" imgW="3797280" imgH="723600" progId="Equation.3">
                  <p:embed/>
                </p:oleObj>
              </mc:Choice>
              <mc:Fallback>
                <p:oleObj name="Equation" r:id="rId3" imgW="3797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562600"/>
                        <a:ext cx="3797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64"/>
          <a:stretch>
            <a:fillRect/>
          </a:stretch>
        </p:blipFill>
        <p:spPr bwMode="auto">
          <a:xfrm>
            <a:off x="381000" y="762000"/>
            <a:ext cx="3733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81" b="3275"/>
          <a:stretch>
            <a:fillRect/>
          </a:stretch>
        </p:blipFill>
        <p:spPr bwMode="auto">
          <a:xfrm>
            <a:off x="4191000" y="838200"/>
            <a:ext cx="3886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228600" y="3962400"/>
          <a:ext cx="66548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0" name="Equation" r:id="rId6" imgW="6654600" imgH="1650960" progId="Equation.3">
                  <p:embed/>
                </p:oleObj>
              </mc:Choice>
              <mc:Fallback>
                <p:oleObj name="Equation" r:id="rId6" imgW="665460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62400"/>
                        <a:ext cx="66548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4654550" y="3505200"/>
          <a:ext cx="2247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1" name="Equation" r:id="rId8" imgW="2247840" imgH="368280" progId="Equation.3">
                  <p:embed/>
                </p:oleObj>
              </mc:Choice>
              <mc:Fallback>
                <p:oleObj name="Equation" r:id="rId8" imgW="22478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505200"/>
                        <a:ext cx="2247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391400" y="3048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990600" y="57150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 intensity maxima occur for </a:t>
            </a:r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57200" y="0"/>
            <a:ext cx="6934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Young’s double slit geometry: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Mathematical </a:t>
            </a:r>
            <a:r>
              <a:rPr lang="en-US" dirty="0"/>
              <a:t>analysis of bright fringes: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B6C5-C8E9-443C-AE7E-5661C8E1F736}" type="datetime1">
              <a:rPr lang="en-US" smtClean="0"/>
              <a:t>4/12/2012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2C6F-CF39-4D19-8986-DEAEA74D45B4}" type="slidenum">
              <a:rPr lang="en-US"/>
              <a:pPr/>
              <a:t>16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5000" b="13333"/>
          <a:stretch>
            <a:fillRect/>
          </a:stretch>
        </p:blipFill>
        <p:spPr bwMode="auto">
          <a:xfrm>
            <a:off x="914400" y="914400"/>
            <a:ext cx="5791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Intensity pattern at screen for double slit: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002074"/>
              </p:ext>
            </p:extLst>
          </p:nvPr>
        </p:nvGraphicFramePr>
        <p:xfrm>
          <a:off x="1181100" y="4006850"/>
          <a:ext cx="5524500" cy="731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3" name="数式" r:id="rId4" imgW="3454200" imgH="457200" progId="Equation.3">
                  <p:embed/>
                </p:oleObj>
              </mc:Choice>
              <mc:Fallback>
                <p:oleObj name="数式" r:id="rId4" imgW="345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006850"/>
                        <a:ext cx="5524500" cy="731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AutoShape 5"/>
          <p:cNvSpPr>
            <a:spLocks/>
          </p:cNvSpPr>
          <p:nvPr/>
        </p:nvSpPr>
        <p:spPr bwMode="auto">
          <a:xfrm rot="16200000">
            <a:off x="2362200" y="4495800"/>
            <a:ext cx="381000" cy="685800"/>
          </a:xfrm>
          <a:prstGeom prst="leftBrace">
            <a:avLst>
              <a:gd name="adj1" fmla="val 1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362200" y="5029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I</a:t>
            </a:r>
            <a:r>
              <a:rPr lang="en-US" i="1" baseline="-25000"/>
              <a:t>max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17-59F6-4C10-88C7-70AA9D5EACCA}" type="datetime1">
              <a:rPr lang="en-US" smtClean="0"/>
              <a:t>4/12/2012</a:t>
            </a:fld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AFCF-0B49-4506-A801-094566E52218}" type="slidenum">
              <a:rPr lang="en-US"/>
              <a:pPr/>
              <a:t>17</a:t>
            </a:fld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162800" y="5638800"/>
            <a:ext cx="1752600" cy="5334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105400" y="5562600"/>
          <a:ext cx="3797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2" name="Equation" r:id="rId3" imgW="3797280" imgH="723600" progId="Equation.3">
                  <p:embed/>
                </p:oleObj>
              </mc:Choice>
              <mc:Fallback>
                <p:oleObj name="Equation" r:id="rId3" imgW="3797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562600"/>
                        <a:ext cx="3797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 pattern from a plane wave incident on a double slit: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64"/>
          <a:stretch>
            <a:fillRect/>
          </a:stretch>
        </p:blipFill>
        <p:spPr bwMode="auto">
          <a:xfrm>
            <a:off x="381000" y="762000"/>
            <a:ext cx="3733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81" b="3275"/>
          <a:stretch>
            <a:fillRect/>
          </a:stretch>
        </p:blipFill>
        <p:spPr bwMode="auto">
          <a:xfrm>
            <a:off x="4191000" y="838200"/>
            <a:ext cx="3886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28600" y="3962400"/>
          <a:ext cx="66548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3" name="Equation" r:id="rId6" imgW="6654600" imgH="1650960" progId="Equation.3">
                  <p:embed/>
                </p:oleObj>
              </mc:Choice>
              <mc:Fallback>
                <p:oleObj name="Equation" r:id="rId6" imgW="665460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62400"/>
                        <a:ext cx="66548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4654550" y="3505200"/>
          <a:ext cx="2247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4" name="Equation" r:id="rId8" imgW="2247840" imgH="368280" progId="Equation.3">
                  <p:embed/>
                </p:oleObj>
              </mc:Choice>
              <mc:Fallback>
                <p:oleObj name="Equation" r:id="rId8" imgW="22478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505200"/>
                        <a:ext cx="2247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391400" y="3048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990600" y="57150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 intensity maxima occur for </a:t>
            </a:r>
            <a:endParaRPr lang="en-US"/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3748088" y="762000"/>
          <a:ext cx="51911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5" name="Photo Editor Photo" r:id="rId10" imgW="1647619" imgH="6211167" progId="MSPhotoEd.3">
                  <p:embed/>
                </p:oleObj>
              </mc:Choice>
              <mc:Fallback>
                <p:oleObj name="Photo Editor Photo" r:id="rId10" imgW="1647619" imgH="62111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762000"/>
                        <a:ext cx="519112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2A6F-862B-4ED2-8CB4-2496E6C4EFC9}" type="datetime1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0097-BFE8-479E-95DA-4D2C349241D8}" type="slidenum">
              <a:rPr lang="en-US"/>
              <a:pPr/>
              <a:t>18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Summary of results: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64"/>
          <a:stretch>
            <a:fillRect/>
          </a:stretch>
        </p:blipFill>
        <p:spPr bwMode="auto">
          <a:xfrm>
            <a:off x="685800" y="2057400"/>
            <a:ext cx="3733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648200" y="2260600"/>
          <a:ext cx="32004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0" name="Equation" r:id="rId4" imgW="3200400" imgH="2082600" progId="Equation.3">
                  <p:embed/>
                </p:oleObj>
              </mc:Choice>
              <mc:Fallback>
                <p:oleObj name="Equation" r:id="rId4" imgW="3200400" imgH="20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60600"/>
                        <a:ext cx="32004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3089-05DA-4DBC-B098-5673CCD9956E}" type="datetime1">
              <a:rPr lang="en-US" smtClean="0"/>
              <a:t>4/12/2012</a:t>
            </a:fld>
            <a:endParaRPr lang="en-US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8BCE-941B-4508-B3A3-682BF63B185E}" type="slidenum">
              <a:rPr lang="en-US"/>
              <a:pPr/>
              <a:t>19</a:t>
            </a:fld>
            <a:endParaRPr lang="en-US"/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219200" y="355167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Interference in thin films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143000" y="1066800"/>
          <a:ext cx="424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5" name="Equation" r:id="rId3" imgW="4241520" imgH="787320" progId="Equation.3">
                  <p:embed/>
                </p:oleObj>
              </mc:Choice>
              <mc:Fallback>
                <p:oleObj name="Equation" r:id="rId3" imgW="42415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4241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066800" y="1905000"/>
          <a:ext cx="32766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6" name="Equation" r:id="rId5" imgW="2489040" imgH="787320" progId="Equation.3">
                  <p:embed/>
                </p:oleObj>
              </mc:Choice>
              <mc:Fallback>
                <p:oleObj name="Equation" r:id="rId5" imgW="24890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32766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762000" y="3429000"/>
            <a:ext cx="2514600" cy="24384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276600" y="3429000"/>
            <a:ext cx="2514600" cy="2438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1066800" y="3962400"/>
          <a:ext cx="17732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7" name="Equation" r:id="rId7" imgW="2057400" imgH="799920" progId="Equation.3">
                  <p:embed/>
                </p:oleObj>
              </mc:Choice>
              <mc:Fallback>
                <p:oleObj name="Equation" r:id="rId7" imgW="20574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62400"/>
                        <a:ext cx="177323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3505200" y="4038600"/>
          <a:ext cx="18716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8" name="Equation" r:id="rId9" imgW="2171520" imgH="799920" progId="Equation.3">
                  <p:embed/>
                </p:oleObj>
              </mc:Choice>
              <mc:Fallback>
                <p:oleObj name="Equation" r:id="rId9" imgW="217152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38600"/>
                        <a:ext cx="187166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5791200" y="3429000"/>
            <a:ext cx="2514600" cy="24384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5959475" y="4114800"/>
          <a:ext cx="18399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9" name="Equation" r:id="rId11" imgW="2133360" imgH="799920" progId="Equation.3">
                  <p:embed/>
                </p:oleObj>
              </mc:Choice>
              <mc:Fallback>
                <p:oleObj name="Equation" r:id="rId11" imgW="21333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4114800"/>
                        <a:ext cx="18399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1219200" y="4953000"/>
            <a:ext cx="2057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1143000" y="51816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3352800" y="5181600"/>
            <a:ext cx="2438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5867400" y="52578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H="1">
            <a:off x="3276600" y="5334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3276600" y="5410200"/>
            <a:ext cx="2514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H="1">
            <a:off x="1143000" y="54102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5791200" y="54864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5943600" y="579120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Interfering transmitted light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1219200" y="556260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Interfering reflected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1BC8-BED3-468D-99E4-2743042789E1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24316" r="51296" b="18358"/>
          <a:stretch/>
        </p:blipFill>
        <p:spPr bwMode="auto">
          <a:xfrm>
            <a:off x="1843005" y="304800"/>
            <a:ext cx="5822197" cy="491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614406" y="32004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exam will be offered during the week of April 23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2FF7-5CF8-40E4-9AE6-5964BCBFFAFC}" type="datetime1">
              <a:rPr lang="en-US" smtClean="0"/>
              <a:t>4/12/2012</a:t>
            </a:fld>
            <a:endParaRPr lang="en-US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C9A3-799B-4E8B-A170-39482CC65B24}" type="slidenum">
              <a:rPr lang="en-US"/>
              <a:pPr/>
              <a:t>20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3" t="8401" r="16202" b="15002"/>
          <a:stretch>
            <a:fillRect/>
          </a:stretch>
        </p:blipFill>
        <p:spPr bwMode="auto">
          <a:xfrm>
            <a:off x="762000" y="1447800"/>
            <a:ext cx="5146675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924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Interference between reflected waves:</a:t>
            </a:r>
          </a:p>
          <a:p>
            <a:pPr>
              <a:spcBef>
                <a:spcPct val="50000"/>
              </a:spcBef>
            </a:pPr>
            <a:r>
              <a:rPr lang="en-US"/>
              <a:t>Recall -- the behavior of a plane-polarized electromagnetic wave near the surface of two materials: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1981200" y="2438400"/>
            <a:ext cx="3048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3200400" y="2362200"/>
            <a:ext cx="16002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200400" y="3962400"/>
            <a:ext cx="4572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600200" y="2362200"/>
            <a:ext cx="16002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 flipV="1">
            <a:off x="3048000" y="4191000"/>
            <a:ext cx="304800" cy="762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286000" y="2743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286000" y="2286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E</a:t>
            </a:r>
            <a:r>
              <a:rPr lang="en-US" baseline="-25000">
                <a:solidFill>
                  <a:srgbClr val="FF6600"/>
                </a:solidFill>
              </a:rPr>
              <a:t>1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676400" y="2743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 flipV="1">
            <a:off x="3962400" y="2743200"/>
            <a:ext cx="2286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4114800" y="2971800"/>
            <a:ext cx="76200" cy="3810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495800" y="2514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en-US" sz="3200">
                <a:solidFill>
                  <a:srgbClr val="FF0000"/>
                </a:solidFill>
              </a:rPr>
              <a:t>´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657600" y="4724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3352800" y="4114800"/>
            <a:ext cx="3048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 flipV="1">
            <a:off x="1600200" y="2743200"/>
            <a:ext cx="381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295400" y="24384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5715000" y="2286000"/>
          <a:ext cx="3124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6" name="Equation" r:id="rId4" imgW="3124080" imgH="939600" progId="Equation.3">
                  <p:embed/>
                </p:oleObj>
              </mc:Choice>
              <mc:Fallback>
                <p:oleObj name="Equation" r:id="rId4" imgW="31240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86000"/>
                        <a:ext cx="3124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3657600" y="51816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21" name="Object 21"/>
          <p:cNvGraphicFramePr>
            <a:graphicFrameLocks noChangeAspect="1"/>
          </p:cNvGraphicFramePr>
          <p:nvPr/>
        </p:nvGraphicFramePr>
        <p:xfrm>
          <a:off x="5638800" y="4419600"/>
          <a:ext cx="3263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7" name="Equation" r:id="rId6" imgW="3263760" imgH="419040" progId="Equation.3">
                  <p:embed/>
                </p:oleObj>
              </mc:Choice>
              <mc:Fallback>
                <p:oleObj name="Equation" r:id="rId6" imgW="3263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19600"/>
                        <a:ext cx="32639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2" name="Object 22"/>
          <p:cNvGraphicFramePr>
            <a:graphicFrameLocks noChangeAspect="1"/>
          </p:cNvGraphicFramePr>
          <p:nvPr/>
        </p:nvGraphicFramePr>
        <p:xfrm>
          <a:off x="6934200" y="4876800"/>
          <a:ext cx="952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8" name="Equation" r:id="rId8" imgW="952200" imgH="799920" progId="Equation.3">
                  <p:embed/>
                </p:oleObj>
              </mc:Choice>
              <mc:Fallback>
                <p:oleObj name="Equation" r:id="rId8" imgW="9522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876800"/>
                        <a:ext cx="9525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3" name="Object 23"/>
          <p:cNvGraphicFramePr>
            <a:graphicFrameLocks noChangeAspect="1"/>
          </p:cNvGraphicFramePr>
          <p:nvPr/>
        </p:nvGraphicFramePr>
        <p:xfrm>
          <a:off x="6705600" y="3276600"/>
          <a:ext cx="149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9" name="Equation" r:id="rId10" imgW="1498320" imgH="799920" progId="Equation.3">
                  <p:embed/>
                </p:oleObj>
              </mc:Choice>
              <mc:Fallback>
                <p:oleObj name="Equation" r:id="rId10" imgW="149832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276600"/>
                        <a:ext cx="1498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6096000" y="1524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Periodic waves: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3733800" y="2362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E</a:t>
            </a:r>
            <a:r>
              <a:rPr lang="en-US" b="1" i="1">
                <a:solidFill>
                  <a:srgbClr val="FF6600"/>
                </a:solidFill>
              </a:rPr>
              <a:t>’</a:t>
            </a:r>
            <a:r>
              <a:rPr lang="en-US" baseline="-25000">
                <a:solidFill>
                  <a:srgbClr val="FF6600"/>
                </a:solidFill>
              </a:rPr>
              <a:t>1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581400" y="4038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E</a:t>
            </a:r>
            <a:r>
              <a:rPr lang="en-US" baseline="-25000">
                <a:solidFill>
                  <a:srgbClr val="FF6600"/>
                </a:solidFill>
              </a:rPr>
              <a:t>2</a:t>
            </a:r>
            <a:endParaRPr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5E40-0783-4119-BE09-1400B635D237}" type="datetime1">
              <a:rPr lang="en-US" smtClean="0"/>
              <a:t>4/12/2012</a:t>
            </a:fld>
            <a:endParaRPr lang="en-US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CFC5-FD40-4753-BA3C-32251B18416E}" type="slidenum">
              <a:rPr lang="en-US"/>
              <a:pPr/>
              <a:t>21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3" t="8401" r="16202" b="15002"/>
          <a:stretch>
            <a:fillRect/>
          </a:stretch>
        </p:blipFill>
        <p:spPr bwMode="auto">
          <a:xfrm>
            <a:off x="152400" y="0"/>
            <a:ext cx="5146675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Line 3"/>
          <p:cNvSpPr>
            <a:spLocks noChangeShapeType="1"/>
          </p:cNvSpPr>
          <p:nvPr/>
        </p:nvSpPr>
        <p:spPr bwMode="auto">
          <a:xfrm flipV="1">
            <a:off x="1371600" y="990600"/>
            <a:ext cx="3048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V="1">
            <a:off x="2590800" y="914400"/>
            <a:ext cx="16002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2590800" y="2514600"/>
            <a:ext cx="4572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990600" y="914400"/>
            <a:ext cx="16002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 flipV="1">
            <a:off x="2438400" y="2743200"/>
            <a:ext cx="304800" cy="762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6764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676400" y="83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E</a:t>
            </a:r>
            <a:r>
              <a:rPr lang="en-US" baseline="-25000">
                <a:solidFill>
                  <a:srgbClr val="FF6600"/>
                </a:solidFill>
              </a:rPr>
              <a:t>1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0668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 flipV="1">
            <a:off x="3352800" y="1295400"/>
            <a:ext cx="2286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3505200" y="1524000"/>
            <a:ext cx="76200" cy="3810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886200" y="1066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en-US" sz="3200">
                <a:solidFill>
                  <a:srgbClr val="FF0000"/>
                </a:solidFill>
              </a:rPr>
              <a:t>´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0480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2743200" y="2667000"/>
            <a:ext cx="3048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H="1" flipV="1">
            <a:off x="990600" y="1295400"/>
            <a:ext cx="381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685800" y="9906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3048000" y="37338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3124200" y="914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E</a:t>
            </a:r>
            <a:r>
              <a:rPr lang="en-US" b="1" i="1">
                <a:solidFill>
                  <a:srgbClr val="FF6600"/>
                </a:solidFill>
              </a:rPr>
              <a:t>’</a:t>
            </a:r>
            <a:r>
              <a:rPr lang="en-US" baseline="-25000">
                <a:solidFill>
                  <a:srgbClr val="FF6600"/>
                </a:solidFill>
              </a:rPr>
              <a:t>1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2971800" y="259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E</a:t>
            </a:r>
            <a:r>
              <a:rPr lang="en-US" baseline="-25000">
                <a:solidFill>
                  <a:srgbClr val="FF6600"/>
                </a:solidFill>
              </a:rPr>
              <a:t>2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5181600" y="685800"/>
            <a:ext cx="350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Matching electric and magnetic fields at boundary: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1371600" y="2057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 i="1" baseline="-25000"/>
              <a:t>1</a:t>
            </a:r>
            <a:endParaRPr lang="en-US" i="1"/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1524000" y="2438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 i="1" baseline="-25000"/>
              <a:t>2</a:t>
            </a:r>
            <a:endParaRPr lang="en-US" i="1"/>
          </a:p>
        </p:txBody>
      </p:sp>
      <p:graphicFrame>
        <p:nvGraphicFramePr>
          <p:cNvPr id="26648" name="Object 24"/>
          <p:cNvGraphicFramePr>
            <a:graphicFrameLocks noChangeAspect="1"/>
          </p:cNvGraphicFramePr>
          <p:nvPr/>
        </p:nvGraphicFramePr>
        <p:xfrm>
          <a:off x="4813300" y="4495800"/>
          <a:ext cx="403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4" name="Equation" r:id="rId4" imgW="4038480" imgH="799920" progId="Equation.3">
                  <p:embed/>
                </p:oleObj>
              </mc:Choice>
              <mc:Fallback>
                <p:oleObj name="Equation" r:id="rId4" imgW="40384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4495800"/>
                        <a:ext cx="4038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9" name="Object 25"/>
          <p:cNvGraphicFramePr>
            <a:graphicFrameLocks noChangeAspect="1"/>
          </p:cNvGraphicFramePr>
          <p:nvPr/>
        </p:nvGraphicFramePr>
        <p:xfrm>
          <a:off x="4813300" y="2286000"/>
          <a:ext cx="403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5" name="Equation" r:id="rId6" imgW="4038480" imgH="799920" progId="Equation.3">
                  <p:embed/>
                </p:oleObj>
              </mc:Choice>
              <mc:Fallback>
                <p:oleObj name="Equation" r:id="rId6" imgW="40384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2286000"/>
                        <a:ext cx="4038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5562600" y="3581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00B2-72D0-4CCD-AA0B-367D86FE9840}" type="datetime1">
              <a:rPr lang="en-US" smtClean="0"/>
              <a:t>4/12/2012</a:t>
            </a:fld>
            <a:endParaRPr lang="en-US"/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222C-E2A1-4846-9A7C-AADD76C59F13}" type="slidenum">
              <a:rPr lang="en-US"/>
              <a:pPr/>
              <a:t>22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3" t="8401" r="16202" b="15002"/>
          <a:stretch>
            <a:fillRect/>
          </a:stretch>
        </p:blipFill>
        <p:spPr bwMode="auto">
          <a:xfrm>
            <a:off x="152400" y="495300"/>
            <a:ext cx="5146675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1371600" y="1485900"/>
            <a:ext cx="3048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2590800" y="1409700"/>
            <a:ext cx="16002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590800" y="3009900"/>
            <a:ext cx="4572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990600" y="1409700"/>
            <a:ext cx="16002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 flipV="1">
            <a:off x="2438400" y="3238500"/>
            <a:ext cx="304800" cy="762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676400" y="17907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676400" y="13335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E</a:t>
            </a:r>
            <a:r>
              <a:rPr lang="en-US" baseline="-25000">
                <a:solidFill>
                  <a:srgbClr val="FF6600"/>
                </a:solidFill>
              </a:rPr>
              <a:t>1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066800" y="17907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 flipV="1">
            <a:off x="3352800" y="1790700"/>
            <a:ext cx="2286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3505200" y="2019300"/>
            <a:ext cx="76200" cy="3810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886200" y="15621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en-US" sz="3200">
                <a:solidFill>
                  <a:srgbClr val="FF0000"/>
                </a:solidFill>
              </a:rPr>
              <a:t>´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048000" y="37719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2743200" y="3162300"/>
            <a:ext cx="3048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 flipV="1">
            <a:off x="990600" y="1790700"/>
            <a:ext cx="381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85800" y="14859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048000" y="42291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124200" y="14097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E</a:t>
            </a:r>
            <a:r>
              <a:rPr lang="en-US" b="1" i="1">
                <a:solidFill>
                  <a:srgbClr val="FF6600"/>
                </a:solidFill>
              </a:rPr>
              <a:t>’</a:t>
            </a:r>
            <a:r>
              <a:rPr lang="en-US" baseline="-25000">
                <a:solidFill>
                  <a:srgbClr val="FF6600"/>
                </a:solidFill>
              </a:rPr>
              <a:t>1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971800" y="30861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E</a:t>
            </a:r>
            <a:r>
              <a:rPr lang="en-US" baseline="-25000">
                <a:solidFill>
                  <a:srgbClr val="FF6600"/>
                </a:solidFill>
              </a:rPr>
              <a:t>2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181600" y="685800"/>
            <a:ext cx="35052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Matching electric and magnetic fields at boundary:</a:t>
            </a:r>
          </a:p>
          <a:p>
            <a:pPr>
              <a:spcBef>
                <a:spcPct val="50000"/>
              </a:spcBef>
            </a:pPr>
            <a:r>
              <a:rPr lang="en-US"/>
              <a:t>For reflected waves: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371600" y="25527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 i="1" baseline="-25000"/>
              <a:t>1</a:t>
            </a:r>
            <a:endParaRPr lang="en-US" i="1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524000" y="29337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 i="1" baseline="-25000"/>
              <a:t>2</a:t>
            </a:r>
            <a:endParaRPr lang="en-US" i="1"/>
          </a:p>
        </p:txBody>
      </p:sp>
      <p:graphicFrame>
        <p:nvGraphicFramePr>
          <p:cNvPr id="9240" name="Object 24"/>
          <p:cNvGraphicFramePr>
            <a:graphicFrameLocks noChangeAspect="1"/>
          </p:cNvGraphicFramePr>
          <p:nvPr/>
        </p:nvGraphicFramePr>
        <p:xfrm>
          <a:off x="4813300" y="4991100"/>
          <a:ext cx="403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8" name="Equation" r:id="rId4" imgW="4038480" imgH="799920" progId="Equation.3">
                  <p:embed/>
                </p:oleObj>
              </mc:Choice>
              <mc:Fallback>
                <p:oleObj name="Equation" r:id="rId4" imgW="40384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4991100"/>
                        <a:ext cx="4038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1" name="Object 25"/>
          <p:cNvGraphicFramePr>
            <a:graphicFrameLocks noChangeAspect="1"/>
          </p:cNvGraphicFramePr>
          <p:nvPr/>
        </p:nvGraphicFramePr>
        <p:xfrm>
          <a:off x="4800600" y="2552700"/>
          <a:ext cx="403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9" name="Equation" r:id="rId6" imgW="4038480" imgH="799920" progId="Equation.3">
                  <p:embed/>
                </p:oleObj>
              </mc:Choice>
              <mc:Fallback>
                <p:oleObj name="Equation" r:id="rId6" imgW="40384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52700"/>
                        <a:ext cx="4038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4724400" y="3352800"/>
            <a:ext cx="4114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E in plane of incidence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   or</a:t>
            </a:r>
          </a:p>
          <a:p>
            <a:pPr>
              <a:spcBef>
                <a:spcPct val="50000"/>
              </a:spcBef>
            </a:pPr>
            <a:r>
              <a:rPr lang="en-US"/>
              <a:t>for E out of plane of incidence: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304800" y="228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Plane waves reflected and refracted at surface: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57E8-C5A0-4EC4-992E-D0A2BCA4590F}" type="datetime1">
              <a:rPr lang="en-US" smtClean="0"/>
              <a:t>4/12/2012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9D38-E040-4902-B2FF-6BB998780B40}" type="slidenum">
              <a:rPr lang="en-US"/>
              <a:pPr/>
              <a:t>23</a:t>
            </a:fld>
            <a:endParaRPr lang="en-US"/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Multiple refractions and reflections in a thin film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11667" r="16251" b="8333"/>
          <a:stretch>
            <a:fillRect/>
          </a:stretch>
        </p:blipFill>
        <p:spPr bwMode="auto">
          <a:xfrm>
            <a:off x="533400" y="2362200"/>
            <a:ext cx="4114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 descr="bd1084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1" b="6250"/>
          <a:stretch>
            <a:fillRect/>
          </a:stretch>
        </p:blipFill>
        <p:spPr bwMode="auto">
          <a:xfrm>
            <a:off x="2209800" y="12954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157129"/>
              </p:ext>
            </p:extLst>
          </p:nvPr>
        </p:nvGraphicFramePr>
        <p:xfrm>
          <a:off x="4316272" y="1066800"/>
          <a:ext cx="459912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9" name="数式" r:id="rId5" imgW="3429000" imgH="965160" progId="Equation.3">
                  <p:embed/>
                </p:oleObj>
              </mc:Choice>
              <mc:Fallback>
                <p:oleObj name="数式" r:id="rId5" imgW="34290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272" y="1066800"/>
                        <a:ext cx="459912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4419600" y="3810000"/>
          <a:ext cx="1282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0" name="Equation" r:id="rId7" imgW="1282680" imgH="368280" progId="Equation.3">
                  <p:embed/>
                </p:oleObj>
              </mc:Choice>
              <mc:Fallback>
                <p:oleObj name="Equation" r:id="rId7" imgW="12826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10000"/>
                        <a:ext cx="1282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981200" y="3657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</a:t>
            </a:r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750458"/>
              </p:ext>
            </p:extLst>
          </p:nvPr>
        </p:nvGraphicFramePr>
        <p:xfrm>
          <a:off x="3733800" y="4711700"/>
          <a:ext cx="4800626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1" name="数式" r:id="rId9" imgW="3403440" imgH="927000" progId="Equation.3">
                  <p:embed/>
                </p:oleObj>
              </mc:Choice>
              <mc:Fallback>
                <p:oleObj name="数式" r:id="rId9" imgW="340344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11700"/>
                        <a:ext cx="4800626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C648-D41C-407E-B050-9FECA5BD883A}" type="datetime1">
              <a:rPr lang="en-US" smtClean="0"/>
              <a:t>4/12/2012</a:t>
            </a:fld>
            <a:endParaRPr lang="en-US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37126-61FA-46B8-ADC9-B41E6B854AD0}" type="slidenum">
              <a:rPr lang="en-US"/>
              <a:pPr/>
              <a:t>24</a:t>
            </a:fld>
            <a:endParaRPr lang="en-US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 of interference with “+”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295400" y="1219200"/>
            <a:ext cx="26670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95400" y="2362200"/>
            <a:ext cx="2667000" cy="1143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295400" y="3505200"/>
            <a:ext cx="2667000" cy="11430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981200" y="1295400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2362200" y="12954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362200" y="24384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2514600" y="22860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2743200" y="12954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1981200" y="1981200"/>
            <a:ext cx="2286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2514600" y="1981200"/>
            <a:ext cx="2286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2667000" y="2743200"/>
            <a:ext cx="2286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2133600" y="2743200"/>
            <a:ext cx="3048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819400" y="1905000"/>
            <a:ext cx="2286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AutoShape 16"/>
          <p:cNvSpPr>
            <a:spLocks/>
          </p:cNvSpPr>
          <p:nvPr/>
        </p:nvSpPr>
        <p:spPr bwMode="auto">
          <a:xfrm rot="5400000">
            <a:off x="2857500" y="72390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429000" y="1600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 i="1" baseline="-25000"/>
              <a:t>1</a:t>
            </a:r>
            <a:endParaRPr lang="en-US" i="1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4290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 i="1" baseline="-25000"/>
              <a:t>2</a:t>
            </a:r>
            <a:endParaRPr lang="en-US" i="1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352800" y="3733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 i="1" baseline="-25000"/>
              <a:t>3</a:t>
            </a:r>
            <a:endParaRPr lang="en-US" i="1"/>
          </a:p>
        </p:txBody>
      </p:sp>
      <p:graphicFrame>
        <p:nvGraphicFramePr>
          <p:cNvPr id="11284" name="Object 20"/>
          <p:cNvGraphicFramePr>
            <a:graphicFrameLocks noChangeAspect="1"/>
          </p:cNvGraphicFramePr>
          <p:nvPr/>
        </p:nvGraphicFramePr>
        <p:xfrm>
          <a:off x="4495800" y="2933700"/>
          <a:ext cx="3289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0" name="Equation" r:id="rId3" imgW="3288960" imgH="495000" progId="Equation.3">
                  <p:embed/>
                </p:oleObj>
              </mc:Choice>
              <mc:Fallback>
                <p:oleObj name="Equation" r:id="rId3" imgW="32889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33700"/>
                        <a:ext cx="3289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648200" y="35052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peaks at </a:t>
            </a:r>
          </a:p>
        </p:txBody>
      </p:sp>
      <p:graphicFrame>
        <p:nvGraphicFramePr>
          <p:cNvPr id="11286" name="Object 22"/>
          <p:cNvGraphicFramePr>
            <a:graphicFrameLocks noChangeAspect="1"/>
          </p:cNvGraphicFramePr>
          <p:nvPr/>
        </p:nvGraphicFramePr>
        <p:xfrm>
          <a:off x="4711700" y="4076700"/>
          <a:ext cx="3162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1" name="Equation" r:id="rId5" imgW="3162240" imgH="723600" progId="Equation.3">
                  <p:embed/>
                </p:oleObj>
              </mc:Choice>
              <mc:Fallback>
                <p:oleObj name="Equation" r:id="rId5" imgW="31622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076700"/>
                        <a:ext cx="3162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876800" y="609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 i="1" baseline="-25000"/>
              <a:t>1</a:t>
            </a:r>
            <a:r>
              <a:rPr lang="en-US" i="1"/>
              <a:t>&lt; n</a:t>
            </a:r>
            <a:r>
              <a:rPr lang="en-US" i="1" baseline="-25000"/>
              <a:t>2</a:t>
            </a:r>
            <a:r>
              <a:rPr lang="en-US" i="1"/>
              <a:t>&lt; n</a:t>
            </a:r>
            <a:r>
              <a:rPr lang="en-US" i="1" baseline="-25000"/>
              <a:t>3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4572000" y="1447800"/>
            <a:ext cx="3962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each surface with </a:t>
            </a:r>
            <a:r>
              <a:rPr lang="en-US" i="1"/>
              <a:t>n</a:t>
            </a:r>
            <a:r>
              <a:rPr lang="en-US" i="1" baseline="-25000"/>
              <a:t>1</a:t>
            </a:r>
            <a:r>
              <a:rPr lang="en-US" i="1"/>
              <a:t>&lt; n</a:t>
            </a:r>
            <a:r>
              <a:rPr lang="en-US" i="1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 i="1" baseline="-25000"/>
              <a:t>    </a:t>
            </a:r>
            <a:r>
              <a:rPr lang="en-US" i="1"/>
              <a:t>E</a:t>
            </a:r>
            <a:r>
              <a:rPr lang="en-US" i="1" baseline="-25000"/>
              <a:t>2</a:t>
            </a:r>
            <a:r>
              <a:rPr lang="en-US" i="1"/>
              <a:t> = -E</a:t>
            </a:r>
            <a:r>
              <a:rPr lang="en-US" i="1" baseline="-25000"/>
              <a:t>1   </a:t>
            </a:r>
            <a:r>
              <a:rPr lang="en-US"/>
              <a:t>for reflected beam</a:t>
            </a:r>
            <a:endParaRPr lang="en-US" i="1" baseline="-25000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2514600" y="35052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H="1">
            <a:off x="2362200" y="3733800"/>
            <a:ext cx="3048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750B-74DE-43D4-AA25-B12F0DA974A4}" type="datetime1">
              <a:rPr lang="en-US" smtClean="0"/>
              <a:t>4/12/2012</a:t>
            </a:fld>
            <a:endParaRPr lang="en-US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30AF-9FE3-4520-8825-66E72A40505D}" type="slidenum">
              <a:rPr lang="en-US"/>
              <a:pPr/>
              <a:t>25</a:t>
            </a:fld>
            <a:endParaRPr 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 of interference with “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”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95400" y="1219200"/>
            <a:ext cx="26670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95400" y="2362200"/>
            <a:ext cx="2667000" cy="11430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295400" y="3505200"/>
            <a:ext cx="26670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981200" y="1295400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2362200" y="12954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362200" y="24384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2514600" y="22860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2743200" y="12954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1981200" y="1981200"/>
            <a:ext cx="2286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514600" y="1981200"/>
            <a:ext cx="2286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 flipV="1">
            <a:off x="2362200" y="2667000"/>
            <a:ext cx="3048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2133600" y="2743200"/>
            <a:ext cx="3048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 flipV="1">
            <a:off x="2590800" y="1752600"/>
            <a:ext cx="2286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AutoShape 16"/>
          <p:cNvSpPr>
            <a:spLocks/>
          </p:cNvSpPr>
          <p:nvPr/>
        </p:nvSpPr>
        <p:spPr bwMode="auto">
          <a:xfrm rot="5400000">
            <a:off x="2857500" y="72390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429000" y="1600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 i="1" baseline="-25000"/>
              <a:t>1</a:t>
            </a:r>
            <a:endParaRPr lang="en-US" i="1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4290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 i="1" baseline="-25000"/>
              <a:t>2</a:t>
            </a:r>
            <a:endParaRPr lang="en-US" i="1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352800" y="3733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 i="1" baseline="-25000"/>
              <a:t>1</a:t>
            </a:r>
            <a:endParaRPr lang="en-US" i="1"/>
          </a:p>
        </p:txBody>
      </p:sp>
      <p:graphicFrame>
        <p:nvGraphicFramePr>
          <p:cNvPr id="12308" name="Object 20"/>
          <p:cNvGraphicFramePr>
            <a:graphicFrameLocks noChangeAspect="1"/>
          </p:cNvGraphicFramePr>
          <p:nvPr/>
        </p:nvGraphicFramePr>
        <p:xfrm>
          <a:off x="5410200" y="4800600"/>
          <a:ext cx="3289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10" name="Equation" r:id="rId3" imgW="3288960" imgH="495000" progId="Equation.3">
                  <p:embed/>
                </p:oleObj>
              </mc:Choice>
              <mc:Fallback>
                <p:oleObj name="Equation" r:id="rId3" imgW="32889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800600"/>
                        <a:ext cx="3289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5181600" y="5334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peaks at </a:t>
            </a:r>
          </a:p>
        </p:txBody>
      </p:sp>
      <p:graphicFrame>
        <p:nvGraphicFramePr>
          <p:cNvPr id="12310" name="Object 22"/>
          <p:cNvGraphicFramePr>
            <a:graphicFrameLocks noChangeAspect="1"/>
          </p:cNvGraphicFramePr>
          <p:nvPr/>
        </p:nvGraphicFramePr>
        <p:xfrm>
          <a:off x="5334000" y="5715000"/>
          <a:ext cx="3162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11" name="Equation" r:id="rId5" imgW="3162240" imgH="723600" progId="Equation.3">
                  <p:embed/>
                </p:oleObj>
              </mc:Choice>
              <mc:Fallback>
                <p:oleObj name="Equation" r:id="rId5" imgW="31622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715000"/>
                        <a:ext cx="3162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2514600" y="35052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2743200" y="2362200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2895600" y="35052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H="1">
            <a:off x="2743200" y="3810000"/>
            <a:ext cx="2286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H="1">
            <a:off x="2362200" y="3962400"/>
            <a:ext cx="2286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>
            <a:off x="2514600" y="3048000"/>
            <a:ext cx="3048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228600" y="1600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 i="1" baseline="-25000"/>
              <a:t>1</a:t>
            </a:r>
            <a:r>
              <a:rPr lang="en-US" i="1"/>
              <a:t>&gt; n</a:t>
            </a:r>
            <a:r>
              <a:rPr lang="en-US" i="1" baseline="-25000"/>
              <a:t>2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57200" y="5105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 of interference with “</a:t>
            </a:r>
            <a:r>
              <a:rPr lang="en-US">
                <a:latin typeface="Symbol" pitchFamily="18" charset="2"/>
              </a:rPr>
              <a:t>+</a:t>
            </a:r>
            <a:r>
              <a:rPr lang="en-US"/>
              <a:t>”</a:t>
            </a:r>
          </a:p>
        </p:txBody>
      </p:sp>
      <p:graphicFrame>
        <p:nvGraphicFramePr>
          <p:cNvPr id="12319" name="Object 31"/>
          <p:cNvGraphicFramePr>
            <a:graphicFrameLocks noChangeAspect="1"/>
          </p:cNvGraphicFramePr>
          <p:nvPr/>
        </p:nvGraphicFramePr>
        <p:xfrm>
          <a:off x="4438650" y="990600"/>
          <a:ext cx="3251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12" name="Equation" r:id="rId7" imgW="3251160" imgH="495000" progId="Equation.3">
                  <p:embed/>
                </p:oleObj>
              </mc:Choice>
              <mc:Fallback>
                <p:oleObj name="Equation" r:id="rId7" imgW="32511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990600"/>
                        <a:ext cx="3251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4953000" y="1524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peaks at </a:t>
            </a:r>
          </a:p>
        </p:txBody>
      </p:sp>
      <p:graphicFrame>
        <p:nvGraphicFramePr>
          <p:cNvPr id="12321" name="Object 33"/>
          <p:cNvGraphicFramePr>
            <a:graphicFrameLocks noChangeAspect="1"/>
          </p:cNvGraphicFramePr>
          <p:nvPr/>
        </p:nvGraphicFramePr>
        <p:xfrm>
          <a:off x="4508500" y="1828800"/>
          <a:ext cx="374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13" name="Equation" r:id="rId9" imgW="3746160" imgH="723600" progId="Equation.3">
                  <p:embed/>
                </p:oleObj>
              </mc:Choice>
              <mc:Fallback>
                <p:oleObj name="Equation" r:id="rId9" imgW="37461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828800"/>
                        <a:ext cx="37465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FCA-2FF4-4A16-84AE-3A8C329E8664}" type="datetime1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A27-4ACE-4DCD-8EA7-1600165E76CE}" type="slidenum">
              <a:rPr lang="en-US"/>
              <a:pPr/>
              <a:t>26</a:t>
            </a:fld>
            <a:endParaRPr lang="en-US"/>
          </a:p>
        </p:txBody>
      </p:sp>
      <p:pic>
        <p:nvPicPr>
          <p:cNvPr id="49154" name="Picture 2" descr="f36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4343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Summary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762000" y="3429000"/>
          <a:ext cx="66294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5" name="Equation" r:id="rId4" imgW="6629400" imgH="2577960" progId="Equation.3">
                  <p:embed/>
                </p:oleObj>
              </mc:Choice>
              <mc:Fallback>
                <p:oleObj name="Equation" r:id="rId4" imgW="6629400" imgH="257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0"/>
                        <a:ext cx="6629400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8B42-7F6B-4722-9B2F-97617A84827E}" type="datetime1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103-C67E-4EAC-BD88-F7A8BB99EAF4}" type="slidenum">
              <a:rPr lang="en-US"/>
              <a:pPr/>
              <a:t>27</a:t>
            </a:fld>
            <a:endParaRPr lang="en-US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7924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</a:t>
            </a:r>
          </a:p>
          <a:p>
            <a:pPr>
              <a:spcBef>
                <a:spcPct val="50000"/>
              </a:spcBef>
            </a:pPr>
            <a:r>
              <a:rPr lang="en-US"/>
              <a:t>     Suppose you want to prepare a surface so that it  has minimal reflection such as in a solar cell where it is desirable to optimize refraction and minimize reflection at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=550nm.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0001" r="11250" b="5000"/>
          <a:stretch>
            <a:fillRect/>
          </a:stretch>
        </p:blipFill>
        <p:spPr bwMode="auto">
          <a:xfrm>
            <a:off x="533400" y="1981200"/>
            <a:ext cx="4191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191000" y="3144838"/>
          <a:ext cx="4216400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9" name="Equation" r:id="rId4" imgW="4203360" imgH="2108160" progId="Equation.3">
                  <p:embed/>
                </p:oleObj>
              </mc:Choice>
              <mc:Fallback>
                <p:oleObj name="Equation" r:id="rId4" imgW="4203360" imgH="2108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144838"/>
                        <a:ext cx="4216400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B7AF-BBC7-4135-9741-DDB24884ED81}" type="datetime1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B540-A8A6-472E-AB02-9A811B52FEBA}" type="slidenum">
              <a:rPr lang="en-US"/>
              <a:pPr/>
              <a:t>28</a:t>
            </a:fld>
            <a:endParaRPr lang="en-US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82296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</a:t>
            </a:r>
          </a:p>
          <a:p>
            <a:pPr>
              <a:spcBef>
                <a:spcPct val="50000"/>
              </a:spcBef>
            </a:pPr>
            <a:r>
              <a:rPr lang="en-US"/>
              <a:t>     Suppose you see a rainbow pattern for oil on a pavement.  What is the the approximate thickness of the oil in the red (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=700nm) region.   Assume that </a:t>
            </a:r>
            <a:r>
              <a:rPr lang="en-US" i="1"/>
              <a:t>n</a:t>
            </a:r>
            <a:r>
              <a:rPr lang="en-US" i="1" baseline="-25000"/>
              <a:t>oil</a:t>
            </a:r>
            <a:r>
              <a:rPr lang="en-US" i="1"/>
              <a:t>=</a:t>
            </a:r>
            <a:r>
              <a:rPr lang="en-US"/>
              <a:t>1.4.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322388" y="2698750"/>
          <a:ext cx="654685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3" name="Equation" r:id="rId3" imgW="6527520" imgH="1638000" progId="Equation.3">
                  <p:embed/>
                </p:oleObj>
              </mc:Choice>
              <mc:Fallback>
                <p:oleObj name="Equation" r:id="rId3" imgW="6527520" imgH="163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2698750"/>
                        <a:ext cx="6546850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FEC4-F837-4BF9-84B7-4F12D7029537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724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Dr. Phillips was awarded  the 1997 Nobel Prize in Physics :</a:t>
            </a:r>
          </a:p>
          <a:p>
            <a:r>
              <a:rPr lang="en-US" sz="2400" dirty="0" smtClean="0"/>
              <a:t>“</a:t>
            </a:r>
            <a:r>
              <a:rPr lang="en-US" sz="2400" dirty="0"/>
              <a:t>for development of methods to cool and trap atoms with </a:t>
            </a:r>
          </a:p>
          <a:p>
            <a:r>
              <a:rPr lang="en-US" sz="2400" dirty="0"/>
              <a:t>laser light”  The 1997 prize was shared with Steven Chu of Stanford University </a:t>
            </a:r>
            <a:r>
              <a:rPr lang="en-US" sz="2400" dirty="0" smtClean="0"/>
              <a:t>and </a:t>
            </a:r>
            <a:r>
              <a:rPr lang="en-US" sz="2400" dirty="0"/>
              <a:t>Claude Cohen-</a:t>
            </a:r>
            <a:r>
              <a:rPr lang="en-US" sz="2400" dirty="0" err="1"/>
              <a:t>Tannoudji</a:t>
            </a:r>
            <a:r>
              <a:rPr lang="en-US" sz="2400" dirty="0"/>
              <a:t> of the </a:t>
            </a:r>
            <a:r>
              <a:rPr lang="en-US" sz="2400" dirty="0" err="1"/>
              <a:t>Ecole</a:t>
            </a:r>
            <a:r>
              <a:rPr lang="en-US" sz="2400" dirty="0"/>
              <a:t> </a:t>
            </a:r>
            <a:r>
              <a:rPr lang="en-US" sz="2400" dirty="0" err="1"/>
              <a:t>Normale</a:t>
            </a:r>
            <a:r>
              <a:rPr lang="en-US" sz="2400" dirty="0"/>
              <a:t> </a:t>
            </a:r>
            <a:r>
              <a:rPr lang="en-US" sz="2400" dirty="0" err="1"/>
              <a:t>Superieure</a:t>
            </a:r>
            <a:r>
              <a:rPr lang="en-US" sz="2400" dirty="0"/>
              <a:t>, Paris. </a:t>
            </a:r>
            <a:endParaRPr lang="en-US" sz="2400" dirty="0" smtClean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752600"/>
            <a:ext cx="1905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" y="381000"/>
            <a:ext cx="774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Upcoming event:   </a:t>
            </a:r>
          </a:p>
          <a:p>
            <a:r>
              <a:rPr lang="en-US" sz="2400" dirty="0" smtClean="0"/>
              <a:t>Society of Physics Students  Keynote address</a:t>
            </a:r>
            <a:endParaRPr lang="en-US" sz="2400" dirty="0"/>
          </a:p>
          <a:p>
            <a:r>
              <a:rPr lang="en-US" sz="2400" dirty="0" smtClean="0"/>
              <a:t>Friday April 20, 2012  8 PM in </a:t>
            </a:r>
            <a:r>
              <a:rPr lang="en-US" sz="2400" dirty="0" err="1" smtClean="0"/>
              <a:t>Brendle</a:t>
            </a:r>
            <a:r>
              <a:rPr lang="en-US" sz="2400" dirty="0" smtClean="0"/>
              <a:t> recital Hall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19812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Professor William Phillips from NIST and UMD</a:t>
            </a:r>
          </a:p>
          <a:p>
            <a:endParaRPr lang="en-US" sz="2400" dirty="0" smtClean="0"/>
          </a:p>
          <a:p>
            <a:r>
              <a:rPr lang="en-US" sz="2400" dirty="0" smtClean="0"/>
              <a:t>“Time, Einstein, and the Coolest Stuff in the Universe”</a:t>
            </a:r>
          </a:p>
        </p:txBody>
      </p:sp>
    </p:spTree>
    <p:extLst>
      <p:ext uri="{BB962C8B-B14F-4D97-AF65-F5344CB8AC3E}">
        <p14:creationId xmlns:p14="http://schemas.microsoft.com/office/powerpoint/2010/main" val="40341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D89D-77E0-4C60-8C55-B64A3035911C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57200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exam solutions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Solutions posted on web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Exam review session??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Would you like to attend an exam review session?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  (A) yes                    (B) no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 smtClean="0"/>
              <a:t> If you would like a review session, can you meet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 (A) Today  at 2 PM (here)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 (B)  Tomorrow at 1 PM Olin 107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 (C)  Tomorrow at 2 PM Olin 107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  (D)   Other?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Similar problems may appear on final exam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919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C2AF-BE8F-4029-9D09-FEE0B9DA9D89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 about functions and derivatives: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149441"/>
              </p:ext>
            </p:extLst>
          </p:nvPr>
        </p:nvGraphicFramePr>
        <p:xfrm>
          <a:off x="1219200" y="1219200"/>
          <a:ext cx="5384800" cy="355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0" name="数式" r:id="rId3" imgW="2997000" imgH="1981080" progId="Equation.3">
                  <p:embed/>
                </p:oleObj>
              </mc:Choice>
              <mc:Fallback>
                <p:oleObj name="数式" r:id="rId3" imgW="2997000" imgH="1981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219200"/>
                        <a:ext cx="5384800" cy="3559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6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7996-0163-433A-841D-F2BCF0B2A5F8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11095" r="4951" b="27187"/>
          <a:stretch/>
        </p:blipFill>
        <p:spPr bwMode="auto">
          <a:xfrm>
            <a:off x="280261" y="1092631"/>
            <a:ext cx="8307092" cy="462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09600"/>
            <a:ext cx="7086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Webassign</a:t>
            </a:r>
            <a:r>
              <a:rPr lang="en-US" sz="2400" dirty="0" smtClean="0"/>
              <a:t> hint:</a:t>
            </a:r>
          </a:p>
        </p:txBody>
      </p:sp>
    </p:spTree>
    <p:extLst>
      <p:ext uri="{BB962C8B-B14F-4D97-AF65-F5344CB8AC3E}">
        <p14:creationId xmlns:p14="http://schemas.microsoft.com/office/powerpoint/2010/main" val="4894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D89D-77E0-4C60-8C55-B64A3035911C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24431" r="27994" b="47657"/>
          <a:stretch/>
        </p:blipFill>
        <p:spPr bwMode="auto">
          <a:xfrm>
            <a:off x="228600" y="228600"/>
            <a:ext cx="5839817" cy="251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24431" r="27994" b="47657"/>
          <a:stretch/>
        </p:blipFill>
        <p:spPr bwMode="auto">
          <a:xfrm>
            <a:off x="228600" y="3276600"/>
            <a:ext cx="5839817" cy="251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91000" y="914400"/>
            <a:ext cx="1143000" cy="457200"/>
            <a:chOff x="4191000" y="914400"/>
            <a:chExt cx="1143000" cy="457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191000" y="1143000"/>
              <a:ext cx="11430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95800" y="914400"/>
              <a:ext cx="484783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q</a:t>
              </a:r>
              <a:r>
                <a:rPr lang="en-US" sz="2400" i="1" baseline="-25000" dirty="0" smtClean="0"/>
                <a:t>2</a:t>
              </a:r>
              <a:endParaRPr lang="en-US" sz="2400" i="1" dirty="0" smtClean="0"/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592229"/>
              </p:ext>
            </p:extLst>
          </p:nvPr>
        </p:nvGraphicFramePr>
        <p:xfrm>
          <a:off x="6324600" y="265113"/>
          <a:ext cx="25749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3" name="数式" r:id="rId4" imgW="1333440" imgH="1117440" progId="Equation.3">
                  <p:embed/>
                </p:oleObj>
              </mc:Choice>
              <mc:Fallback>
                <p:oleObj name="数式" r:id="rId4" imgW="133344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4600" y="265113"/>
                        <a:ext cx="2574925" cy="215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235039"/>
              </p:ext>
            </p:extLst>
          </p:nvPr>
        </p:nvGraphicFramePr>
        <p:xfrm>
          <a:off x="6272213" y="3348038"/>
          <a:ext cx="2525712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4" name="数式" r:id="rId6" imgW="1307880" imgH="1117440" progId="Equation.3">
                  <p:embed/>
                </p:oleObj>
              </mc:Choice>
              <mc:Fallback>
                <p:oleObj name="数式" r:id="rId6" imgW="1307880" imgH="11174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3348038"/>
                        <a:ext cx="2525712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495800" y="4419600"/>
            <a:ext cx="838200" cy="457200"/>
            <a:chOff x="4343400" y="914400"/>
            <a:chExt cx="838200" cy="4572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343400" y="1143000"/>
              <a:ext cx="8382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95800" y="914400"/>
              <a:ext cx="484783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p</a:t>
              </a:r>
              <a:r>
                <a:rPr lang="en-US" sz="2400" i="1" baseline="-25000" dirty="0" smtClean="0"/>
                <a:t>2</a:t>
              </a:r>
              <a:endParaRPr lang="en-US" sz="2400" i="1" dirty="0" smtClean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2286000" y="4648200"/>
            <a:ext cx="2209800" cy="0"/>
          </a:xfrm>
          <a:prstGeom prst="line">
            <a:avLst/>
          </a:prstGeom>
          <a:ln w="2540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0" y="4419600"/>
            <a:ext cx="484783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q</a:t>
            </a:r>
            <a:r>
              <a:rPr lang="en-US" sz="2400" i="1" baseline="-25000" dirty="0"/>
              <a:t>1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9094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D89D-77E0-4C60-8C55-B64A3035911C}" type="datetime1">
              <a:rPr lang="en-US" smtClean="0"/>
              <a:t>4/12/2012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6200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33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Another example (#36.10 in your text):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001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5EC1-12AB-4355-9383-92957784972C}" type="datetime1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21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835D-A920-456D-BEEF-F02E9B19E77C}" type="slidenum">
              <a:rPr lang="en-US"/>
              <a:pPr/>
              <a:t>9</a:t>
            </a:fld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/>
        </p:blipFill>
        <p:spPr bwMode="auto">
          <a:xfrm>
            <a:off x="411480" y="1241584"/>
            <a:ext cx="3751898" cy="52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/>
        </p:blipFill>
        <p:spPr bwMode="auto">
          <a:xfrm>
            <a:off x="4953000" y="1234440"/>
            <a:ext cx="3751898" cy="52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102" y="71735"/>
            <a:ext cx="85524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previous lecture: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000" dirty="0" smtClean="0"/>
              <a:t>Diverging lens:                                                  Converging lens: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virtual image of face smaller                           virtual image of face larger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15177</TotalTime>
  <Words>951</Words>
  <Application>Microsoft Office PowerPoint</Application>
  <PresentationFormat>On-screen Show (4:3)</PresentationFormat>
  <Paragraphs>228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Office Theme</vt:lpstr>
      <vt:lpstr>数式</vt:lpstr>
      <vt:lpstr>Equation</vt:lpstr>
      <vt:lpstr>Photo Editor Photo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936</cp:revision>
  <cp:lastPrinted>2012-03-27T16:42:45Z</cp:lastPrinted>
  <dcterms:created xsi:type="dcterms:W3CDTF">2012-01-10T18:32:24Z</dcterms:created>
  <dcterms:modified xsi:type="dcterms:W3CDTF">2012-04-12T16:24:46Z</dcterms:modified>
</cp:coreProperties>
</file>