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6" r:id="rId2"/>
    <p:sldId id="508" r:id="rId3"/>
    <p:sldId id="585" r:id="rId4"/>
    <p:sldId id="584" r:id="rId5"/>
    <p:sldId id="586" r:id="rId6"/>
    <p:sldId id="562" r:id="rId7"/>
    <p:sldId id="563" r:id="rId8"/>
    <p:sldId id="564" r:id="rId9"/>
    <p:sldId id="587" r:id="rId10"/>
    <p:sldId id="567" r:id="rId11"/>
    <p:sldId id="568" r:id="rId12"/>
    <p:sldId id="588" r:id="rId13"/>
    <p:sldId id="606" r:id="rId14"/>
    <p:sldId id="607" r:id="rId15"/>
    <p:sldId id="608" r:id="rId16"/>
    <p:sldId id="589" r:id="rId17"/>
    <p:sldId id="590" r:id="rId18"/>
    <p:sldId id="591" r:id="rId19"/>
    <p:sldId id="593" r:id="rId20"/>
    <p:sldId id="594" r:id="rId21"/>
    <p:sldId id="596" r:id="rId22"/>
    <p:sldId id="600" r:id="rId23"/>
    <p:sldId id="601" r:id="rId24"/>
    <p:sldId id="597" r:id="rId25"/>
    <p:sldId id="602" r:id="rId26"/>
    <p:sldId id="603" r:id="rId27"/>
    <p:sldId id="604" r:id="rId28"/>
    <p:sldId id="605" r:id="rId29"/>
    <p:sldId id="613" r:id="rId30"/>
    <p:sldId id="614" r:id="rId31"/>
    <p:sldId id="609" r:id="rId32"/>
    <p:sldId id="610" r:id="rId33"/>
    <p:sldId id="611" r:id="rId34"/>
    <p:sldId id="612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8D63"/>
    <a:srgbClr val="FC70D7"/>
    <a:srgbClr val="CDBCA3"/>
    <a:srgbClr val="BEA888"/>
    <a:srgbClr val="F8670E"/>
    <a:srgbClr val="812F60"/>
    <a:srgbClr val="DA32AA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>
        <p:scale>
          <a:sx n="61" d="100"/>
          <a:sy n="61" d="100"/>
        </p:scale>
        <p:origin x="-135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png"/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24BE6-2D8A-42A4-B0D9-51E4A107F126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D29C6-53B4-47F1-A289-A307E0F88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31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4/24/2012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83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71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5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E5A8-1C64-4323-8A99-0944DF1E369D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81-95A4-42D3-A32F-197BA91A4941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1905-2C20-4743-BAD4-3A28099B7FEA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23DA-E214-46B1-A099-DB1A9E3CFE1C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7288-2FE5-41EF-9C5F-4E209F0086E8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BD6C-6F9E-4CC0-81DB-4A682B387B75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C91CF-08BD-4119-A3BA-E8DA03DB1FEF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78B8-AC0D-4B56-99F9-09B9ED12A3C3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90025-C759-406F-800E-0D79729A45C3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219B-D609-48EE-AAD4-BDDDA1BC633A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E5C7-0C8A-465B-AD52-5E4E2B0B90E6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969EE-222C-4429-9B20-9C0AD25B2610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7.png"/><Relationship Id="rId4" Type="http://schemas.openxmlformats.org/officeDocument/2006/relationships/image" Target="../media/image14.wmf"/><Relationship Id="rId9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14.wmf"/><Relationship Id="rId9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1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pn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png"/><Relationship Id="rId5" Type="http://schemas.openxmlformats.org/officeDocument/2006/relationships/image" Target="../media/image33.wmf"/><Relationship Id="rId10" Type="http://schemas.openxmlformats.org/officeDocument/2006/relationships/image" Target="../media/image37.wmf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8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fu.edu/physics/sps/spszone52012conf/welcome.html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54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9.png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8.png"/><Relationship Id="rId11" Type="http://schemas.openxmlformats.org/officeDocument/2006/relationships/image" Target="../media/image53.wmf"/><Relationship Id="rId5" Type="http://schemas.openxmlformats.org/officeDocument/2006/relationships/image" Target="../media/image57.png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56.png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34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6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38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F113-9154-4985-A4A7-84A1C32ED56A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762000"/>
            <a:ext cx="829491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114 A General Physics II</a:t>
            </a:r>
          </a:p>
          <a:p>
            <a:pPr algn="ctr"/>
            <a:r>
              <a:rPr lang="en-US" sz="3200" b="1" dirty="0" smtClean="0"/>
              <a:t>11 AM-12:15 </a:t>
            </a:r>
            <a:r>
              <a:rPr lang="en-US" sz="3200" b="1" dirty="0"/>
              <a:t>P</a:t>
            </a:r>
            <a:r>
              <a:rPr lang="en-US" sz="3200" b="1" dirty="0" smtClean="0"/>
              <a:t>M  TR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22 (Chapter 38):</a:t>
            </a:r>
          </a:p>
          <a:p>
            <a:endParaRPr lang="en-US" b="1" dirty="0"/>
          </a:p>
          <a:p>
            <a:pPr algn="ctr"/>
            <a:r>
              <a:rPr lang="en-US" sz="3200" b="1" dirty="0" smtClean="0"/>
              <a:t>Diffraction of light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Diffraction gratings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X-ray diffraction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 </a:t>
            </a:r>
            <a:r>
              <a:rPr lang="en-US" sz="3200" b="1" dirty="0" smtClean="0">
                <a:solidFill>
                  <a:schemeClr val="folHlink"/>
                </a:solidFill>
              </a:rPr>
              <a:t>Other properties of light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9D97-779A-4E0A-AE11-B522E07CA464}" type="datetime1">
              <a:rPr lang="en-US" smtClean="0"/>
              <a:t>4/24/2012</a:t>
            </a:fld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CD4A-482F-4F31-9C09-BC68E5BA97D6}" type="slidenum">
              <a:rPr lang="en-US"/>
              <a:pPr/>
              <a:t>10</a:t>
            </a:fld>
            <a:endParaRPr lang="en-US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7162800" y="5638800"/>
            <a:ext cx="1752600" cy="53340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5105400" y="5562600"/>
          <a:ext cx="3797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66" name="Equation" r:id="rId3" imgW="3797280" imgH="723600" progId="Equation.3">
                  <p:embed/>
                </p:oleObj>
              </mc:Choice>
              <mc:Fallback>
                <p:oleObj name="Equation" r:id="rId3" imgW="37972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562600"/>
                        <a:ext cx="37973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64"/>
          <a:stretch>
            <a:fillRect/>
          </a:stretch>
        </p:blipFill>
        <p:spPr bwMode="auto">
          <a:xfrm>
            <a:off x="381000" y="762000"/>
            <a:ext cx="3733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81" b="3275"/>
          <a:stretch>
            <a:fillRect/>
          </a:stretch>
        </p:blipFill>
        <p:spPr bwMode="auto">
          <a:xfrm>
            <a:off x="4191000" y="838200"/>
            <a:ext cx="3886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228600" y="3962400"/>
          <a:ext cx="66548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67" name="Equation" r:id="rId6" imgW="6654600" imgH="1650960" progId="Equation.3">
                  <p:embed/>
                </p:oleObj>
              </mc:Choice>
              <mc:Fallback>
                <p:oleObj name="Equation" r:id="rId6" imgW="6654600" imgH="1650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962400"/>
                        <a:ext cx="6654800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4654550" y="3505200"/>
          <a:ext cx="2247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68" name="Equation" r:id="rId8" imgW="2247840" imgH="368280" progId="Equation.3">
                  <p:embed/>
                </p:oleObj>
              </mc:Choice>
              <mc:Fallback>
                <p:oleObj name="Equation" r:id="rId8" imgW="22478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3505200"/>
                        <a:ext cx="22479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7391400" y="30480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d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990600" y="57150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 intensity maxima occur for </a:t>
            </a:r>
            <a:endParaRPr lang="en-U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57200" y="0"/>
            <a:ext cx="69342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Young’s double slit geometry: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Mathematical </a:t>
            </a:r>
            <a:r>
              <a:rPr lang="en-US" dirty="0"/>
              <a:t>analysis of bright fringes: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FA70-7C62-4F6D-AAE4-12C3EF226946}" type="datetime1">
              <a:rPr lang="en-US" smtClean="0"/>
              <a:t>4/24/2012</a:t>
            </a:fld>
            <a:endParaRPr lang="en-US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AFCF-0B49-4506-A801-094566E52218}" type="slidenum">
              <a:rPr lang="en-US"/>
              <a:pPr/>
              <a:t>11</a:t>
            </a:fld>
            <a:endParaRPr lang="en-US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162800" y="5638800"/>
            <a:ext cx="1752600" cy="53340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5105400" y="5562600"/>
          <a:ext cx="3797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1" name="Equation" r:id="rId3" imgW="3797280" imgH="723600" progId="Equation.3">
                  <p:embed/>
                </p:oleObj>
              </mc:Choice>
              <mc:Fallback>
                <p:oleObj name="Equation" r:id="rId3" imgW="37972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562600"/>
                        <a:ext cx="37973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 pattern from a plane wave incident on a double slit: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64"/>
          <a:stretch>
            <a:fillRect/>
          </a:stretch>
        </p:blipFill>
        <p:spPr bwMode="auto">
          <a:xfrm>
            <a:off x="381000" y="762000"/>
            <a:ext cx="3733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81" b="3275"/>
          <a:stretch>
            <a:fillRect/>
          </a:stretch>
        </p:blipFill>
        <p:spPr bwMode="auto">
          <a:xfrm>
            <a:off x="4191000" y="838200"/>
            <a:ext cx="3886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228600" y="3962400"/>
          <a:ext cx="66548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2" name="Equation" r:id="rId6" imgW="6654600" imgH="1650960" progId="Equation.3">
                  <p:embed/>
                </p:oleObj>
              </mc:Choice>
              <mc:Fallback>
                <p:oleObj name="Equation" r:id="rId6" imgW="6654600" imgH="1650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962400"/>
                        <a:ext cx="6654800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4654550" y="3505200"/>
          <a:ext cx="2247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3" name="Equation" r:id="rId8" imgW="2247840" imgH="368280" progId="Equation.3">
                  <p:embed/>
                </p:oleObj>
              </mc:Choice>
              <mc:Fallback>
                <p:oleObj name="Equation" r:id="rId8" imgW="22478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3505200"/>
                        <a:ext cx="22479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391400" y="30480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d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990600" y="57150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 intensity maxima occur for </a:t>
            </a:r>
            <a:endParaRPr lang="en-US"/>
          </a:p>
        </p:txBody>
      </p:sp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3748088" y="762000"/>
          <a:ext cx="519112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4" name="Photo Editor Photo" r:id="rId10" imgW="1647619" imgH="6211167" progId="MSPhotoEd.3">
                  <p:embed/>
                </p:oleObj>
              </mc:Choice>
              <mc:Fallback>
                <p:oleObj name="Photo Editor Photo" r:id="rId10" imgW="1647619" imgH="62111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8" y="762000"/>
                        <a:ext cx="519112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A0E3-D274-4021-8686-33C11BFF5C8A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66"/>
          <a:stretch/>
        </p:blipFill>
        <p:spPr bwMode="auto">
          <a:xfrm>
            <a:off x="228600" y="76200"/>
            <a:ext cx="5715000" cy="407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172126"/>
              </p:ext>
            </p:extLst>
          </p:nvPr>
        </p:nvGraphicFramePr>
        <p:xfrm>
          <a:off x="368300" y="4114800"/>
          <a:ext cx="66548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25" name="Equation" r:id="rId4" imgW="6654800" imgH="1651000" progId="Equation.3">
                  <p:embed/>
                </p:oleObj>
              </mc:Choice>
              <mc:Fallback>
                <p:oleObj name="Equation" r:id="rId4" imgW="6654800" imgH="1651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4114800"/>
                        <a:ext cx="6654800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622207"/>
              </p:ext>
            </p:extLst>
          </p:nvPr>
        </p:nvGraphicFramePr>
        <p:xfrm>
          <a:off x="609600" y="5867400"/>
          <a:ext cx="677731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26" name="数式" r:id="rId6" imgW="2743200" imgH="215640" progId="Equation.3">
                  <p:embed/>
                </p:oleObj>
              </mc:Choice>
              <mc:Fallback>
                <p:oleObj name="数式" r:id="rId6" imgW="274320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867400"/>
                        <a:ext cx="677731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193968"/>
              </p:ext>
            </p:extLst>
          </p:nvPr>
        </p:nvGraphicFramePr>
        <p:xfrm>
          <a:off x="6172200" y="761999"/>
          <a:ext cx="2809732" cy="1352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27" name="数式" r:id="rId8" imgW="1320480" imgH="634680" progId="Equation.3">
                  <p:embed/>
                </p:oleObj>
              </mc:Choice>
              <mc:Fallback>
                <p:oleObj name="数式" r:id="rId8" imgW="1320480" imgH="6346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761999"/>
                        <a:ext cx="2809732" cy="1352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27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FDD6-DE40-4A00-B4C9-1D864F71505E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3" t="19721" r="32813" b="8143"/>
          <a:stretch/>
        </p:blipFill>
        <p:spPr bwMode="auto">
          <a:xfrm>
            <a:off x="116237" y="674175"/>
            <a:ext cx="8911526" cy="618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Webassign</a:t>
            </a:r>
            <a:r>
              <a:rPr lang="en-US" sz="2400" dirty="0" smtClean="0"/>
              <a:t> hints:</a:t>
            </a:r>
          </a:p>
        </p:txBody>
      </p:sp>
    </p:spTree>
    <p:extLst>
      <p:ext uri="{BB962C8B-B14F-4D97-AF65-F5344CB8AC3E}">
        <p14:creationId xmlns:p14="http://schemas.microsoft.com/office/powerpoint/2010/main" val="5909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67547-B63C-40CA-9DFC-F9454B15B945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219794"/>
              </p:ext>
            </p:extLst>
          </p:nvPr>
        </p:nvGraphicFramePr>
        <p:xfrm>
          <a:off x="254000" y="1143000"/>
          <a:ext cx="86360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8" name="数式" r:id="rId3" imgW="3784320" imgH="1726920" progId="Equation.3">
                  <p:embed/>
                </p:oleObj>
              </mc:Choice>
              <mc:Fallback>
                <p:oleObj name="数式" r:id="rId3" imgW="3784320" imgH="17269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1143000"/>
                        <a:ext cx="86360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47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AAC6-F4D9-4448-9481-3C0D1B8CC94C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50454" r="4192" b="36492"/>
          <a:stretch/>
        </p:blipFill>
        <p:spPr bwMode="auto">
          <a:xfrm>
            <a:off x="0" y="1021596"/>
            <a:ext cx="8942522" cy="106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228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Webassign</a:t>
            </a:r>
            <a:r>
              <a:rPr lang="en-US" sz="2400" dirty="0" smtClean="0"/>
              <a:t> hint:</a:t>
            </a:r>
          </a:p>
        </p:txBody>
      </p:sp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15705"/>
            <a:ext cx="204025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757441"/>
              </p:ext>
            </p:extLst>
          </p:nvPr>
        </p:nvGraphicFramePr>
        <p:xfrm>
          <a:off x="2743200" y="2971800"/>
          <a:ext cx="6012406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2" name="数式" r:id="rId5" imgW="2717640" imgH="850680" progId="Equation.3">
                  <p:embed/>
                </p:oleObj>
              </mc:Choice>
              <mc:Fallback>
                <p:oleObj name="数式" r:id="rId5" imgW="2717640" imgH="850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971800"/>
                        <a:ext cx="6012406" cy="187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3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E4D82-F06F-484B-A09B-29DBF6A150B8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6484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70188"/>
            <a:ext cx="66484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304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Light intensity patterns seen on screen for very thin double slit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4290820"/>
            <a:ext cx="7772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Assuming that d and L are the same which plot corresponds the </a:t>
            </a:r>
            <a:r>
              <a:rPr lang="en-US" sz="2400" dirty="0" err="1" smtClean="0"/>
              <a:t>the</a:t>
            </a:r>
            <a:r>
              <a:rPr lang="en-US" sz="2400" dirty="0" smtClean="0"/>
              <a:t> greater wavelength?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>
                <a:latin typeface="Symbol" pitchFamily="18" charset="2"/>
              </a:rPr>
              <a:t>l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&gt; </a:t>
            </a:r>
            <a:r>
              <a:rPr lang="en-US" sz="2400" dirty="0" smtClean="0">
                <a:latin typeface="Symbol" pitchFamily="18" charset="2"/>
              </a:rPr>
              <a:t>l</a:t>
            </a:r>
            <a:r>
              <a:rPr lang="en-US" sz="2400" baseline="-25000" dirty="0" smtClean="0"/>
              <a:t>2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>
                <a:latin typeface="Symbol" pitchFamily="18" charset="2"/>
              </a:rPr>
              <a:t>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&gt; </a:t>
            </a:r>
            <a:r>
              <a:rPr lang="en-US" sz="2400" dirty="0" smtClean="0">
                <a:latin typeface="Symbol" pitchFamily="18" charset="2"/>
              </a:rPr>
              <a:t>l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  <a:p>
            <a:pPr lvl="1"/>
            <a:endParaRPr lang="en-US" sz="2400" baseline="-25000" dirty="0" smtClean="0"/>
          </a:p>
          <a:p>
            <a:pPr marL="914400" lvl="1" indent="-457200">
              <a:buFont typeface="+mj-lt"/>
              <a:buAutoNum type="alphaUcPeriod"/>
            </a:pP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001000" y="1600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l</a:t>
            </a:r>
            <a:r>
              <a:rPr lang="en-US" sz="2400" baseline="-25000" dirty="0" smtClean="0"/>
              <a:t>1</a:t>
            </a:r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077200" y="3048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l</a:t>
            </a:r>
            <a:r>
              <a:rPr lang="en-US" sz="2400" baseline="-25000" dirty="0" smtClean="0"/>
              <a:t>2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828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7F9D-3323-4603-B7B1-BDDB85448D72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52750"/>
            <a:ext cx="66294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18" y="974725"/>
            <a:ext cx="66484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524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Ideal infinitely thin 2-slit pattern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2667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Finite thickness 2-slit pattern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789642"/>
              </p:ext>
            </p:extLst>
          </p:nvPr>
        </p:nvGraphicFramePr>
        <p:xfrm>
          <a:off x="369887" y="4530725"/>
          <a:ext cx="7402513" cy="232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1" name="数式" r:id="rId5" imgW="3479760" imgH="1091880" progId="Equation.3">
                  <p:embed/>
                </p:oleObj>
              </mc:Choice>
              <mc:Fallback>
                <p:oleObj name="数式" r:id="rId5" imgW="3479760" imgH="1091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7" y="4530725"/>
                        <a:ext cx="7402513" cy="232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25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3E71B-E78D-43A2-A22D-E97312F7364A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609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Effects of diffraction when you may not want it – images of small objects near the “diffraction” limit</a:t>
            </a:r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7620000" cy="410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51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165"/>
          <a:stretch>
            <a:fillRect/>
          </a:stretch>
        </p:blipFill>
        <p:spPr bwMode="auto">
          <a:xfrm>
            <a:off x="609600" y="762000"/>
            <a:ext cx="3581400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7DE0-0D32-454A-BC5C-0E4CAB4C3324}" type="datetime1">
              <a:rPr lang="en-US" smtClean="0"/>
              <a:t>4/24/2012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D67B-08A6-465E-8259-84845168F385}" type="slidenum">
              <a:rPr lang="en-US"/>
              <a:pPr/>
              <a:t>19</a:t>
            </a:fld>
            <a:endParaRPr lang="en-US"/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311150" y="3886200"/>
          <a:ext cx="57658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1" name="Equation" r:id="rId4" imgW="5765760" imgH="2438280" progId="Equation.3">
                  <p:embed/>
                </p:oleObj>
              </mc:Choice>
              <mc:Fallback>
                <p:oleObj name="Equation" r:id="rId4" imgW="5765760" imgH="243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3886200"/>
                        <a:ext cx="57658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2322513" cy="315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224135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Enhancement of diffraction – diffraction gratings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6759-53C7-442B-9A52-F32E0FDCFA07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19283" r="55119" b="4762"/>
          <a:stretch/>
        </p:blipFill>
        <p:spPr bwMode="auto">
          <a:xfrm>
            <a:off x="1828800" y="0"/>
            <a:ext cx="5749871" cy="622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526583" y="4259451"/>
            <a:ext cx="457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880C-1785-40A1-B783-55E780BD787B}" type="datetime1">
              <a:rPr lang="en-US" smtClean="0"/>
              <a:t>4/24/2012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0168-ED74-418C-8497-62DAD470C493}" type="slidenum">
              <a:rPr lang="en-US"/>
              <a:pPr/>
              <a:t>20</a:t>
            </a:fld>
            <a:endParaRPr lang="en-US"/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Diffraction pattern for </a:t>
            </a:r>
            <a:r>
              <a:rPr lang="en-US" i="1"/>
              <a:t>N</a:t>
            </a:r>
            <a:r>
              <a:rPr lang="en-US"/>
              <a:t> slits – diffraction grating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165"/>
          <a:stretch>
            <a:fillRect/>
          </a:stretch>
        </p:blipFill>
        <p:spPr bwMode="auto">
          <a:xfrm>
            <a:off x="609600" y="914400"/>
            <a:ext cx="3581400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311150" y="3886200"/>
          <a:ext cx="57658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57" name="Equation" r:id="rId4" imgW="5765760" imgH="2438280" progId="Equation.3">
                  <p:embed/>
                </p:oleObj>
              </mc:Choice>
              <mc:Fallback>
                <p:oleObj name="Equation" r:id="rId4" imgW="5765760" imgH="243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3886200"/>
                        <a:ext cx="57658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2322513" cy="315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3962400" y="914400"/>
          <a:ext cx="519113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58" name="Photo Editor Photo" r:id="rId7" imgW="1038370" imgH="5676190" progId="MSPhotoEd.3">
                  <p:embed/>
                </p:oleObj>
              </mc:Choice>
              <mc:Fallback>
                <p:oleObj name="Photo Editor Photo" r:id="rId7" imgW="1038370" imgH="567619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914400"/>
                        <a:ext cx="519113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6324600" y="5130800"/>
          <a:ext cx="2667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59" name="Equation" r:id="rId9" imgW="2666880" imgH="736560" progId="Equation.3">
                  <p:embed/>
                </p:oleObj>
              </mc:Choice>
              <mc:Fallback>
                <p:oleObj name="Equation" r:id="rId9" imgW="26668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130800"/>
                        <a:ext cx="26670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B02FF-9699-430B-84BF-42F36BAFAAF8}" type="datetime1">
              <a:rPr lang="en-US" smtClean="0"/>
              <a:t>4/24/2012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B3A5-4632-4E36-B235-939FE32D99AA}" type="slidenum">
              <a:rPr lang="en-US"/>
              <a:pPr/>
              <a:t>21</a:t>
            </a:fld>
            <a:endParaRPr lang="en-US"/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2209800" y="990600"/>
          <a:ext cx="48768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4" name="Equation" r:id="rId3" imgW="2565360" imgH="1168200" progId="Equation.3">
                  <p:embed/>
                </p:oleObj>
              </mc:Choice>
              <mc:Fallback>
                <p:oleObj name="Equation" r:id="rId3" imgW="256536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990600"/>
                        <a:ext cx="48768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53000"/>
            <a:ext cx="75438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05225"/>
            <a:ext cx="75438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7696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7924800" y="2743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N=2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8077200" y="3962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N=5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8077200" y="5181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N=10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583769" y="220851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Intensity pattern from multiple slit grating: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CCBBE-940A-4FCA-BA9A-245AF5299EA0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872494"/>
              </p:ext>
            </p:extLst>
          </p:nvPr>
        </p:nvGraphicFramePr>
        <p:xfrm>
          <a:off x="1143000" y="1371600"/>
          <a:ext cx="48768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1" name="Equation" r:id="rId3" imgW="2565400" imgH="1168400" progId="Equation.3">
                  <p:embed/>
                </p:oleObj>
              </mc:Choice>
              <mc:Fallback>
                <p:oleObj name="Equation" r:id="rId3" imgW="2565400" imgH="1168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71600"/>
                        <a:ext cx="48768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3810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Sanity check: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If the intensity pattern for N slits is given by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283802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happened to the  formula two-slit intensity pattern?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NEVER trust your physics professor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More evidence that physics does not make sense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The formula look different, but are equivalent for N=2</a:t>
            </a:r>
          </a:p>
          <a:p>
            <a:pPr marL="914400" lvl="1" indent="-457200">
              <a:buFont typeface="+mj-lt"/>
              <a:buAutoNum type="alphaU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016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7667-078E-41D1-9143-326226554331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901289"/>
              </p:ext>
            </p:extLst>
          </p:nvPr>
        </p:nvGraphicFramePr>
        <p:xfrm>
          <a:off x="914400" y="457200"/>
          <a:ext cx="48768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85" name="Equation" r:id="rId3" imgW="2565400" imgH="1168400" progId="Equation.3">
                  <p:embed/>
                </p:oleObj>
              </mc:Choice>
              <mc:Fallback>
                <p:oleObj name="Equation" r:id="rId3" imgW="2565400" imgH="1168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7200"/>
                        <a:ext cx="48768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075784"/>
              </p:ext>
            </p:extLst>
          </p:nvPr>
        </p:nvGraphicFramePr>
        <p:xfrm>
          <a:off x="1001713" y="2071688"/>
          <a:ext cx="5627687" cy="417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86" name="数式" r:id="rId5" imgW="2641320" imgH="2031840" progId="Equation.3">
                  <p:embed/>
                </p:oleObj>
              </mc:Choice>
              <mc:Fallback>
                <p:oleObj name="数式" r:id="rId5" imgW="2641320" imgH="2031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2071688"/>
                        <a:ext cx="5627687" cy="417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126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66C9-98A0-469D-A4F9-A93AC1639BF0}" type="datetime1">
              <a:rPr lang="en-US" smtClean="0"/>
              <a:t>4/24/2012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F321-CA0B-45BA-93E3-C007C7178168}" type="slidenum">
              <a:rPr lang="en-US"/>
              <a:pPr/>
              <a:t>24</a:t>
            </a:fld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t="28654" r="9375" b="22368"/>
          <a:stretch/>
        </p:blipFill>
        <p:spPr bwMode="auto">
          <a:xfrm>
            <a:off x="457200" y="1410346"/>
            <a:ext cx="6125744" cy="429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5181600" y="1752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thin multiple slits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5154478" y="24384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fat single slit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5295900" y="310258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fat double slits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5118315" y="37338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thin double slits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5540" grpId="0"/>
      <p:bldP spid="65541" grpId="0"/>
      <p:bldP spid="655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97AE-F1E2-4C30-B1F0-80D0EC992F92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367" y="533400"/>
            <a:ext cx="424053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334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Diffraction gratings in nature -- crystals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3100" y="3160067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 of </a:t>
            </a:r>
            <a:r>
              <a:rPr lang="en-US" sz="2400" dirty="0" err="1" smtClean="0"/>
              <a:t>NaCl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47244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Typical atomic distances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i="1" dirty="0" smtClean="0"/>
              <a:t>a</a:t>
            </a:r>
            <a:r>
              <a:rPr lang="en-US" sz="2400" dirty="0" smtClean="0"/>
              <a:t> =0.1-1.0 nm</a:t>
            </a:r>
          </a:p>
        </p:txBody>
      </p:sp>
    </p:spTree>
    <p:extLst>
      <p:ext uri="{BB962C8B-B14F-4D97-AF65-F5344CB8AC3E}">
        <p14:creationId xmlns:p14="http://schemas.microsoft.com/office/powerpoint/2010/main" val="30418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3128-CF39-46AB-9616-ADA2DF0E6E91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567892"/>
              </p:ext>
            </p:extLst>
          </p:nvPr>
        </p:nvGraphicFramePr>
        <p:xfrm>
          <a:off x="533400" y="609600"/>
          <a:ext cx="8341326" cy="210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9" name="数式" r:id="rId3" imgW="3149280" imgH="787320" progId="Equation.3">
                  <p:embed/>
                </p:oleObj>
              </mc:Choice>
              <mc:Fallback>
                <p:oleObj name="数式" r:id="rId3" imgW="3149280" imgH="787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09600"/>
                        <a:ext cx="8341326" cy="210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149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5"/>
          <a:stretch/>
        </p:blipFill>
        <p:spPr bwMode="auto">
          <a:xfrm>
            <a:off x="304800" y="3352800"/>
            <a:ext cx="6391275" cy="307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3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405F-8B3D-4B63-AA17-11280D78D6A1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5715000" cy="363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533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X-ray diffraction geometry: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689313"/>
              </p:ext>
            </p:extLst>
          </p:nvPr>
        </p:nvGraphicFramePr>
        <p:xfrm>
          <a:off x="754856" y="5029200"/>
          <a:ext cx="58816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32" name="数式" r:id="rId4" imgW="2412720" imgH="406080" progId="Equation.3">
                  <p:embed/>
                </p:oleObj>
              </mc:Choice>
              <mc:Fallback>
                <p:oleObj name="数式" r:id="rId4" imgW="241272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4856" y="5029200"/>
                        <a:ext cx="5881688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73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C473-8646-4659-9ED3-7FE93B8A273D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84866"/>
            <a:ext cx="2119848" cy="285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2105"/>
            <a:ext cx="3810000" cy="242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0" y="4242504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 that in this case </a:t>
            </a:r>
            <a:r>
              <a:rPr lang="en-US" sz="2400" i="1" dirty="0" smtClean="0"/>
              <a:t>d=a/2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457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of X-ray scattering for </a:t>
            </a:r>
            <a:r>
              <a:rPr lang="en-US" sz="2400" dirty="0" err="1" smtClean="0"/>
              <a:t>NaCl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636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E9449-3643-418F-8756-5CBA89A8CDDA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4" t="10627" r="6237" b="3288"/>
          <a:stretch/>
        </p:blipFill>
        <p:spPr bwMode="auto">
          <a:xfrm>
            <a:off x="228600" y="990600"/>
            <a:ext cx="8566671" cy="528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349" y="440059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of X-ray diffraction data at different temperatures</a:t>
            </a:r>
          </a:p>
        </p:txBody>
      </p:sp>
    </p:spTree>
    <p:extLst>
      <p:ext uri="{BB962C8B-B14F-4D97-AF65-F5344CB8AC3E}">
        <p14:creationId xmlns:p14="http://schemas.microsoft.com/office/powerpoint/2010/main" val="3126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EFCEC-EB56-4DEC-B0EA-016F7707E505}" type="datetime1">
              <a:rPr lang="en-US" smtClean="0"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3225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" t="22933" r="65800" b="13422"/>
          <a:stretch/>
        </p:blipFill>
        <p:spPr bwMode="auto">
          <a:xfrm>
            <a:off x="304800" y="228600"/>
            <a:ext cx="3947160" cy="545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" y="5862935"/>
            <a:ext cx="8846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4"/>
              </a:rPr>
              <a:t>www.wfu.edu/physics/sps/spszone52012conf/welcome.html 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68190" y="609600"/>
            <a:ext cx="3966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 of SPS zone 5 conference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April 20-21, 2012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2438400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Offer 1 point extra credit for attendance*</a:t>
            </a:r>
          </a:p>
          <a:p>
            <a:endParaRPr lang="en-US" sz="2400" dirty="0"/>
          </a:p>
          <a:p>
            <a:pPr lvl="1"/>
            <a:r>
              <a:rPr lang="en-US" dirty="0" smtClean="0"/>
              <a:t>*After the lecture, email  me that you attended.   In the following email exchange you will be asked to answer one question about the lecture.</a:t>
            </a:r>
          </a:p>
        </p:txBody>
      </p:sp>
    </p:spTree>
    <p:extLst>
      <p:ext uri="{BB962C8B-B14F-4D97-AF65-F5344CB8AC3E}">
        <p14:creationId xmlns:p14="http://schemas.microsoft.com/office/powerpoint/2010/main" val="24547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47C8-7967-435E-9FB3-1A9D75F60AF0}" type="datetime1">
              <a:rPr lang="en-US" smtClean="0"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8" t="22916" r="30658" b="13080"/>
          <a:stretch/>
        </p:blipFill>
        <p:spPr bwMode="auto">
          <a:xfrm>
            <a:off x="119743" y="152400"/>
            <a:ext cx="2818181" cy="262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6" t="17409" r="27464" b="7214"/>
          <a:stretch/>
        </p:blipFill>
        <p:spPr bwMode="auto">
          <a:xfrm>
            <a:off x="3173185" y="551854"/>
            <a:ext cx="2374628" cy="222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8" t="26233" r="29585" b="14932"/>
          <a:stretch/>
        </p:blipFill>
        <p:spPr bwMode="auto">
          <a:xfrm>
            <a:off x="6019800" y="551854"/>
            <a:ext cx="2593490" cy="216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2" t="18825" r="28049" b="8371"/>
          <a:stretch/>
        </p:blipFill>
        <p:spPr bwMode="auto">
          <a:xfrm>
            <a:off x="284569" y="3480689"/>
            <a:ext cx="2556602" cy="238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152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Constituents of Li</a:t>
            </a:r>
            <a:r>
              <a:rPr lang="en-US" sz="2400" baseline="-25000" dirty="0" smtClean="0"/>
              <a:t>10</a:t>
            </a:r>
            <a:r>
              <a:rPr lang="en-US" sz="2400" dirty="0" smtClean="0"/>
              <a:t>GeP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12</a:t>
            </a:r>
            <a:r>
              <a:rPr lang="en-US" sz="2400" dirty="0" smtClean="0"/>
              <a:t>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187528"/>
              </p:ext>
            </p:extLst>
          </p:nvPr>
        </p:nvGraphicFramePr>
        <p:xfrm>
          <a:off x="436563" y="5773738"/>
          <a:ext cx="1658937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54" name="数式" r:id="rId8" imgW="1193760" imgH="431640" progId="Equation.3">
                  <p:embed/>
                </p:oleObj>
              </mc:Choice>
              <mc:Fallback>
                <p:oleObj name="数式" r:id="rId8" imgW="11937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6563" y="5773738"/>
                        <a:ext cx="1658937" cy="60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91563"/>
              </p:ext>
            </p:extLst>
          </p:nvPr>
        </p:nvGraphicFramePr>
        <p:xfrm>
          <a:off x="3505200" y="2773363"/>
          <a:ext cx="171291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55" name="数式" r:id="rId10" imgW="1231560" imgH="431640" progId="Equation.3">
                  <p:embed/>
                </p:oleObj>
              </mc:Choice>
              <mc:Fallback>
                <p:oleObj name="数式" r:id="rId10" imgW="1231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773363"/>
                        <a:ext cx="1712913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958110"/>
              </p:ext>
            </p:extLst>
          </p:nvPr>
        </p:nvGraphicFramePr>
        <p:xfrm>
          <a:off x="6623050" y="2773363"/>
          <a:ext cx="16764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56" name="数式" r:id="rId12" imgW="1206360" imgH="431640" progId="Equation.3">
                  <p:embed/>
                </p:oleObj>
              </mc:Choice>
              <mc:Fallback>
                <p:oleObj name="数式" r:id="rId12" imgW="1206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3050" y="2773363"/>
                        <a:ext cx="167640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73183" y="5486400"/>
            <a:ext cx="5513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*K. Homma et al, </a:t>
            </a:r>
            <a:r>
              <a:rPr lang="en-US" i="1" dirty="0" smtClean="0"/>
              <a:t>Solid State Ionics </a:t>
            </a:r>
            <a:r>
              <a:rPr lang="en-US" b="1" dirty="0" smtClean="0"/>
              <a:t>182</a:t>
            </a:r>
            <a:r>
              <a:rPr lang="en-US" dirty="0" smtClean="0"/>
              <a:t>, 53-58 (2011)</a:t>
            </a:r>
          </a:p>
          <a:p>
            <a:r>
              <a:rPr lang="en-US" dirty="0" smtClean="0"/>
              <a:t>**M. Murayama et al, </a:t>
            </a:r>
            <a:r>
              <a:rPr lang="en-US" i="1" dirty="0" smtClean="0"/>
              <a:t>Solid State Ionics </a:t>
            </a:r>
            <a:r>
              <a:rPr lang="en-US" b="1" dirty="0" smtClean="0"/>
              <a:t>154-155</a:t>
            </a:r>
            <a:r>
              <a:rPr lang="en-US" dirty="0" smtClean="0"/>
              <a:t>, 789-794 (2002)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451362"/>
              </p:ext>
            </p:extLst>
          </p:nvPr>
        </p:nvGraphicFramePr>
        <p:xfrm>
          <a:off x="701675" y="2768600"/>
          <a:ext cx="1550988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57" name="数式" r:id="rId14" imgW="1117440" imgH="431640" progId="Equation.3">
                  <p:embed/>
                </p:oleObj>
              </mc:Choice>
              <mc:Fallback>
                <p:oleObj name="数式" r:id="rId14" imgW="1117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768600"/>
                        <a:ext cx="1550988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5486400" y="3657600"/>
            <a:ext cx="838200" cy="1376065"/>
            <a:chOff x="5715000" y="3881735"/>
            <a:chExt cx="838200" cy="1376065"/>
          </a:xfrm>
        </p:grpSpPr>
        <p:sp>
          <p:nvSpPr>
            <p:cNvPr id="16" name="Oval 15"/>
            <p:cNvSpPr/>
            <p:nvPr/>
          </p:nvSpPr>
          <p:spPr>
            <a:xfrm>
              <a:off x="5715000" y="4008772"/>
              <a:ext cx="182880" cy="182228"/>
            </a:xfrm>
            <a:prstGeom prst="ellipse">
              <a:avLst/>
            </a:prstGeom>
            <a:solidFill>
              <a:srgbClr val="EBD3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715000" y="4313572"/>
              <a:ext cx="182880" cy="182228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715000" y="4618372"/>
              <a:ext cx="182880" cy="18222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715000" y="4923172"/>
              <a:ext cx="182880" cy="182228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63672" y="3881735"/>
              <a:ext cx="477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43600" y="4186535"/>
              <a:ext cx="477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Li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43600" y="4491335"/>
              <a:ext cx="477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43600" y="4796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Ge</a:t>
              </a:r>
              <a:endParaRPr lang="en-US" sz="2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6276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8908-AA37-4E36-8F2A-1462C49944B8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Polarization of light</a:t>
            </a: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57150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0" y="5334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this case, </a:t>
            </a:r>
            <a:r>
              <a:rPr lang="en-US" sz="2400" b="1" dirty="0" smtClean="0"/>
              <a:t>E</a:t>
            </a:r>
            <a:r>
              <a:rPr lang="en-US" sz="2400" dirty="0" smtClean="0"/>
              <a:t> is polarized in y direction.</a:t>
            </a:r>
          </a:p>
        </p:txBody>
      </p:sp>
    </p:spTree>
    <p:extLst>
      <p:ext uri="{BB962C8B-B14F-4D97-AF65-F5344CB8AC3E}">
        <p14:creationId xmlns:p14="http://schemas.microsoft.com/office/powerpoint/2010/main" val="38163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1C9A-1810-42B2-959E-296B04E5AF44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533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General case – reflection and refraction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85800" y="1295400"/>
            <a:ext cx="3276600" cy="3200400"/>
            <a:chOff x="1143000" y="1219200"/>
            <a:chExt cx="3276600" cy="3200400"/>
          </a:xfrm>
        </p:grpSpPr>
        <p:grpSp>
          <p:nvGrpSpPr>
            <p:cNvPr id="6" name="Group 5"/>
            <p:cNvGrpSpPr/>
            <p:nvPr/>
          </p:nvGrpSpPr>
          <p:grpSpPr>
            <a:xfrm>
              <a:off x="1143000" y="1219200"/>
              <a:ext cx="3276600" cy="3200400"/>
              <a:chOff x="5562600" y="3048000"/>
              <a:chExt cx="3276600" cy="32004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562600" y="3048000"/>
                <a:ext cx="3276600" cy="1447800"/>
              </a:xfrm>
              <a:prstGeom prst="rect">
                <a:avLst/>
              </a:prstGeom>
              <a:solidFill>
                <a:srgbClr val="FC70D7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562600" y="4495800"/>
                <a:ext cx="3276600" cy="1752600"/>
              </a:xfrm>
              <a:prstGeom prst="rect">
                <a:avLst/>
              </a:prstGeom>
              <a:solidFill>
                <a:srgbClr val="00B0F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>
                <a:stCxn id="7" idx="0"/>
                <a:endCxn id="8" idx="2"/>
              </p:cNvCxnSpPr>
              <p:nvPr/>
            </p:nvCxnSpPr>
            <p:spPr>
              <a:xfrm>
                <a:off x="7200900" y="3048000"/>
                <a:ext cx="0" cy="320040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>
                <a:endCxn id="8" idx="0"/>
              </p:cNvCxnSpPr>
              <p:nvPr/>
            </p:nvCxnSpPr>
            <p:spPr>
              <a:xfrm>
                <a:off x="6324600" y="3103099"/>
                <a:ext cx="876300" cy="1392701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7239000" y="4495800"/>
                <a:ext cx="685800" cy="175260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7162800" y="4953000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q</a:t>
                </a:r>
                <a:r>
                  <a:rPr lang="en-US" sz="2400" baseline="-25000" dirty="0" smtClean="0"/>
                  <a:t>2</a:t>
                </a:r>
                <a:endParaRPr lang="en-US" sz="2400" dirty="0" smtClean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781800" y="3653135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q</a:t>
                </a:r>
                <a:r>
                  <a:rPr lang="en-US" sz="2400" baseline="-25000" dirty="0" smtClean="0"/>
                  <a:t>1</a:t>
                </a:r>
                <a:endParaRPr lang="en-US" sz="2400" dirty="0" smtClean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043422" y="3352800"/>
                <a:ext cx="490978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/>
                  <a:t>n</a:t>
                </a:r>
                <a:r>
                  <a:rPr lang="en-US" sz="2400" i="1" baseline="-25000" dirty="0" smtClean="0"/>
                  <a:t>1</a:t>
                </a:r>
                <a:endParaRPr lang="en-US" sz="2400" i="1" dirty="0" smtClean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043422" y="4572000"/>
                <a:ext cx="490978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/>
                  <a:t>n</a:t>
                </a:r>
                <a:r>
                  <a:rPr lang="en-US" sz="2400" i="1" baseline="-25000" dirty="0" smtClean="0"/>
                  <a:t>2</a:t>
                </a:r>
                <a:endParaRPr lang="en-US" sz="2400" i="1" dirty="0" smtClean="0"/>
              </a:p>
            </p:txBody>
          </p:sp>
        </p:grpSp>
        <p:cxnSp>
          <p:nvCxnSpPr>
            <p:cNvPr id="17" name="Straight Connector 16"/>
            <p:cNvCxnSpPr>
              <a:stCxn id="7" idx="2"/>
            </p:cNvCxnSpPr>
            <p:nvPr/>
          </p:nvCxnSpPr>
          <p:spPr>
            <a:xfrm flipV="1">
              <a:off x="2781300" y="1274299"/>
              <a:ext cx="842522" cy="1392701"/>
            </a:xfrm>
            <a:prstGeom prst="line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727960" y="184404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q</a:t>
              </a:r>
              <a:r>
                <a:rPr lang="en-US" sz="2400" baseline="-25000" dirty="0" smtClean="0"/>
                <a:t>1</a:t>
              </a:r>
              <a:endParaRPr lang="en-US" sz="2400" dirty="0" smtClean="0"/>
            </a:p>
          </p:txBody>
        </p:sp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326618"/>
              </p:ext>
            </p:extLst>
          </p:nvPr>
        </p:nvGraphicFramePr>
        <p:xfrm>
          <a:off x="1100138" y="4483100"/>
          <a:ext cx="1797050" cy="217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6" name="数式" r:id="rId3" imgW="914400" imgH="1104840" progId="Equation.3">
                  <p:embed/>
                </p:oleObj>
              </mc:Choice>
              <mc:Fallback>
                <p:oleObj name="数式" r:id="rId3" imgW="914400" imgH="1104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4483100"/>
                        <a:ext cx="1797050" cy="217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84348"/>
              </p:ext>
            </p:extLst>
          </p:nvPr>
        </p:nvGraphicFramePr>
        <p:xfrm>
          <a:off x="3962401" y="1622425"/>
          <a:ext cx="4953000" cy="439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7" name="数式" r:id="rId5" imgW="2374560" imgH="2234880" progId="Equation.3">
                  <p:embed/>
                </p:oleObj>
              </mc:Choice>
              <mc:Fallback>
                <p:oleObj name="数式" r:id="rId5" imgW="2374560" imgH="223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1" y="1622425"/>
                        <a:ext cx="4953000" cy="439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787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E650-747C-49BE-8D97-6FD124B059F4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533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General case – reflection and refraction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85800" y="1295400"/>
            <a:ext cx="3276600" cy="3200400"/>
            <a:chOff x="1143000" y="1219200"/>
            <a:chExt cx="3276600" cy="3200400"/>
          </a:xfrm>
        </p:grpSpPr>
        <p:grpSp>
          <p:nvGrpSpPr>
            <p:cNvPr id="6" name="Group 5"/>
            <p:cNvGrpSpPr/>
            <p:nvPr/>
          </p:nvGrpSpPr>
          <p:grpSpPr>
            <a:xfrm>
              <a:off x="1143000" y="1219200"/>
              <a:ext cx="3276600" cy="3200400"/>
              <a:chOff x="5562600" y="3048000"/>
              <a:chExt cx="3276600" cy="32004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562600" y="3048000"/>
                <a:ext cx="3276600" cy="1447800"/>
              </a:xfrm>
              <a:prstGeom prst="rect">
                <a:avLst/>
              </a:prstGeom>
              <a:solidFill>
                <a:srgbClr val="FC70D7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562600" y="4495800"/>
                <a:ext cx="3276600" cy="1752600"/>
              </a:xfrm>
              <a:prstGeom prst="rect">
                <a:avLst/>
              </a:prstGeom>
              <a:solidFill>
                <a:srgbClr val="00B0F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>
                <a:stCxn id="7" idx="0"/>
                <a:endCxn id="8" idx="2"/>
              </p:cNvCxnSpPr>
              <p:nvPr/>
            </p:nvCxnSpPr>
            <p:spPr>
              <a:xfrm>
                <a:off x="7200900" y="3048000"/>
                <a:ext cx="0" cy="320040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>
                <a:endCxn id="8" idx="0"/>
              </p:cNvCxnSpPr>
              <p:nvPr/>
            </p:nvCxnSpPr>
            <p:spPr>
              <a:xfrm>
                <a:off x="6324600" y="3103099"/>
                <a:ext cx="876300" cy="1392701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7239000" y="4495800"/>
                <a:ext cx="685800" cy="175260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7162800" y="4953000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q</a:t>
                </a:r>
                <a:r>
                  <a:rPr lang="en-US" sz="2400" baseline="-25000" dirty="0" smtClean="0"/>
                  <a:t>2</a:t>
                </a:r>
                <a:endParaRPr lang="en-US" sz="2400" dirty="0" smtClean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781800" y="3653135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q</a:t>
                </a:r>
                <a:r>
                  <a:rPr lang="en-US" sz="2400" baseline="-25000" dirty="0" smtClean="0"/>
                  <a:t>1</a:t>
                </a:r>
                <a:endParaRPr lang="en-US" sz="2400" dirty="0" smtClean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043422" y="3352800"/>
                <a:ext cx="490978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/>
                  <a:t>n</a:t>
                </a:r>
                <a:r>
                  <a:rPr lang="en-US" sz="2400" i="1" baseline="-25000" dirty="0" smtClean="0"/>
                  <a:t>1</a:t>
                </a:r>
                <a:endParaRPr lang="en-US" sz="2400" i="1" dirty="0" smtClean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043422" y="4572000"/>
                <a:ext cx="490978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/>
                  <a:t>n</a:t>
                </a:r>
                <a:r>
                  <a:rPr lang="en-US" sz="2400" i="1" baseline="-25000" dirty="0" smtClean="0"/>
                  <a:t>2</a:t>
                </a:r>
                <a:endParaRPr lang="en-US" sz="2400" i="1" dirty="0" smtClean="0"/>
              </a:p>
            </p:txBody>
          </p:sp>
        </p:grpSp>
        <p:cxnSp>
          <p:nvCxnSpPr>
            <p:cNvPr id="17" name="Straight Connector 16"/>
            <p:cNvCxnSpPr>
              <a:stCxn id="7" idx="2"/>
            </p:cNvCxnSpPr>
            <p:nvPr/>
          </p:nvCxnSpPr>
          <p:spPr>
            <a:xfrm flipV="1">
              <a:off x="2781300" y="1274299"/>
              <a:ext cx="842522" cy="1392701"/>
            </a:xfrm>
            <a:prstGeom prst="line">
              <a:avLst/>
            </a:prstGeom>
            <a:ln w="254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727960" y="184404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q</a:t>
              </a:r>
              <a:r>
                <a:rPr lang="en-US" sz="2400" baseline="-25000" dirty="0" smtClean="0"/>
                <a:t>1</a:t>
              </a:r>
              <a:endParaRPr lang="en-US" sz="2400" dirty="0" smtClean="0"/>
            </a:p>
          </p:txBody>
        </p:sp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94836"/>
              </p:ext>
            </p:extLst>
          </p:nvPr>
        </p:nvGraphicFramePr>
        <p:xfrm>
          <a:off x="4152900" y="1209675"/>
          <a:ext cx="4953000" cy="337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1" name="数式" r:id="rId3" imgW="2374560" imgH="1714320" progId="Equation.3">
                  <p:embed/>
                </p:oleObj>
              </mc:Choice>
              <mc:Fallback>
                <p:oleObj name="数式" r:id="rId3" imgW="2374560" imgH="1714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1209675"/>
                        <a:ext cx="4953000" cy="337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56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A305-1EB8-4533-8118-B7102FAC61CF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34</a:t>
            </a:fld>
            <a:endParaRPr lang="en-US" dirty="0"/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781"/>
            <a:ext cx="65151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381000"/>
            <a:ext cx="691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Plot of reflectivity R versus </a:t>
            </a:r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2100" y="2807536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 perpendicular to scattering plane</a:t>
            </a:r>
            <a:endParaRPr lang="en-US" sz="2400" b="1" dirty="0" smtClean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7396" y="4114800"/>
            <a:ext cx="414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E parallel to scattering plane</a:t>
            </a:r>
            <a:endParaRPr lang="en-US" sz="2400" b="1" dirty="0" smtClean="0">
              <a:solidFill>
                <a:srgbClr val="00B050"/>
              </a:solidFill>
              <a:latin typeface="Symbol" pitchFamily="18" charset="2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3962400" y="5029200"/>
            <a:ext cx="3810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14650" y="5634335"/>
            <a:ext cx="691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Brewster’s   angle</a:t>
            </a:r>
            <a:endParaRPr lang="en-US" sz="2400" dirty="0" smtClean="0">
              <a:latin typeface="Symbol" pitchFamily="18" charset="2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639385"/>
              </p:ext>
            </p:extLst>
          </p:nvPr>
        </p:nvGraphicFramePr>
        <p:xfrm>
          <a:off x="5760243" y="5372100"/>
          <a:ext cx="1509713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4" name="数式" r:id="rId4" imgW="723600" imgH="431640" progId="Equation.3">
                  <p:embed/>
                </p:oleObj>
              </mc:Choice>
              <mc:Fallback>
                <p:oleObj name="数式" r:id="rId4" imgW="723600" imgH="4316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0243" y="5372100"/>
                        <a:ext cx="1509713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820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7B57-8CE5-45A3-A2FE-C2F16BCA680D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57200"/>
            <a:ext cx="7315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exam solutions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Solutions posted on web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Exam review session??</a:t>
            </a:r>
          </a:p>
          <a:p>
            <a:pPr lvl="2"/>
            <a:r>
              <a:rPr lang="en-US" sz="2400" dirty="0"/>
              <a:t> </a:t>
            </a:r>
            <a:r>
              <a:rPr lang="en-US" sz="2400" dirty="0" smtClean="0"/>
              <a:t>Would you like to attend an exam review session?</a:t>
            </a:r>
          </a:p>
          <a:p>
            <a:pPr lvl="2"/>
            <a:r>
              <a:rPr lang="en-US" sz="2400" dirty="0"/>
              <a:t> </a:t>
            </a:r>
            <a:r>
              <a:rPr lang="en-US" sz="2400" dirty="0" smtClean="0"/>
              <a:t>      (A) yes                    (B) no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 smtClean="0"/>
              <a:t> If you would like a review session, can you meet</a:t>
            </a:r>
          </a:p>
          <a:p>
            <a:pPr lvl="2"/>
            <a:r>
              <a:rPr lang="en-US" sz="2400" dirty="0"/>
              <a:t> </a:t>
            </a:r>
            <a:r>
              <a:rPr lang="en-US" sz="2400" dirty="0" smtClean="0"/>
              <a:t>     (A) Today  Tuesday at 2 PM (here)</a:t>
            </a:r>
          </a:p>
          <a:p>
            <a:pPr lvl="2"/>
            <a:r>
              <a:rPr lang="en-US" sz="2400" dirty="0"/>
              <a:t> </a:t>
            </a:r>
            <a:r>
              <a:rPr lang="en-US" sz="2400" dirty="0" smtClean="0"/>
              <a:t>     (B)  Today Tuesday  at 5 PM Olin 107</a:t>
            </a:r>
          </a:p>
          <a:p>
            <a:pPr lvl="2"/>
            <a:r>
              <a:rPr lang="en-US" sz="2400" dirty="0"/>
              <a:t> </a:t>
            </a:r>
            <a:r>
              <a:rPr lang="en-US" sz="2400" dirty="0" smtClean="0"/>
              <a:t>     (C)  Tomorrow Wed. at 1 PM Olin 107</a:t>
            </a:r>
          </a:p>
          <a:p>
            <a:pPr lvl="2"/>
            <a:r>
              <a:rPr lang="en-US" sz="2400" dirty="0"/>
              <a:t> </a:t>
            </a:r>
            <a:r>
              <a:rPr lang="en-US" sz="2400" dirty="0" smtClean="0"/>
              <a:t>     (D)  Tomorrow Wed. at 2 PM Olin 107</a:t>
            </a:r>
          </a:p>
          <a:p>
            <a:pPr lvl="2"/>
            <a:r>
              <a:rPr lang="en-US" sz="2400" dirty="0"/>
              <a:t> </a:t>
            </a:r>
            <a:r>
              <a:rPr lang="en-US" sz="2400" dirty="0" smtClean="0"/>
              <a:t>     (E)   Other?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Similar problems may appear on final exam</a:t>
            </a:r>
          </a:p>
        </p:txBody>
      </p:sp>
    </p:spTree>
    <p:extLst>
      <p:ext uri="{BB962C8B-B14F-4D97-AF65-F5344CB8AC3E}">
        <p14:creationId xmlns:p14="http://schemas.microsoft.com/office/powerpoint/2010/main" val="309194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307-38B2-4A84-8D88-463A87D760A7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533400"/>
            <a:ext cx="731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Fourth exam – scheduled during the week of April 23 (evenings 6-10 PM)  Note:   Content  mostly on material in Chapters 35-38, optics, diffraction, plus possibly some ideas of Quantum Mechanics and possibly some topics from Exam 3 </a:t>
            </a:r>
          </a:p>
          <a:p>
            <a:endParaRPr lang="en-US" sz="2400" dirty="0"/>
          </a:p>
          <a:p>
            <a:r>
              <a:rPr lang="en-US" sz="2400" dirty="0" smtClean="0"/>
              <a:t>Which of these times are you likely to prefer: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Monday 4/23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Tuesday 4/24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Wednesday 4/25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Thursday 4/26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Friday 4/27</a:t>
            </a:r>
          </a:p>
        </p:txBody>
      </p:sp>
    </p:spTree>
    <p:extLst>
      <p:ext uri="{BB962C8B-B14F-4D97-AF65-F5344CB8AC3E}">
        <p14:creationId xmlns:p14="http://schemas.microsoft.com/office/powerpoint/2010/main" val="27547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6200" y="533400"/>
            <a:ext cx="4953000" cy="2922587"/>
            <a:chOff x="3810000" y="1039813"/>
            <a:chExt cx="4953000" cy="2922587"/>
          </a:xfrm>
        </p:grpSpPr>
        <p:pic>
          <p:nvPicPr>
            <p:cNvPr id="358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04" t="46606" r="22502" b="11601"/>
            <a:stretch>
              <a:fillRect/>
            </a:stretch>
          </p:blipFill>
          <p:spPr bwMode="auto">
            <a:xfrm>
              <a:off x="3810000" y="1039813"/>
              <a:ext cx="4953000" cy="2922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848" name="Text Box 8"/>
            <p:cNvSpPr txBox="1">
              <a:spLocks noChangeArrowheads="1"/>
            </p:cNvSpPr>
            <p:nvPr/>
          </p:nvSpPr>
          <p:spPr bwMode="auto">
            <a:xfrm>
              <a:off x="7848600" y="32004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/>
                <a:t>k</a:t>
              </a: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1AAC-8B19-4B03-9BCB-1221C176901D}" type="datetime1">
              <a:rPr lang="en-US" smtClean="0"/>
              <a:t>4/24/2012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D82C2-0FCD-40F2-8629-2A52E3BCCFCA}" type="slidenum">
              <a:rPr lang="en-US"/>
              <a:pPr/>
              <a:t>6</a:t>
            </a:fld>
            <a:endParaRPr lang="en-US"/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525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Wave phenomena associated with </a:t>
            </a:r>
            <a:r>
              <a:rPr lang="en-US" sz="2400" dirty="0" smtClean="0"/>
              <a:t>light</a:t>
            </a:r>
            <a:endParaRPr lang="en-US" sz="2400" dirty="0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961407"/>
              </p:ext>
            </p:extLst>
          </p:nvPr>
        </p:nvGraphicFramePr>
        <p:xfrm>
          <a:off x="4572000" y="1346181"/>
          <a:ext cx="424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09" name="Equation" r:id="rId4" imgW="4241520" imgH="787320" progId="Equation.3">
                  <p:embed/>
                </p:oleObj>
              </mc:Choice>
              <mc:Fallback>
                <p:oleObj name="Equation" r:id="rId4" imgW="424152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346181"/>
                        <a:ext cx="4241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99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484045"/>
              </p:ext>
            </p:extLst>
          </p:nvPr>
        </p:nvGraphicFramePr>
        <p:xfrm>
          <a:off x="228600" y="3352800"/>
          <a:ext cx="839403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10" name="数式" r:id="rId6" imgW="4089240" imgH="482400" progId="Equation.3">
                  <p:embed/>
                </p:oleObj>
              </mc:Choice>
              <mc:Fallback>
                <p:oleObj name="数式" r:id="rId6" imgW="40892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352800"/>
                        <a:ext cx="839403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620263"/>
              </p:ext>
            </p:extLst>
          </p:nvPr>
        </p:nvGraphicFramePr>
        <p:xfrm>
          <a:off x="365125" y="4419600"/>
          <a:ext cx="6627813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11" name="数式" r:id="rId8" imgW="3568680" imgH="888840" progId="Equation.3">
                  <p:embed/>
                </p:oleObj>
              </mc:Choice>
              <mc:Fallback>
                <p:oleObj name="数式" r:id="rId8" imgW="35686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4419600"/>
                        <a:ext cx="6627813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3200" y="533400"/>
            <a:ext cx="5372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Plane polarized </a:t>
            </a:r>
            <a:r>
              <a:rPr lang="en-US" sz="2400" dirty="0" smtClean="0"/>
              <a:t> electromagnetic </a:t>
            </a:r>
            <a:r>
              <a:rPr lang="en-US" sz="2400" dirty="0"/>
              <a:t>wave</a:t>
            </a:r>
          </a:p>
          <a:p>
            <a:r>
              <a:rPr lang="en-US" sz="2400" dirty="0"/>
              <a:t>at an instant of time</a:t>
            </a:r>
            <a:r>
              <a:rPr lang="en-US" sz="2400" dirty="0" smtClean="0"/>
              <a:t>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2F30-C279-462B-AAC0-4324A5192785}" type="datetime1">
              <a:rPr lang="en-US" smtClean="0"/>
              <a:t>4/24/2012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24DE-9162-431A-91B3-509A88C595D4}" type="slidenum">
              <a:rPr lang="en-US"/>
              <a:pPr/>
              <a:t>7</a:t>
            </a:fld>
            <a:endParaRPr lang="en-US"/>
          </a:p>
        </p:txBody>
      </p:sp>
      <p:graphicFrame>
        <p:nvGraphicFramePr>
          <p:cNvPr id="450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461746"/>
              </p:ext>
            </p:extLst>
          </p:nvPr>
        </p:nvGraphicFramePr>
        <p:xfrm>
          <a:off x="228601" y="304800"/>
          <a:ext cx="6858000" cy="1824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37" name="数式" r:id="rId3" imgW="4152600" imgH="1104840" progId="Equation.3">
                  <p:embed/>
                </p:oleObj>
              </mc:Choice>
              <mc:Fallback>
                <p:oleObj name="数式" r:id="rId3" imgW="4152600" imgH="1104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304800"/>
                        <a:ext cx="6858000" cy="1824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587916"/>
              </p:ext>
            </p:extLst>
          </p:nvPr>
        </p:nvGraphicFramePr>
        <p:xfrm>
          <a:off x="609600" y="4953000"/>
          <a:ext cx="7048500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38" name="数式" r:id="rId5" imgW="3860640" imgH="711000" progId="Equation.3">
                  <p:embed/>
                </p:oleObj>
              </mc:Choice>
              <mc:Fallback>
                <p:oleObj name="数式" r:id="rId5" imgW="38606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953000"/>
                        <a:ext cx="7048500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 flipV="1">
            <a:off x="3200400" y="3724871"/>
            <a:ext cx="1066800" cy="618529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343400" y="4183952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Rapidly changing in time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372487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Constant in time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4343400" y="3585865"/>
            <a:ext cx="381000" cy="300336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394731"/>
              </p:ext>
            </p:extLst>
          </p:nvPr>
        </p:nvGraphicFramePr>
        <p:xfrm>
          <a:off x="304800" y="2181226"/>
          <a:ext cx="5257800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39" name="数式" r:id="rId7" imgW="3568680" imgH="1104840" progId="Equation.3">
                  <p:embed/>
                </p:oleObj>
              </mc:Choice>
              <mc:Fallback>
                <p:oleObj name="数式" r:id="rId7" imgW="3568680" imgH="11048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81226"/>
                        <a:ext cx="5257800" cy="170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1592-3653-4183-B9A3-B604A9AF21D8}" type="datetime1">
              <a:rPr lang="en-US" smtClean="0"/>
              <a:t>4/24/2012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620E-F3A2-4035-9319-B0AF64C2DEE6}" type="slidenum">
              <a:rPr lang="en-US"/>
              <a:pPr/>
              <a:t>8</a:t>
            </a:fld>
            <a:endParaRPr lang="en-US"/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Example:     </a:t>
            </a:r>
            <a:r>
              <a:rPr lang="en-US">
                <a:latin typeface="Symbol" pitchFamily="18" charset="2"/>
              </a:rPr>
              <a:t>j</a:t>
            </a:r>
            <a:r>
              <a:rPr lang="en-US"/>
              <a:t>=0.5 rad --  plotting snapshot of EM wave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19050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Example:     </a:t>
            </a:r>
            <a:r>
              <a:rPr lang="en-US">
                <a:latin typeface="Symbol" pitchFamily="18" charset="2"/>
              </a:rPr>
              <a:t>j</a:t>
            </a:r>
            <a:r>
              <a:rPr lang="en-US"/>
              <a:t>=3 rad – plotting snapshot of EM wave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45820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28600" y="38100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Intensity as a function of </a:t>
            </a:r>
            <a:r>
              <a:rPr lang="en-US">
                <a:latin typeface="Symbol" pitchFamily="18" charset="2"/>
              </a:rPr>
              <a:t>j</a:t>
            </a:r>
            <a:r>
              <a:rPr lang="en-US"/>
              <a:t>:</a:t>
            </a:r>
          </a:p>
        </p:txBody>
      </p:sp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8382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4114800" y="57150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/(2</a:t>
            </a:r>
            <a:r>
              <a:rPr lang="en-US">
                <a:latin typeface="Symbol" pitchFamily="18" charset="2"/>
                <a:sym typeface="Symbol" pitchFamily="18" charset="2"/>
              </a:rPr>
              <a:t>p</a:t>
            </a:r>
            <a:r>
              <a:rPr lang="en-US"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792D-4D00-4A24-AFE9-3EE83AE08443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873896"/>
              </p:ext>
            </p:extLst>
          </p:nvPr>
        </p:nvGraphicFramePr>
        <p:xfrm>
          <a:off x="533400" y="609600"/>
          <a:ext cx="6627813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34" name="数式" r:id="rId3" imgW="3568680" imgH="888840" progId="Equation.3">
                  <p:embed/>
                </p:oleObj>
              </mc:Choice>
              <mc:Fallback>
                <p:oleObj name="数式" r:id="rId3" imgW="3568680" imgH="8888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09600"/>
                        <a:ext cx="6627813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259080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significance of this result?</a:t>
            </a:r>
          </a:p>
          <a:p>
            <a:endParaRPr lang="en-US" sz="2400" dirty="0"/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No significance – only an evil physics professor could love such a result.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Shows that any two electromagnetic waves can interfere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Shows that two electromagnetic wave with the same amplitude, wavelength, and velocity can interfere if they have different </a:t>
            </a:r>
            <a:r>
              <a:rPr lang="en-US" sz="2400" dirty="0"/>
              <a:t> </a:t>
            </a:r>
            <a:r>
              <a:rPr lang="en-US" sz="2400" dirty="0" smtClean="0"/>
              <a:t>phases </a:t>
            </a:r>
            <a:r>
              <a:rPr lang="en-US" sz="2400" dirty="0" smtClean="0">
                <a:latin typeface="Symbol" pitchFamily="18" charset="2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2762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16057</TotalTime>
  <Words>1019</Words>
  <Application>Microsoft Office PowerPoint</Application>
  <PresentationFormat>On-screen Show (4:3)</PresentationFormat>
  <Paragraphs>223</Paragraphs>
  <Slides>34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Office Theme</vt:lpstr>
      <vt:lpstr>Equation</vt:lpstr>
      <vt:lpstr>数式</vt:lpstr>
      <vt:lpstr>Photo Editor Photo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WFU2011</cp:lastModifiedBy>
  <cp:revision>977</cp:revision>
  <cp:lastPrinted>2012-03-27T16:42:45Z</cp:lastPrinted>
  <dcterms:created xsi:type="dcterms:W3CDTF">2012-01-10T18:32:24Z</dcterms:created>
  <dcterms:modified xsi:type="dcterms:W3CDTF">2012-04-24T14:42:26Z</dcterms:modified>
</cp:coreProperties>
</file>