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6" r:id="rId2"/>
    <p:sldId id="508" r:id="rId3"/>
    <p:sldId id="585" r:id="rId4"/>
    <p:sldId id="644" r:id="rId5"/>
    <p:sldId id="640" r:id="rId6"/>
    <p:sldId id="615" r:id="rId7"/>
    <p:sldId id="637" r:id="rId8"/>
    <p:sldId id="638" r:id="rId9"/>
    <p:sldId id="616" r:id="rId10"/>
    <p:sldId id="617" r:id="rId11"/>
    <p:sldId id="618" r:id="rId12"/>
    <p:sldId id="619" r:id="rId13"/>
    <p:sldId id="620" r:id="rId14"/>
    <p:sldId id="621" r:id="rId15"/>
    <p:sldId id="639" r:id="rId16"/>
    <p:sldId id="622" r:id="rId17"/>
    <p:sldId id="623" r:id="rId18"/>
    <p:sldId id="624" r:id="rId19"/>
    <p:sldId id="641" r:id="rId20"/>
    <p:sldId id="642" r:id="rId21"/>
    <p:sldId id="625" r:id="rId22"/>
    <p:sldId id="626" r:id="rId23"/>
    <p:sldId id="643" r:id="rId24"/>
    <p:sldId id="627" r:id="rId25"/>
    <p:sldId id="628" r:id="rId26"/>
    <p:sldId id="629" r:id="rId27"/>
    <p:sldId id="630" r:id="rId28"/>
    <p:sldId id="631" r:id="rId29"/>
    <p:sldId id="632" r:id="rId30"/>
    <p:sldId id="633" r:id="rId31"/>
    <p:sldId id="634" r:id="rId32"/>
    <p:sldId id="635" r:id="rId33"/>
    <p:sldId id="636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8D63"/>
    <a:srgbClr val="FC70D7"/>
    <a:srgbClr val="CDBCA3"/>
    <a:srgbClr val="BEA888"/>
    <a:srgbClr val="F8670E"/>
    <a:srgbClr val="812F60"/>
    <a:srgbClr val="DA32AA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61" d="100"/>
          <a:sy n="61" d="100"/>
        </p:scale>
        <p:origin x="-7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2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24BE6-2D8A-42A4-B0D9-51E4A107F126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29C6-53B4-47F1-A289-A307E0F8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31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7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6830-9C8D-4E31-B55B-A3E4CB2A1459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8B3A-4A11-41E9-AF84-CA5691165FCF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2DF4-C73F-4B80-9426-2AD4FE0B3CA4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FCD-91BA-4D2B-8035-2BA73413D86A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4714-E9AC-40C7-B575-FCE10110BED5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AAF3-0E78-4766-89B3-D3B16A0C2978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D62F-6E1F-45C2-BD10-4DFE4B91D91E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7AE4-FB12-4F9F-89BE-EC8C3EA8CBA0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425A-C280-4C97-B25C-4F37D1D4FD09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80A7-71CE-4F02-8F83-8EFF5CEB3483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333B-82B6-4790-93DB-42A72EC0AE07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9FBA-1BE7-4345-99D9-5A1A4F5169DE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fu.edu/physics/sps/spszone52012conf/welcome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4E4A-70E7-4E0C-A498-DC023E88B6DE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839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23 (Chapter 40-42):</a:t>
            </a:r>
          </a:p>
          <a:p>
            <a:endParaRPr lang="en-US" b="1" dirty="0"/>
          </a:p>
          <a:p>
            <a:pPr algn="ctr"/>
            <a:r>
              <a:rPr lang="en-US" sz="3200" b="1" dirty="0" smtClean="0"/>
              <a:t>Some topics in Quantum Theory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Particle behaviors of electromagnetic waves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Wave behaviors of particles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Quantized energies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4A45-B769-4F97-B5BA-28E8945223ED}" type="datetime1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09D8-A984-4289-BA9B-200BEE067FC6}" type="slidenum">
              <a:rPr lang="en-US"/>
              <a:pPr/>
              <a:t>10</a:t>
            </a:fld>
            <a:endParaRPr lang="en-US"/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70866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Classical physics</a:t>
            </a:r>
            <a:endParaRPr lang="en-US" sz="2400" dirty="0"/>
          </a:p>
          <a:p>
            <a:pPr lvl="1">
              <a:spcBef>
                <a:spcPct val="50000"/>
              </a:spcBef>
            </a:pPr>
            <a:r>
              <a:rPr lang="en-US" sz="2400" dirty="0"/>
              <a:t> </a:t>
            </a:r>
            <a:r>
              <a:rPr lang="en-US" sz="2400" dirty="0" smtClean="0"/>
              <a:t>Wave equation for electric field in Maxwell’s equations (plane wave boundary conditions):</a:t>
            </a: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 lvl="1">
              <a:spcBef>
                <a:spcPct val="50000"/>
              </a:spcBef>
            </a:pPr>
            <a:r>
              <a:rPr lang="en-US" sz="2400" dirty="0"/>
              <a:t> </a:t>
            </a:r>
            <a:r>
              <a:rPr lang="en-US" sz="2400" dirty="0" smtClean="0"/>
              <a:t>Equation for particle trajectory </a:t>
            </a:r>
            <a:r>
              <a:rPr lang="en-US" sz="2400" b="1" i="1" dirty="0" smtClean="0"/>
              <a:t>r</a:t>
            </a:r>
            <a:r>
              <a:rPr lang="en-US" sz="2400" i="1" dirty="0" smtClean="0"/>
              <a:t>(t) </a:t>
            </a:r>
            <a:r>
              <a:rPr lang="en-US" sz="2400" dirty="0" smtClean="0"/>
              <a:t>in conservative potential </a:t>
            </a:r>
            <a:r>
              <a:rPr lang="en-US" sz="2400" i="1" dirty="0" smtClean="0"/>
              <a:t>U(</a:t>
            </a:r>
            <a:r>
              <a:rPr lang="en-US" sz="2400" b="1" i="1" dirty="0" smtClean="0"/>
              <a:t>r</a:t>
            </a:r>
            <a:r>
              <a:rPr lang="en-US" sz="2400" i="1" dirty="0" smtClean="0"/>
              <a:t>) </a:t>
            </a:r>
            <a:r>
              <a:rPr lang="en-US" sz="2400" dirty="0" smtClean="0"/>
              <a:t>and total energy </a:t>
            </a:r>
            <a:r>
              <a:rPr lang="en-US" sz="2400" i="1" dirty="0" smtClean="0"/>
              <a:t>E</a:t>
            </a:r>
            <a:endParaRPr lang="en-US" sz="2400" i="1" dirty="0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822978"/>
              </p:ext>
            </p:extLst>
          </p:nvPr>
        </p:nvGraphicFramePr>
        <p:xfrm>
          <a:off x="1066800" y="2133600"/>
          <a:ext cx="7908636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4" name="数式" r:id="rId3" imgW="3479760" imgH="419040" progId="Equation.3">
                  <p:embed/>
                </p:oleObj>
              </mc:Choice>
              <mc:Fallback>
                <p:oleObj name="数式" r:id="rId3" imgW="3479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7908636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478828"/>
              </p:ext>
            </p:extLst>
          </p:nvPr>
        </p:nvGraphicFramePr>
        <p:xfrm>
          <a:off x="1219200" y="4087813"/>
          <a:ext cx="569912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5" name="数式" r:id="rId5" imgW="2311200" imgH="876240" progId="Equation.3">
                  <p:embed/>
                </p:oleObj>
              </mc:Choice>
              <mc:Fallback>
                <p:oleObj name="数式" r:id="rId5" imgW="2311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87813"/>
                        <a:ext cx="5699125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2972-F2A9-4458-B7E3-E4DDDF4B0464}" type="datetime1">
              <a:rPr lang="en-US" smtClean="0"/>
              <a:t>4/19/2012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97F5-5338-45DF-B7A4-16D3ECA016C5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79889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20127"/>
              </p:ext>
            </p:extLst>
          </p:nvPr>
        </p:nvGraphicFramePr>
        <p:xfrm>
          <a:off x="609600" y="762000"/>
          <a:ext cx="8001000" cy="5029201"/>
        </p:xfrm>
        <a:graphic>
          <a:graphicData uri="http://schemas.openxmlformats.org/drawingml/2006/table">
            <a:tbl>
              <a:tblPr/>
              <a:tblGrid>
                <a:gridCol w="4000500"/>
                <a:gridCol w="4000500"/>
              </a:tblGrid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Particle properties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Wave properties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Position as a function of time is known --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Particle is spatially confined when  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U(r).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Particles are independent.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Phonomenon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is spread out over many positions at an instant of time.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Notion of spatial confinement non-trivial.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Interference effects.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 </a:t>
            </a:r>
            <a:r>
              <a:rPr lang="en-US" sz="2400" dirty="0" smtClean="0">
                <a:sym typeface="Wingdings" pitchFamily="2" charset="2"/>
              </a:rPr>
              <a:t>wave properties in classical physics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912F-D2A0-43AA-83C9-E8BB139B6E46}" type="datetime1">
              <a:rPr lang="en-US" smtClean="0"/>
              <a:t>4/19/2012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9D00-4583-48ED-A45F-824F2B16ABF9}" type="slidenum">
              <a:rPr lang="en-US"/>
              <a:pPr/>
              <a:t>12</a:t>
            </a:fld>
            <a:endParaRPr lang="en-US"/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924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Mathematical representation of particle and wave behaviors.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Consider a superposition of periodic waves at </a:t>
            </a:r>
            <a:r>
              <a:rPr lang="en-US" sz="2400" i="1" dirty="0"/>
              <a:t>t=0:</a:t>
            </a:r>
            <a:endParaRPr lang="en-US" sz="2400" dirty="0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676400" y="1981200"/>
          <a:ext cx="295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08" name="Equation" r:id="rId3" imgW="2958840" imgH="558720" progId="Equation.3">
                  <p:embed/>
                </p:oleObj>
              </mc:Choice>
              <mc:Fallback>
                <p:oleObj name="Equation" r:id="rId3" imgW="29588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2959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62484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9" name="Line 5"/>
          <p:cNvSpPr>
            <a:spLocks noChangeShapeType="1"/>
          </p:cNvSpPr>
          <p:nvPr/>
        </p:nvSpPr>
        <p:spPr bwMode="auto">
          <a:xfrm flipH="1" flipV="1">
            <a:off x="2286000" y="4343400"/>
            <a:ext cx="533400" cy="685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667000" y="48006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single wave  (one value of </a:t>
            </a:r>
            <a:r>
              <a:rPr lang="en-US" i="1"/>
              <a:t>k</a:t>
            </a:r>
            <a:r>
              <a:rPr lang="en-US"/>
              <a:t>)</a:t>
            </a: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H="1" flipV="1">
            <a:off x="4953000" y="4267200"/>
            <a:ext cx="533400" cy="685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5638800" y="46482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superposed wave (many values of </a:t>
            </a:r>
            <a:r>
              <a:rPr lang="en-US" i="1"/>
              <a:t>k</a:t>
            </a:r>
            <a:r>
              <a:rPr lang="en-US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2ACA-E5F6-489E-BE63-9708C91EF0B0}" type="datetime1">
              <a:rPr lang="en-US" smtClean="0"/>
              <a:t>4/19/2012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3A42-5857-4C53-A0B7-0F56137452DC}" type="slidenum">
              <a:rPr lang="en-US"/>
              <a:pPr/>
              <a:t>13</a:t>
            </a:fld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524000"/>
            <a:ext cx="7048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352800"/>
            <a:ext cx="70294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381000" y="609600"/>
          <a:ext cx="368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2" name="Equation" r:id="rId5" imgW="3682800" imgH="838080" progId="Equation.3">
                  <p:embed/>
                </p:oleObj>
              </mc:Choice>
              <mc:Fallback>
                <p:oleObj name="Equation" r:id="rId5" imgW="36828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9600"/>
                        <a:ext cx="368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3276600" y="2819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419600" y="2743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  <a:r>
              <a:rPr lang="en-US" i="1"/>
              <a:t>x</a:t>
            </a:r>
            <a:endParaRPr lang="en-US" i="1">
              <a:latin typeface="Symbol" pitchFamily="18" charset="2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419600" y="4572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  <a:r>
              <a:rPr lang="en-US" i="1"/>
              <a:t>x</a:t>
            </a:r>
            <a:endParaRPr lang="en-US" i="1">
              <a:latin typeface="Symbol" pitchFamily="18" charset="2"/>
            </a:endParaRP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44196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4953000" y="3429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  <a:r>
              <a:rPr lang="en-US" i="1"/>
              <a:t>k = 10</a:t>
            </a:r>
            <a:endParaRPr lang="en-US" i="1">
              <a:latin typeface="Symbol" pitchFamily="18" charset="2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5257800" y="1371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  <a:r>
              <a:rPr lang="en-US" i="1"/>
              <a:t>k = 1</a:t>
            </a:r>
            <a:endParaRPr lang="en-US" i="1">
              <a:latin typeface="Symbol" pitchFamily="18" charset="2"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6781800" y="685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  <a:r>
              <a:rPr lang="en-US" i="1"/>
              <a:t>x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k </a:t>
            </a:r>
            <a:r>
              <a:rPr lang="en-US">
                <a:latin typeface="Symbol" pitchFamily="18" charset="2"/>
              </a:rPr>
              <a:t>»</a:t>
            </a:r>
            <a:r>
              <a:rPr lang="en-US" i="1"/>
              <a:t> 2</a:t>
            </a:r>
            <a:r>
              <a:rPr lang="en-US" i="1">
                <a:latin typeface="Symbol" pitchFamily="18" charset="2"/>
              </a:rPr>
              <a:t>p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2362200" y="5029200"/>
            <a:ext cx="5410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dirty="0" err="1"/>
              <a:t>x</a:t>
            </a:r>
            <a:r>
              <a:rPr lang="en-US" sz="2400" dirty="0"/>
              <a:t> smaller </a:t>
            </a:r>
            <a:r>
              <a:rPr lang="en-US" sz="2400" dirty="0">
                <a:sym typeface="Wingdings" pitchFamily="2" charset="2"/>
              </a:rPr>
              <a:t> more particle like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dirty="0" err="1"/>
              <a:t>k</a:t>
            </a:r>
            <a:r>
              <a:rPr lang="en-US" sz="2400" dirty="0"/>
              <a:t> smaller </a:t>
            </a:r>
            <a:r>
              <a:rPr lang="en-US" sz="2400" dirty="0">
                <a:sym typeface="Wingdings" pitchFamily="2" charset="2"/>
              </a:rPr>
              <a:t> more wave like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CCF2-ED2E-4579-B517-9A229ABB38AC}" type="datetime1">
              <a:rPr lang="en-US" smtClean="0"/>
              <a:t>4/19/2012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E3F-49D0-41F0-9E61-71CD8592529B}" type="slidenum">
              <a:rPr lang="en-US"/>
              <a:pPr/>
              <a:t>14</a:t>
            </a:fld>
            <a:endParaRPr lang="en-US"/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762000" y="747793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i="1" dirty="0" err="1"/>
              <a:t>x</a:t>
            </a:r>
            <a:r>
              <a:rPr lang="en-US" sz="2400" i="1" dirty="0"/>
              <a:t> </a:t>
            </a:r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i="1" dirty="0" err="1"/>
              <a:t>k</a:t>
            </a:r>
            <a:r>
              <a:rPr lang="en-US" sz="2400" i="1" dirty="0"/>
              <a:t> </a:t>
            </a:r>
            <a:r>
              <a:rPr lang="en-US" sz="2400" dirty="0">
                <a:latin typeface="Symbol" pitchFamily="18" charset="2"/>
              </a:rPr>
              <a:t>»</a:t>
            </a:r>
            <a:r>
              <a:rPr lang="en-US" sz="2400" i="1" dirty="0"/>
              <a:t> 2</a:t>
            </a:r>
            <a:r>
              <a:rPr lang="en-US" sz="2400" i="1" dirty="0">
                <a:latin typeface="Symbol" pitchFamily="18" charset="2"/>
              </a:rPr>
              <a:t>p   </a:t>
            </a:r>
            <a:r>
              <a:rPr lang="en-US" sz="2400" dirty="0"/>
              <a:t>  </a:t>
            </a:r>
            <a:r>
              <a:rPr lang="en-US" sz="2400" dirty="0">
                <a:sym typeface="Wingdings" pitchFamily="2" charset="2"/>
              </a:rPr>
              <a:t> Heisenberg’s uncertainty </a:t>
            </a:r>
            <a:r>
              <a:rPr lang="en-US" sz="2400" dirty="0"/>
              <a:t>principle</a:t>
            </a:r>
            <a:endParaRPr lang="en-US" sz="2400" i="1" dirty="0">
              <a:latin typeface="Symbol" pitchFamily="18" charset="2"/>
            </a:endParaRP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397000" y="1714500"/>
          <a:ext cx="2336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6" name="Equation" r:id="rId3" imgW="2336760" imgH="723600" progId="Equation.3">
                  <p:embed/>
                </p:oleObj>
              </mc:Choice>
              <mc:Fallback>
                <p:oleObj name="Equation" r:id="rId3" imgW="23367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1714500"/>
                        <a:ext cx="2336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De Broglie’s particle moment – wavelength relation: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3400" y="30480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Heisenberg’s hypotheses:</a:t>
            </a:r>
          </a:p>
        </p:txBody>
      </p:sp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4483100" y="3244850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7" name="Equation" r:id="rId5" imgW="177480" imgH="368280" progId="Equation.3">
                  <p:embed/>
                </p:oleObj>
              </mc:Choice>
              <mc:Fallback>
                <p:oleObj name="Equation" r:id="rId5" imgW="177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244850"/>
                        <a:ext cx="17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3886200" y="2895600"/>
          <a:ext cx="1181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8" name="Equation" r:id="rId7" imgW="1180800" imgH="723600" progId="Equation.3">
                  <p:embed/>
                </p:oleObj>
              </mc:Choice>
              <mc:Fallback>
                <p:oleObj name="Equation" r:id="rId7" imgW="118080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95600"/>
                        <a:ext cx="1181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8"/>
          <p:cNvGraphicFramePr>
            <a:graphicFrameLocks noChangeAspect="1"/>
          </p:cNvGraphicFramePr>
          <p:nvPr/>
        </p:nvGraphicFramePr>
        <p:xfrm>
          <a:off x="3962400" y="3962400"/>
          <a:ext cx="1181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9" name="Equation" r:id="rId9" imgW="1180800" imgH="723600" progId="Equation.3">
                  <p:embed/>
                </p:oleObj>
              </mc:Choice>
              <mc:Fallback>
                <p:oleObj name="Equation" r:id="rId9" imgW="118080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962400"/>
                        <a:ext cx="1181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066800" y="50292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/>
              <a:t>h </a:t>
            </a:r>
            <a:r>
              <a:rPr lang="en-US" sz="2400" dirty="0"/>
              <a:t>= 6.6</a:t>
            </a:r>
            <a:r>
              <a:rPr lang="en-US" sz="2400" dirty="0">
                <a:sym typeface="Symbol" pitchFamily="18" charset="2"/>
              </a:rPr>
              <a:t>10</a:t>
            </a:r>
            <a:r>
              <a:rPr lang="en-US" sz="2400" baseline="30000" dirty="0">
                <a:sym typeface="Symbol" pitchFamily="18" charset="2"/>
              </a:rPr>
              <a:t>-34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Js</a:t>
            </a:r>
            <a:r>
              <a:rPr lang="en-US" sz="2400" dirty="0">
                <a:sym typeface="Symbol" pitchFamily="18" charset="2"/>
              </a:rPr>
              <a:t> = 4.1410</a:t>
            </a:r>
            <a:r>
              <a:rPr lang="en-US" sz="2400" baseline="30000" dirty="0">
                <a:sym typeface="Symbol" pitchFamily="18" charset="2"/>
              </a:rPr>
              <a:t>-15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eVs</a:t>
            </a:r>
            <a:endParaRPr lang="en-US" sz="24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2CB2-875D-43C4-BB26-5BF7AADA29CC}" type="datetime1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09D8-A984-4289-BA9B-200BEE067FC6}" type="slidenum">
              <a:rPr lang="en-US"/>
              <a:pPr/>
              <a:t>15</a:t>
            </a:fld>
            <a:endParaRPr lang="en-US"/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70866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Wave equations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Electromagnetic waves: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sz="2400" dirty="0"/>
              <a:t>     Matter waves:       (Schrödinger equation)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2438400" y="1676400"/>
          <a:ext cx="1689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40" name="Equation" r:id="rId3" imgW="1688760" imgH="799920" progId="Equation.3">
                  <p:embed/>
                </p:oleObj>
              </mc:Choice>
              <mc:Fallback>
                <p:oleObj name="Equation" r:id="rId3" imgW="16887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76400"/>
                        <a:ext cx="1689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409096"/>
              </p:ext>
            </p:extLst>
          </p:nvPr>
        </p:nvGraphicFramePr>
        <p:xfrm>
          <a:off x="1447800" y="3886200"/>
          <a:ext cx="567088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41" name="数式" r:id="rId5" imgW="2565360" imgH="482400" progId="Equation.3">
                  <p:embed/>
                </p:oleObj>
              </mc:Choice>
              <mc:Fallback>
                <p:oleObj name="数式" r:id="rId5" imgW="2565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86200"/>
                        <a:ext cx="5670884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83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F3B1-BE2C-4CB0-ACCF-3F6D03697E5F}" type="datetime1">
              <a:rPr lang="en-US" smtClean="0"/>
              <a:t>4/19/2012</a:t>
            </a:fld>
            <a:endParaRPr 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0265-5399-4C47-BDDB-B1CBBF21D92D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7680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624231"/>
              </p:ext>
            </p:extLst>
          </p:nvPr>
        </p:nvGraphicFramePr>
        <p:xfrm>
          <a:off x="533400" y="1536700"/>
          <a:ext cx="8305800" cy="4025900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Electromagnetic waves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Matter waves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Vector –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or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fields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Second order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dependence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Examples: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Scalar – probability amplitude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First order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dependence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Examples: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813" name="Object 13"/>
          <p:cNvGraphicFramePr>
            <a:graphicFrameLocks noChangeAspect="1"/>
          </p:cNvGraphicFramePr>
          <p:nvPr/>
        </p:nvGraphicFramePr>
        <p:xfrm>
          <a:off x="762000" y="3657600"/>
          <a:ext cx="3302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6" name="Equation" r:id="rId3" imgW="3301920" imgH="1218960" progId="Equation.3">
                  <p:embed/>
                </p:oleObj>
              </mc:Choice>
              <mc:Fallback>
                <p:oleObj name="Equation" r:id="rId3" imgW="330192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3302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4" name="Object 14"/>
          <p:cNvGraphicFramePr>
            <a:graphicFrameLocks noChangeAspect="1"/>
          </p:cNvGraphicFramePr>
          <p:nvPr/>
        </p:nvGraphicFramePr>
        <p:xfrm>
          <a:off x="5067300" y="3505200"/>
          <a:ext cx="3162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7" name="Equation" r:id="rId5" imgW="3162240" imgH="444240" progId="Equation.3">
                  <p:embed/>
                </p:oleObj>
              </mc:Choice>
              <mc:Fallback>
                <p:oleObj name="Equation" r:id="rId5" imgW="3162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3505200"/>
                        <a:ext cx="3162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457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Comparison of different wave equations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646042"/>
              </p:ext>
            </p:extLst>
          </p:nvPr>
        </p:nvGraphicFramePr>
        <p:xfrm>
          <a:off x="5114925" y="3879850"/>
          <a:ext cx="3114675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8" name="数式" r:id="rId7" imgW="1663560" imgH="939600" progId="Equation.3">
                  <p:embed/>
                </p:oleObj>
              </mc:Choice>
              <mc:Fallback>
                <p:oleObj name="数式" r:id="rId7" imgW="1663560" imgH="939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3879850"/>
                        <a:ext cx="3114675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B861-C4E3-4075-B270-96CBD1D09FA8}" type="datetime1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356-9198-4397-B536-567418F642AC}" type="slidenum">
              <a:rPr lang="en-US"/>
              <a:pPr/>
              <a:t>17</a:t>
            </a:fld>
            <a:endParaRPr lang="en-US"/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7620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What is the meaning of the matter wave function </a:t>
            </a:r>
            <a:r>
              <a:rPr lang="en-US" sz="2400" dirty="0">
                <a:latin typeface="Symbol" pitchFamily="18" charset="2"/>
              </a:rPr>
              <a:t>Y</a:t>
            </a:r>
            <a:r>
              <a:rPr lang="en-US" sz="2400" dirty="0"/>
              <a:t>(</a:t>
            </a:r>
            <a:r>
              <a:rPr lang="en-US" sz="2400" i="1" dirty="0" err="1"/>
              <a:t>x,t</a:t>
            </a:r>
            <a:r>
              <a:rPr lang="en-US" sz="2400" dirty="0"/>
              <a:t>)?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</a:rPr>
              <a:t>Y</a:t>
            </a:r>
            <a:r>
              <a:rPr lang="en-US" sz="2400" dirty="0"/>
              <a:t>(</a:t>
            </a:r>
            <a:r>
              <a:rPr lang="en-US" sz="2400" i="1" dirty="0" err="1"/>
              <a:t>x,t</a:t>
            </a:r>
            <a:r>
              <a:rPr lang="en-US" sz="2400" dirty="0"/>
              <a:t>) is not directly measurable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</a:rPr>
              <a:t>|Y</a:t>
            </a:r>
            <a:r>
              <a:rPr lang="en-US" sz="2400" dirty="0"/>
              <a:t>(</a:t>
            </a:r>
            <a:r>
              <a:rPr lang="en-US" sz="2400" i="1" dirty="0" err="1"/>
              <a:t>x,t</a:t>
            </a:r>
            <a:r>
              <a:rPr lang="en-US" sz="2400" dirty="0"/>
              <a:t>)|</a:t>
            </a:r>
            <a:r>
              <a:rPr lang="en-US" sz="2400" baseline="30000" dirty="0"/>
              <a:t>2</a:t>
            </a:r>
            <a:r>
              <a:rPr lang="en-US" sz="2400" dirty="0"/>
              <a:t> is measurable – represents the density of particles at position </a:t>
            </a:r>
            <a:r>
              <a:rPr lang="en-US" sz="2400" i="1" dirty="0"/>
              <a:t>x</a:t>
            </a:r>
            <a:r>
              <a:rPr lang="en-US" sz="2400" dirty="0"/>
              <a:t> at time </a:t>
            </a:r>
            <a:r>
              <a:rPr lang="en-US" sz="2400" i="1" dirty="0"/>
              <a:t>t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/>
              <a:t>For a single particle </a:t>
            </a:r>
            <a:r>
              <a:rPr lang="en-US" sz="2400" dirty="0" smtClean="0"/>
              <a:t>system</a:t>
            </a:r>
            <a:r>
              <a:rPr lang="en-US" sz="2400" dirty="0"/>
              <a:t> </a:t>
            </a:r>
            <a:r>
              <a:rPr lang="en-US" sz="2400" dirty="0" smtClean="0"/>
              <a:t>– represents the probability of measuring particle at position </a:t>
            </a:r>
            <a:r>
              <a:rPr lang="en-US" sz="2400" i="1" dirty="0" smtClean="0"/>
              <a:t>x</a:t>
            </a:r>
            <a:r>
              <a:rPr lang="en-US" sz="2400" dirty="0" smtClean="0"/>
              <a:t> at time </a:t>
            </a:r>
            <a:r>
              <a:rPr lang="en-US" sz="2400" i="1" dirty="0" smtClean="0"/>
              <a:t>t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/>
              <a:t>For many systems of interest, the wave function can be written in the form </a:t>
            </a:r>
            <a:r>
              <a:rPr lang="en-US" sz="2400" dirty="0">
                <a:latin typeface="Symbol" pitchFamily="18" charset="2"/>
              </a:rPr>
              <a:t>Y</a:t>
            </a:r>
            <a:r>
              <a:rPr lang="en-US" sz="2400" dirty="0"/>
              <a:t>(</a:t>
            </a:r>
            <a:r>
              <a:rPr lang="en-US" sz="2400" i="1" dirty="0" err="1"/>
              <a:t>x,t</a:t>
            </a:r>
            <a:r>
              <a:rPr lang="en-US" sz="2400" dirty="0"/>
              <a:t>) = </a:t>
            </a:r>
            <a:r>
              <a:rPr lang="en-US" sz="2400" dirty="0">
                <a:latin typeface="Symbol" pitchFamily="18" charset="2"/>
              </a:rPr>
              <a:t>y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  <a:r>
              <a:rPr lang="en-US" sz="2400" i="1" dirty="0"/>
              <a:t>e</a:t>
            </a:r>
            <a:r>
              <a:rPr lang="en-US" sz="2400" i="1" baseline="30000" dirty="0"/>
              <a:t>-</a:t>
            </a:r>
            <a:r>
              <a:rPr lang="en-US" sz="2400" i="1" baseline="30000" dirty="0" err="1"/>
              <a:t>iEt</a:t>
            </a:r>
            <a:r>
              <a:rPr lang="en-US" sz="2400" i="1" baseline="30000" dirty="0"/>
              <a:t>/           </a:t>
            </a:r>
            <a:r>
              <a:rPr lang="en-US" sz="2400" i="1" dirty="0"/>
              <a:t>                                                 		    </a:t>
            </a:r>
            <a:r>
              <a:rPr lang="en-US" sz="2400" i="1" baseline="30000" dirty="0"/>
              <a:t> </a:t>
            </a:r>
            <a:r>
              <a:rPr lang="en-US" sz="2400" dirty="0">
                <a:latin typeface="Symbol" pitchFamily="18" charset="2"/>
              </a:rPr>
              <a:t>|Y</a:t>
            </a:r>
            <a:r>
              <a:rPr lang="en-US" sz="2400" dirty="0"/>
              <a:t>(</a:t>
            </a:r>
            <a:r>
              <a:rPr lang="en-US" sz="2400" i="1" dirty="0" err="1"/>
              <a:t>x,t</a:t>
            </a:r>
            <a:r>
              <a:rPr lang="en-US" sz="2400" dirty="0"/>
              <a:t>)|</a:t>
            </a:r>
            <a:r>
              <a:rPr lang="en-US" sz="2400" baseline="30000" dirty="0"/>
              <a:t>2</a:t>
            </a:r>
            <a:r>
              <a:rPr lang="en-US" sz="2400" dirty="0"/>
              <a:t> = | </a:t>
            </a:r>
            <a:r>
              <a:rPr lang="en-US" sz="2400" dirty="0">
                <a:latin typeface="Symbol" pitchFamily="18" charset="2"/>
              </a:rPr>
              <a:t>y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)|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802784"/>
              </p:ext>
            </p:extLst>
          </p:nvPr>
        </p:nvGraphicFramePr>
        <p:xfrm>
          <a:off x="2590800" y="4940300"/>
          <a:ext cx="1981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34" name="Equation" r:id="rId3" imgW="1981080" imgH="774360" progId="Equation.3">
                  <p:embed/>
                </p:oleObj>
              </mc:Choice>
              <mc:Fallback>
                <p:oleObj name="Equation" r:id="rId3" imgW="198108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40300"/>
                        <a:ext cx="1981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5105400" y="3540125"/>
          <a:ext cx="136525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35" name="Equation" r:id="rId5" imgW="190440" imgH="266400" progId="Equation.3">
                  <p:embed/>
                </p:oleObj>
              </mc:Choice>
              <mc:Fallback>
                <p:oleObj name="Equation" r:id="rId5" imgW="1904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40125"/>
                        <a:ext cx="136525" cy="19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E162-9222-4C0F-9FE3-59F0FA55EC8F}" type="datetime1">
              <a:rPr lang="en-US" smtClean="0"/>
              <a:t>4/19/2012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19EC-859D-4DE2-A406-7E1EC9511DF8}" type="slidenum">
              <a:rPr lang="en-US"/>
              <a:pPr/>
              <a:t>18</a:t>
            </a:fld>
            <a:endParaRPr lang="en-US"/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7772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Wave-like properties of particles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Louis de Broglie suggested that a wavelength could be associated with a particle’s momentum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287713"/>
              </p:ext>
            </p:extLst>
          </p:nvPr>
        </p:nvGraphicFramePr>
        <p:xfrm>
          <a:off x="1338263" y="2133600"/>
          <a:ext cx="385286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89" name="数式" r:id="rId3" imgW="1701720" imgH="393480" progId="Equation.3">
                  <p:embed/>
                </p:oleObj>
              </mc:Choice>
              <mc:Fallback>
                <p:oleObj name="数式" r:id="rId3" imgW="1701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2133600"/>
                        <a:ext cx="3852862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38200" y="3200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“Wave” equation for particles – Schrödinger equation</a:t>
            </a:r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61505"/>
              </p:ext>
            </p:extLst>
          </p:nvPr>
        </p:nvGraphicFramePr>
        <p:xfrm>
          <a:off x="1892300" y="3622675"/>
          <a:ext cx="569436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90" name="数式" r:id="rId5" imgW="2679480" imgH="482400" progId="Equation.3">
                  <p:embed/>
                </p:oleObj>
              </mc:Choice>
              <mc:Fallback>
                <p:oleObj name="数式" r:id="rId5" imgW="2679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3622675"/>
                        <a:ext cx="5694363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03735"/>
              </p:ext>
            </p:extLst>
          </p:nvPr>
        </p:nvGraphicFramePr>
        <p:xfrm>
          <a:off x="914400" y="4800600"/>
          <a:ext cx="685270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91" name="数式" r:id="rId7" imgW="3288960" imgH="914400" progId="Equation.3">
                  <p:embed/>
                </p:oleObj>
              </mc:Choice>
              <mc:Fallback>
                <p:oleObj name="数式" r:id="rId7" imgW="32889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0600"/>
                        <a:ext cx="685270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6ED1-D733-4B29-815C-38D0CEE0ACEA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540529"/>
              </p:ext>
            </p:extLst>
          </p:nvPr>
        </p:nvGraphicFramePr>
        <p:xfrm>
          <a:off x="304800" y="152400"/>
          <a:ext cx="8175625" cy="386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9" name="数式" r:id="rId3" imgW="3924000" imgH="1854000" progId="Equation.3">
                  <p:embed/>
                </p:oleObj>
              </mc:Choice>
              <mc:Fallback>
                <p:oleObj name="数式" r:id="rId3" imgW="3924000" imgH="18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8175625" cy="386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114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 Suppose we want to create a beam of electrons (</a:t>
            </a:r>
            <a:r>
              <a:rPr lang="en-US" sz="2400" i="1" dirty="0" smtClean="0"/>
              <a:t>m</a:t>
            </a:r>
            <a:r>
              <a:rPr lang="en-US" sz="2400" dirty="0" smtClean="0"/>
              <a:t>=9.1x10</a:t>
            </a:r>
            <a:r>
              <a:rPr lang="en-US" sz="2400" baseline="30000" dirty="0" smtClean="0"/>
              <a:t>-31</a:t>
            </a:r>
            <a:r>
              <a:rPr lang="en-US" sz="2400" dirty="0" smtClean="0"/>
              <a:t>kg) for diffraction with 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/>
              <a:t>=1x10</a:t>
            </a:r>
            <a:r>
              <a:rPr lang="en-US" sz="2400" baseline="30000" dirty="0" smtClean="0"/>
              <a:t>-10</a:t>
            </a:r>
            <a:r>
              <a:rPr lang="en-US" sz="2400" dirty="0" smtClean="0"/>
              <a:t>m.  What is the energy </a:t>
            </a:r>
            <a:r>
              <a:rPr lang="en-US" sz="2400" i="1" dirty="0" smtClean="0"/>
              <a:t>E</a:t>
            </a:r>
            <a:r>
              <a:rPr lang="en-US" sz="2400" dirty="0" smtClean="0"/>
              <a:t> of the beam?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692652"/>
              </p:ext>
            </p:extLst>
          </p:nvPr>
        </p:nvGraphicFramePr>
        <p:xfrm>
          <a:off x="457200" y="5314339"/>
          <a:ext cx="841533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0" name="数式" r:id="rId5" imgW="4038480" imgH="507960" progId="Equation.3">
                  <p:embed/>
                </p:oleObj>
              </mc:Choice>
              <mc:Fallback>
                <p:oleObj name="数式" r:id="rId5" imgW="403848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14339"/>
                        <a:ext cx="8415337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8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EA1C-C93B-4CF1-A841-0C720B170C76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19283" r="55119" b="4762"/>
          <a:stretch/>
        </p:blipFill>
        <p:spPr bwMode="auto">
          <a:xfrm>
            <a:off x="1828800" y="0"/>
            <a:ext cx="5749871" cy="62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526583" y="4437682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A27C-660F-4232-8749-466A6BBDCDBF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18" y="508860"/>
            <a:ext cx="263652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38" y="508860"/>
            <a:ext cx="278320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712" y="47195"/>
            <a:ext cx="545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Electron microscope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1" y="50886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Typically E=120,000-200,000 </a:t>
            </a:r>
            <a:r>
              <a:rPr lang="en-US" sz="2400" dirty="0" err="1" smtClean="0"/>
              <a:t>eV</a:t>
            </a:r>
            <a:r>
              <a:rPr lang="en-US" sz="2400" dirty="0" smtClean="0"/>
              <a:t> for high resolution EM</a:t>
            </a:r>
          </a:p>
          <a:p>
            <a:pPr lvl="1"/>
            <a:endParaRPr lang="en-US" sz="2400" dirty="0" smtClean="0"/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0" t="20105" r="35023" b="10580"/>
          <a:stretch/>
        </p:blipFill>
        <p:spPr bwMode="auto">
          <a:xfrm>
            <a:off x="5410200" y="3124200"/>
            <a:ext cx="3473379" cy="330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50292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Microscopy Today article May 2009</a:t>
            </a:r>
          </a:p>
        </p:txBody>
      </p:sp>
    </p:spTree>
    <p:extLst>
      <p:ext uri="{BB962C8B-B14F-4D97-AF65-F5344CB8AC3E}">
        <p14:creationId xmlns:p14="http://schemas.microsoft.com/office/powerpoint/2010/main" val="3499333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F28A-63D9-475A-BB05-08DF4CC31920}" type="datetime1">
              <a:rPr lang="en-US" smtClean="0"/>
              <a:t>4/19/2012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785D-E1DC-43CC-B3F3-37D45A69D93E}" type="slidenum">
              <a:rPr lang="en-US"/>
              <a:pPr/>
              <a:t>21</a:t>
            </a:fld>
            <a:endParaRPr lang="en-US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Electrons in an infinite box: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13333"/>
          <a:stretch>
            <a:fillRect/>
          </a:stretch>
        </p:blipFill>
        <p:spPr bwMode="auto">
          <a:xfrm>
            <a:off x="838200" y="838200"/>
            <a:ext cx="6096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1219200" y="4114800"/>
          <a:ext cx="48895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82" name="Equation" r:id="rId4" imgW="4889160" imgH="1752480" progId="Equation.3">
                  <p:embed/>
                </p:oleObj>
              </mc:Choice>
              <mc:Fallback>
                <p:oleObj name="Equation" r:id="rId4" imgW="4889160" imgH="175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14800"/>
                        <a:ext cx="48895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6248400" y="4876800"/>
          <a:ext cx="1828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83" name="Equation" r:id="rId6" imgW="1523880" imgH="736560" progId="Equation.3">
                  <p:embed/>
                </p:oleObj>
              </mc:Choice>
              <mc:Fallback>
                <p:oleObj name="Equation" r:id="rId6" imgW="15238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876800"/>
                        <a:ext cx="1828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AAA5-91F0-4F95-A668-B73871F03899}" type="datetime1">
              <a:rPr lang="en-US" smtClean="0"/>
              <a:t>4/19/2012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CE88-5959-4496-80DD-3D7F2A0C309F}" type="slidenum">
              <a:rPr lang="en-US"/>
              <a:pPr/>
              <a:t>22</a:t>
            </a:fld>
            <a:endParaRPr lang="en-US"/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Electrons in a finite box: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b="16667"/>
          <a:stretch>
            <a:fillRect/>
          </a:stretch>
        </p:blipFill>
        <p:spPr bwMode="auto">
          <a:xfrm>
            <a:off x="838200" y="914400"/>
            <a:ext cx="6096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Line 4"/>
          <p:cNvSpPr>
            <a:spLocks noChangeShapeType="1"/>
          </p:cNvSpPr>
          <p:nvPr/>
        </p:nvSpPr>
        <p:spPr bwMode="auto">
          <a:xfrm flipH="1" flipV="1">
            <a:off x="4572000" y="3352800"/>
            <a:ext cx="914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V="1">
            <a:off x="5486400" y="32766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800600" y="4648200"/>
            <a:ext cx="396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finite probability of electron existing outside of classical region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B17A-8CFB-4E8E-A9DA-B5DFE1C9D22E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85800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would it be interesting to study electrons in a finite box?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It isn’t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It is the mathematically most simple example of quantum system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Quantum well systems can be manufactured to design new devices</a:t>
            </a:r>
          </a:p>
        </p:txBody>
      </p:sp>
    </p:spTree>
    <p:extLst>
      <p:ext uri="{BB962C8B-B14F-4D97-AF65-F5344CB8AC3E}">
        <p14:creationId xmlns:p14="http://schemas.microsoft.com/office/powerpoint/2010/main" val="3923107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699D-1819-4EDD-918D-A99CDDF59D16}" type="datetime1">
              <a:rPr lang="en-US" smtClean="0"/>
              <a:t>4/19/2012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E8-0648-4DE3-90A6-D29D64303D17}" type="slidenum">
              <a:rPr lang="en-US"/>
              <a:pPr/>
              <a:t>24</a:t>
            </a:fld>
            <a:endParaRPr lang="en-US"/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Tunneling </a:t>
            </a:r>
            <a:r>
              <a:rPr lang="en-US" sz="2400" dirty="0" smtClean="0"/>
              <a:t> of electrons through </a:t>
            </a:r>
            <a:r>
              <a:rPr lang="en-US" sz="2400" dirty="0"/>
              <a:t>a barrier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18333" r="17500" b="16667"/>
          <a:stretch>
            <a:fillRect/>
          </a:stretch>
        </p:blipFill>
        <p:spPr bwMode="auto">
          <a:xfrm>
            <a:off x="1143000" y="914400"/>
            <a:ext cx="4038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66800" y="3962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surface region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95600" y="4419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vacuum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810000" y="3962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0171-2AA5-4C51-8AF4-65343E25F951}" type="datetime1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6ECC-A53B-4894-B1C3-74F8D3AE896B}" type="slidenum">
              <a:rPr lang="en-US"/>
              <a:pPr/>
              <a:t>25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23963"/>
            <a:ext cx="56388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How a scanning tunneling microscope works: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419600" y="1447800"/>
            <a:ext cx="441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Developed at IBM Zurich by </a:t>
            </a:r>
            <a:r>
              <a:rPr lang="en-US" sz="2400" dirty="0" err="1"/>
              <a:t>Gerd</a:t>
            </a:r>
            <a:r>
              <a:rPr lang="en-US" sz="2400" dirty="0"/>
              <a:t> Binnig and </a:t>
            </a:r>
            <a:r>
              <a:rPr lang="en-US" sz="2400" dirty="0" err="1"/>
              <a:t>Heinrick</a:t>
            </a:r>
            <a:r>
              <a:rPr lang="en-US" sz="2400" dirty="0"/>
              <a:t> Rohrer who received Nobel prize in 1986.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F7FC-6D21-4444-BD4B-60F28A2D7058}" type="datetime1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9062-2000-48EF-BA4C-98FD5BCA5CE9}" type="slidenum">
              <a:rPr lang="en-US"/>
              <a:pPr/>
              <a:t>26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25000" r="36719" b="19792"/>
          <a:stretch>
            <a:fillRect/>
          </a:stretch>
        </p:blipFill>
        <p:spPr bwMode="auto">
          <a:xfrm>
            <a:off x="990600" y="1371600"/>
            <a:ext cx="502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06278" y="231224"/>
            <a:ext cx="762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Visualization of  | </a:t>
            </a:r>
            <a:r>
              <a:rPr lang="en-US" sz="2400" dirty="0">
                <a:latin typeface="Symbol" pitchFamily="18" charset="2"/>
              </a:rPr>
              <a:t>y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)|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A surface if a nearly perfect Si crystal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62000" y="5562600"/>
            <a:ext cx="754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Physical Review Letters -- March 20, 2000 -- Volume 84, Issue 12, pp. 2642-2645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154C-22CD-4BCF-96E5-3CE74DCB753A}" type="datetime1">
              <a:rPr lang="en-US" smtClean="0"/>
              <a:t>4/19/2012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DD3D-06CB-465E-B440-A4AB4952AC87}" type="slidenum">
              <a:rPr lang="en-US"/>
              <a:pPr/>
              <a:t>27</a:t>
            </a:fld>
            <a:endParaRPr lang="en-US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305800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physics of atoms –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Features are described by solutions to the matter wave equation – Schrödinger equation: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12711"/>
              </p:ext>
            </p:extLst>
          </p:nvPr>
        </p:nvGraphicFramePr>
        <p:xfrm>
          <a:off x="2057400" y="1828800"/>
          <a:ext cx="5089024" cy="96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39" name="数式" r:id="rId3" imgW="2539800" imgH="482400" progId="Equation.3">
                  <p:embed/>
                </p:oleObj>
              </mc:Choice>
              <mc:Fallback>
                <p:oleObj name="数式" r:id="rId3" imgW="2539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28800"/>
                        <a:ext cx="5089024" cy="966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667000" y="27432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312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“reduced” mass of electron and proton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63880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 flipV="1">
            <a:off x="5638800" y="25146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6394450" y="2901950"/>
          <a:ext cx="10033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40" name="Equation" r:id="rId5" imgW="1002960" imgH="850680" progId="Equation.3">
                  <p:embed/>
                </p:oleObj>
              </mc:Choice>
              <mc:Fallback>
                <p:oleObj name="Equation" r:id="rId5" imgW="100296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2901950"/>
                        <a:ext cx="10033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450850" y="3810000"/>
          <a:ext cx="81661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41" name="Equation" r:id="rId7" imgW="8165880" imgH="2260440" progId="Equation.3">
                  <p:embed/>
                </p:oleObj>
              </mc:Choice>
              <mc:Fallback>
                <p:oleObj name="Equation" r:id="rId7" imgW="8165880" imgH="226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3810000"/>
                        <a:ext cx="81661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033D-875A-4921-8A14-AFF84165CB6A}" type="datetime1">
              <a:rPr lang="en-US" smtClean="0"/>
              <a:t>4/19/2012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CB13-3943-4538-BA9B-56930F31E759}" type="slidenum">
              <a:rPr lang="en-US"/>
              <a:pPr/>
              <a:t>28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0001" r="23750" b="11667"/>
          <a:stretch>
            <a:fillRect/>
          </a:stretch>
        </p:blipFill>
        <p:spPr bwMode="auto">
          <a:xfrm>
            <a:off x="457200" y="1752600"/>
            <a:ext cx="3200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0001" r="18750" b="14999"/>
          <a:stretch>
            <a:fillRect/>
          </a:stretch>
        </p:blipFill>
        <p:spPr bwMode="auto">
          <a:xfrm>
            <a:off x="4800600" y="1676400"/>
            <a:ext cx="3733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460500" y="2362200"/>
          <a:ext cx="1358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0" name="Equation" r:id="rId5" imgW="1358640" imgH="482400" progId="Equation.3">
                  <p:embed/>
                </p:oleObj>
              </mc:Choice>
              <mc:Fallback>
                <p:oleObj name="Equation" r:id="rId5" imgW="1358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362200"/>
                        <a:ext cx="1358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Form of probability density for ground state (</a:t>
            </a:r>
            <a:r>
              <a:rPr lang="en-US" i="1"/>
              <a:t>n</a:t>
            </a:r>
            <a:r>
              <a:rPr lang="en-US"/>
              <a:t> = 1)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A6F2-371F-4540-81C7-55A2CB96EEC8}" type="datetime1">
              <a:rPr lang="en-US" smtClean="0"/>
              <a:t>4/19/2012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9F9C-88B3-4E03-AD99-06DAA27CC224}" type="slidenum">
              <a:rPr lang="en-US"/>
              <a:pPr/>
              <a:t>29</a:t>
            </a:fld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Angular degrees of freedom</a:t>
            </a:r>
          </a:p>
          <a:p>
            <a:pPr>
              <a:spcBef>
                <a:spcPct val="50000"/>
              </a:spcBef>
            </a:pPr>
            <a:r>
              <a:rPr lang="en-US"/>
              <a:t>   -- since the force between the electron and nucleus depends only on distance and not on angle, angular momentum </a:t>
            </a:r>
            <a:r>
              <a:rPr lang="en-US" b="1"/>
              <a:t>L </a:t>
            </a:r>
            <a:r>
              <a:rPr lang="en-US">
                <a:latin typeface="Symbol" pitchFamily="18" charset="2"/>
              </a:rPr>
              <a:t>º </a:t>
            </a:r>
            <a:r>
              <a:rPr lang="en-US" b="1"/>
              <a:t>r x p</a:t>
            </a:r>
            <a:r>
              <a:rPr lang="en-US"/>
              <a:t> is conserved.    Quantum numbers associated with angular momentum:</a:t>
            </a:r>
            <a:endParaRPr lang="en-US">
              <a:latin typeface="Symbol" pitchFamily="18" charset="2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336800" y="2209800"/>
          <a:ext cx="6540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4" name="Equation" r:id="rId3" imgW="6540480" imgH="888840" progId="Equation.3">
                  <p:embed/>
                </p:oleObj>
              </mc:Choice>
              <mc:Fallback>
                <p:oleObj name="Equation" r:id="rId3" imgW="65404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209800"/>
                        <a:ext cx="6540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30480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Notation:    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828800" y="3124200"/>
          <a:ext cx="354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5" name="Equation" r:id="rId5" imgW="3543120" imgH="342720" progId="Equation.3">
                  <p:embed/>
                </p:oleObj>
              </mc:Choice>
              <mc:Fallback>
                <p:oleObj name="Equation" r:id="rId5" imgW="3543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3543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23334" r="2499" b="20000"/>
          <a:stretch>
            <a:fillRect/>
          </a:stretch>
        </p:blipFill>
        <p:spPr bwMode="auto">
          <a:xfrm>
            <a:off x="3200400" y="3733800"/>
            <a:ext cx="5867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0001" r="18750" b="14999"/>
          <a:stretch>
            <a:fillRect/>
          </a:stretch>
        </p:blipFill>
        <p:spPr bwMode="auto">
          <a:xfrm>
            <a:off x="457200" y="4038600"/>
            <a:ext cx="2590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09600" y="4419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352800" y="4114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A178-51C2-4BB4-8BCE-1A1A87C538E0}" type="datetime1">
              <a:rPr lang="en-US" smtClean="0"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22933" r="65800" b="13422"/>
          <a:stretch/>
        </p:blipFill>
        <p:spPr bwMode="auto">
          <a:xfrm>
            <a:off x="304800" y="228600"/>
            <a:ext cx="3947160" cy="545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" y="5862935"/>
            <a:ext cx="884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4"/>
              </a:rPr>
              <a:t>www.wfu.edu/physics/sps/spszone52012conf/welcome.html 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68190" y="609600"/>
            <a:ext cx="3966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 of SPS zone 5 conference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April 20-21,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243840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Offer 1 point extra credit for attendance*</a:t>
            </a:r>
          </a:p>
          <a:p>
            <a:endParaRPr lang="en-US" sz="2400" dirty="0"/>
          </a:p>
          <a:p>
            <a:pPr lvl="1"/>
            <a:r>
              <a:rPr lang="en-US" dirty="0" smtClean="0"/>
              <a:t>*After the lecture, email  me that you attended.   In the following email exchange you will be asked to answer one question about the lecture.</a:t>
            </a:r>
          </a:p>
        </p:txBody>
      </p:sp>
    </p:spTree>
    <p:extLst>
      <p:ext uri="{BB962C8B-B14F-4D97-AF65-F5344CB8AC3E}">
        <p14:creationId xmlns:p14="http://schemas.microsoft.com/office/powerpoint/2010/main" val="24547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00CF-6497-489B-8067-76495399E079}" type="datetime1">
              <a:rPr lang="en-US" smtClean="0"/>
              <a:t>4/19/2012</a:t>
            </a:fld>
            <a:endParaRPr 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4E3B-6C34-43ED-8BC5-8080C8F9A023}" type="slidenum">
              <a:rPr lang="en-US"/>
              <a:pPr/>
              <a:t>30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1219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762000" y="1447800"/>
          <a:ext cx="2362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9" name="Equation" r:id="rId4" imgW="2361960" imgH="799920" progId="Equation.3">
                  <p:embed/>
                </p:oleObj>
              </mc:Choice>
              <mc:Fallback>
                <p:oleObj name="Equation" r:id="rId4" imgW="23619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23622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Summary of results for H-atom: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34000" y="5181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/>
              <a:t> = 1</a:t>
            </a:r>
            <a:endParaRPr lang="en-US" i="1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410200" y="1143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/>
              <a:t> = 4</a:t>
            </a:r>
            <a:endParaRPr lang="en-US" i="1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410200" y="144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/>
              <a:t> = 3</a:t>
            </a:r>
            <a:endParaRPr lang="en-US" i="1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410200" y="198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/>
              <a:t> = 2</a:t>
            </a:r>
            <a:endParaRPr lang="en-US" i="1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953000" y="1676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4800600" y="1447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648200" y="1371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4495800" y="1295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400800" y="1219200"/>
            <a:ext cx="2362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Balmer</a:t>
            </a:r>
            <a:r>
              <a:rPr lang="en-US" sz="2400" dirty="0"/>
              <a:t> series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spectra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28600" y="3581400"/>
            <a:ext cx="3048000" cy="830997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degeneracy associated with  each </a:t>
            </a:r>
            <a:r>
              <a:rPr lang="en-US" sz="2400" i="1" dirty="0"/>
              <a:t>n</a:t>
            </a:r>
            <a:r>
              <a:rPr lang="en-US" sz="2400" dirty="0"/>
              <a:t>: 2</a:t>
            </a:r>
            <a:r>
              <a:rPr lang="en-US" sz="2400" i="1" dirty="0"/>
              <a:t>n</a:t>
            </a:r>
            <a:r>
              <a:rPr lang="en-US" sz="2400" i="1" baseline="30000" dirty="0"/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94EA-D5C2-4CA0-A192-B00C6EDB030D}" type="datetime1">
              <a:rPr lang="en-US" smtClean="0"/>
              <a:t>4/19/2012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6904-239A-415B-9AA7-44BF06A43703}" type="slidenum">
              <a:rPr lang="en-US"/>
              <a:pPr/>
              <a:t>31</a:t>
            </a:fld>
            <a:endParaRPr lang="en-US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Atomic states of atoms throughout periodic table: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6667" r="14063" b="30208"/>
          <a:stretch>
            <a:fillRect/>
          </a:stretch>
        </p:blipFill>
        <p:spPr bwMode="auto">
          <a:xfrm>
            <a:off x="457200" y="762000"/>
            <a:ext cx="8305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541785"/>
              </p:ext>
            </p:extLst>
          </p:nvPr>
        </p:nvGraphicFramePr>
        <p:xfrm>
          <a:off x="1524000" y="4724400"/>
          <a:ext cx="36220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2" name="数式" r:id="rId4" imgW="1955520" imgH="482400" progId="Equation.3">
                  <p:embed/>
                </p:oleObj>
              </mc:Choice>
              <mc:Fallback>
                <p:oleObj name="数式" r:id="rId4" imgW="1955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24400"/>
                        <a:ext cx="3622088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3962400" y="53340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91200" y="5410200"/>
            <a:ext cx="312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effective potential for an electron in atom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873-F9B0-4EBA-B6AD-8572C10176D4}" type="datetime1">
              <a:rPr lang="en-US" smtClean="0"/>
              <a:t>4/19/2012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57C-AD63-42E2-80F3-CF15C61B5498}" type="slidenum">
              <a:rPr lang="en-US"/>
              <a:pPr/>
              <a:t>32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91075"/>
            <a:ext cx="71628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57475"/>
            <a:ext cx="7239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76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   Cu     (Z=29)   1s</a:t>
            </a:r>
            <a:r>
              <a:rPr lang="en-US" baseline="30000"/>
              <a:t>2</a:t>
            </a:r>
            <a:r>
              <a:rPr lang="en-US"/>
              <a:t>2s</a:t>
            </a:r>
            <a:r>
              <a:rPr lang="en-US" baseline="30000"/>
              <a:t>2</a:t>
            </a:r>
            <a:r>
              <a:rPr lang="en-US"/>
              <a:t>2p</a:t>
            </a:r>
            <a:r>
              <a:rPr lang="en-US" baseline="30000"/>
              <a:t>6</a:t>
            </a:r>
            <a:r>
              <a:rPr lang="en-US"/>
              <a:t>3s</a:t>
            </a:r>
            <a:r>
              <a:rPr lang="en-US" baseline="30000"/>
              <a:t>2</a:t>
            </a:r>
            <a:r>
              <a:rPr lang="en-US"/>
              <a:t>3p</a:t>
            </a:r>
            <a:r>
              <a:rPr lang="en-US" baseline="30000"/>
              <a:t>6</a:t>
            </a:r>
            <a:r>
              <a:rPr lang="en-US"/>
              <a:t>3d</a:t>
            </a:r>
            <a:r>
              <a:rPr lang="en-US" baseline="30000"/>
              <a:t>10</a:t>
            </a:r>
            <a:r>
              <a:rPr lang="en-US"/>
              <a:t>4s</a:t>
            </a:r>
            <a:r>
              <a:rPr lang="en-US" baseline="30000"/>
              <a:t>1</a:t>
            </a:r>
            <a:endParaRPr 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239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029200" y="91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181600" y="2971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181600" y="5334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06C3-F671-4063-A086-CFAE2E6FD69F}" type="datetime1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1057-B2C7-4C1A-9A87-657D98E65DA6}" type="slidenum">
              <a:rPr lang="en-US"/>
              <a:pPr/>
              <a:t>33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75"/>
            <a:ext cx="75438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841500" y="2362200"/>
          <a:ext cx="1358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6" name="Equation" r:id="rId4" imgW="1358640" imgH="482400" progId="Equation.3">
                  <p:embed/>
                </p:oleObj>
              </mc:Choice>
              <mc:Fallback>
                <p:oleObj name="Equation" r:id="rId4" imgW="1358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2362200"/>
                        <a:ext cx="1358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425A-C280-4C97-B25C-4F37D1D4FD09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52453" r="5108" b="23774"/>
          <a:stretch/>
        </p:blipFill>
        <p:spPr bwMode="auto">
          <a:xfrm>
            <a:off x="-1" y="1295399"/>
            <a:ext cx="9144001" cy="189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3810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Webassign</a:t>
            </a:r>
            <a:r>
              <a:rPr lang="en-US" sz="2400" dirty="0" smtClean="0"/>
              <a:t> hint: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75612"/>
              </p:ext>
            </p:extLst>
          </p:nvPr>
        </p:nvGraphicFramePr>
        <p:xfrm>
          <a:off x="450921" y="3281363"/>
          <a:ext cx="8007279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5" name="数式" r:id="rId4" imgW="2070000" imgH="609480" progId="Equation.3">
                  <p:embed/>
                </p:oleObj>
              </mc:Choice>
              <mc:Fallback>
                <p:oleObj name="数式" r:id="rId4" imgW="207000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921" y="3281363"/>
                        <a:ext cx="8007279" cy="235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64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4559-1EE3-4220-81B5-79277D0F1F9E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65299" r="4413" b="17359"/>
          <a:stretch/>
        </p:blipFill>
        <p:spPr bwMode="auto">
          <a:xfrm>
            <a:off x="152400" y="914400"/>
            <a:ext cx="8586061" cy="12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810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Webassign</a:t>
            </a:r>
            <a:r>
              <a:rPr lang="en-US" sz="2400" dirty="0" smtClean="0"/>
              <a:t> hint: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5715000" cy="36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77623"/>
              </p:ext>
            </p:extLst>
          </p:nvPr>
        </p:nvGraphicFramePr>
        <p:xfrm>
          <a:off x="5181600" y="4331970"/>
          <a:ext cx="3976807" cy="100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4" name="数式" r:id="rId5" imgW="1612800" imgH="406080" progId="Equation.3">
                  <p:embed/>
                </p:oleObj>
              </mc:Choice>
              <mc:Fallback>
                <p:oleObj name="数式" r:id="rId5" imgW="161280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1600" y="4331970"/>
                        <a:ext cx="3976807" cy="1002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2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66FD-D245-4348-9247-2617D5AEB5DD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7467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you have not already done so – please reply to my email concerning  your intentions regarding </a:t>
            </a:r>
            <a:r>
              <a:rPr lang="en-US" sz="3200" b="1" dirty="0" smtClean="0">
                <a:solidFill>
                  <a:srgbClr val="FF0000"/>
                </a:solidFill>
              </a:rPr>
              <a:t>Exam 4</a:t>
            </a:r>
            <a:r>
              <a:rPr lang="en-US" sz="3200" b="1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325" y="314703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material you have learned up to now in PHY 113 &amp; 114 was known in 1900 and is basically </a:t>
            </a:r>
            <a:r>
              <a:rPr lang="en-US" sz="3200" b="1" dirty="0" smtClean="0">
                <a:solidFill>
                  <a:srgbClr val="FF0000"/>
                </a:solidFill>
              </a:rPr>
              <a:t>still true</a:t>
            </a:r>
            <a:r>
              <a:rPr lang="en-US" sz="3200" dirty="0" smtClean="0"/>
              <a:t>.   Some details  (such as at high energy, short times, etc. ) have been modified with Einstein’s theory of relativity, and with the development of quantum theory.</a:t>
            </a:r>
          </a:p>
        </p:txBody>
      </p:sp>
    </p:spTree>
    <p:extLst>
      <p:ext uri="{BB962C8B-B14F-4D97-AF65-F5344CB8AC3E}">
        <p14:creationId xmlns:p14="http://schemas.microsoft.com/office/powerpoint/2010/main" val="211484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6A4D-0707-4E6A-9D72-20DC6CD746D9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of the following technologies do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need quantum mechanics.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X-ray diffraction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Neutron diffraction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Electron microscope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MRI (Magnetic Resonance Imaging)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Lasers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895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of the following technologies do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need quantum mechanics.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Scanning tunneling microscopy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Atomic force microscopy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Data storage devices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Microwave ovens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LED lighting</a:t>
            </a:r>
          </a:p>
        </p:txBody>
      </p:sp>
    </p:spTree>
    <p:extLst>
      <p:ext uri="{BB962C8B-B14F-4D97-AF65-F5344CB8AC3E}">
        <p14:creationId xmlns:p14="http://schemas.microsoft.com/office/powerpoint/2010/main" val="177251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E63D-2EB4-47B7-846B-63B86DBFE089}" type="datetime1">
              <a:rPr lang="en-US" smtClean="0"/>
              <a:t>4/19/2012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18163" r="57413" b="18140"/>
          <a:stretch/>
        </p:blipFill>
        <p:spPr bwMode="auto">
          <a:xfrm>
            <a:off x="381000" y="990600"/>
            <a:ext cx="3139699" cy="52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91000" y="4823368"/>
            <a:ext cx="396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From </a:t>
            </a:r>
            <a:r>
              <a:rPr lang="en-US" sz="2400" b="1" i="1" dirty="0" smtClean="0"/>
              <a:t>Physical </a:t>
            </a:r>
            <a:r>
              <a:rPr lang="en-US" sz="2400" b="1" i="1" dirty="0"/>
              <a:t>Review Letters </a:t>
            </a:r>
            <a:r>
              <a:rPr lang="en-US" sz="2400" dirty="0" smtClean="0"/>
              <a:t>March </a:t>
            </a:r>
            <a:r>
              <a:rPr lang="en-US" sz="2400" dirty="0"/>
              <a:t>20, 2000 -- Volume 84, Issue 12, pp. 2642-2645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81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Image of Si atoms on a nearly perfect surface at T=7 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1676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Image made using atomic </a:t>
            </a:r>
            <a:r>
              <a:rPr lang="en-US" sz="2400" smtClean="0"/>
              <a:t>force microscopy.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5942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A864-12BC-4AE4-B953-ED9CC9B51637}" type="datetime1">
              <a:rPr lang="en-US" smtClean="0"/>
              <a:t>4/19/2012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23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5537-95CB-41DE-8951-DCF1E3DF3BE1}" type="slidenum">
              <a:rPr lang="en-US"/>
              <a:pPr/>
              <a:t>9</a:t>
            </a:fld>
            <a:endParaRPr 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30817" y="181843"/>
            <a:ext cx="8001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Quantum physics –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/>
              <a:t>Electromagnetic waves sometimes behave like particles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143000" y="1371600"/>
            <a:ext cx="7620000" cy="101566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è"/>
            </a:pPr>
            <a:r>
              <a:rPr lang="en-US" sz="2400" dirty="0">
                <a:sym typeface="Wingdings" pitchFamily="2" charset="2"/>
              </a:rPr>
              <a:t>one “photon” has a quantum of </a:t>
            </a:r>
            <a:r>
              <a:rPr lang="en-US" sz="2400" dirty="0" smtClean="0">
                <a:sym typeface="Wingdings" pitchFamily="2" charset="2"/>
              </a:rPr>
              <a:t>energy  </a:t>
            </a:r>
            <a:r>
              <a:rPr lang="en-US" sz="2400" dirty="0">
                <a:sym typeface="Wingdings" pitchFamily="2" charset="2"/>
              </a:rPr>
              <a:t>E=</a:t>
            </a:r>
            <a:r>
              <a:rPr lang="en-US" sz="2400" i="1" dirty="0" err="1">
                <a:sym typeface="Wingdings" pitchFamily="2" charset="2"/>
              </a:rPr>
              <a:t>hf</a:t>
            </a:r>
            <a:endParaRPr lang="en-US" sz="2400" i="1" dirty="0">
              <a:sym typeface="Wingdings" pitchFamily="2" charset="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/>
              <a:t>                                                       </a:t>
            </a:r>
            <a:r>
              <a:rPr lang="en-US" sz="2400" dirty="0" smtClean="0"/>
              <a:t>momentum  </a:t>
            </a:r>
            <a:r>
              <a:rPr lang="en-US" sz="2400" dirty="0"/>
              <a:t>p=</a:t>
            </a:r>
            <a:r>
              <a:rPr lang="en-US" sz="2400" i="1" dirty="0"/>
              <a:t>h/</a:t>
            </a:r>
            <a:r>
              <a:rPr lang="en-US" sz="2400" i="1" dirty="0">
                <a:latin typeface="Symbol" pitchFamily="18" charset="2"/>
              </a:rPr>
              <a:t>l=</a:t>
            </a:r>
            <a:r>
              <a:rPr lang="en-US" sz="2400" i="1" dirty="0" err="1"/>
              <a:t>hf</a:t>
            </a:r>
            <a:r>
              <a:rPr lang="en-US" sz="2400" i="1" dirty="0"/>
              <a:t>/c</a:t>
            </a:r>
            <a:endParaRPr lang="en-US" sz="2400" i="1" dirty="0">
              <a:latin typeface="Symbol" pitchFamily="18" charset="2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685800" y="26670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/>
              <a:t>Particles sometimes behave like waves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141708" y="3124200"/>
            <a:ext cx="7620000" cy="249299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è"/>
            </a:pPr>
            <a:r>
              <a:rPr lang="en-US" sz="2400" dirty="0">
                <a:sym typeface="Wingdings" pitchFamily="2" charset="2"/>
              </a:rPr>
              <a:t>“wavelength” of particle related to momentum:</a:t>
            </a:r>
            <a:endParaRPr lang="en-US" sz="2400" i="1" dirty="0">
              <a:sym typeface="Wingdings" pitchFamily="2" charset="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/>
              <a:t>                      </a:t>
            </a:r>
            <a:r>
              <a:rPr lang="en-US" sz="2400" i="1" dirty="0">
                <a:latin typeface="Symbol" pitchFamily="18" charset="2"/>
              </a:rPr>
              <a:t>l</a:t>
            </a:r>
            <a:r>
              <a:rPr lang="en-US" sz="2400" i="1" dirty="0"/>
              <a:t>=h/p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</a:t>
            </a:r>
            <a:r>
              <a:rPr lang="en-US" sz="2400" dirty="0"/>
              <a:t> quantum particles can “tunnel” to places classically “forbidden”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 Stationary quantum states have quantized energies</a:t>
            </a:r>
            <a:r>
              <a:rPr lang="en-US" sz="2400" dirty="0"/>
              <a:t>                              </a:t>
            </a:r>
            <a:endParaRPr lang="en-US" sz="2400" i="1" dirty="0">
              <a:latin typeface="Symbol" pitchFamily="18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17051</TotalTime>
  <Words>1276</Words>
  <Application>Microsoft Office PowerPoint</Application>
  <PresentationFormat>On-screen Show (4:3)</PresentationFormat>
  <Paragraphs>248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数式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1009</cp:revision>
  <cp:lastPrinted>2012-03-27T16:42:45Z</cp:lastPrinted>
  <dcterms:created xsi:type="dcterms:W3CDTF">2012-01-10T18:32:24Z</dcterms:created>
  <dcterms:modified xsi:type="dcterms:W3CDTF">2012-04-19T14:41:28Z</dcterms:modified>
</cp:coreProperties>
</file>