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508" r:id="rId3"/>
    <p:sldId id="645" r:id="rId4"/>
    <p:sldId id="646" r:id="rId5"/>
    <p:sldId id="647" r:id="rId6"/>
    <p:sldId id="649" r:id="rId7"/>
    <p:sldId id="650" r:id="rId8"/>
    <p:sldId id="658" r:id="rId9"/>
    <p:sldId id="651" r:id="rId10"/>
    <p:sldId id="652" r:id="rId11"/>
    <p:sldId id="648" r:id="rId12"/>
    <p:sldId id="653" r:id="rId13"/>
    <p:sldId id="654" r:id="rId14"/>
    <p:sldId id="655" r:id="rId15"/>
    <p:sldId id="656" r:id="rId16"/>
    <p:sldId id="657" r:id="rId17"/>
    <p:sldId id="659" r:id="rId18"/>
    <p:sldId id="660" r:id="rId19"/>
    <p:sldId id="661" r:id="rId20"/>
    <p:sldId id="662" r:id="rId21"/>
    <p:sldId id="666" r:id="rId22"/>
    <p:sldId id="663" r:id="rId23"/>
    <p:sldId id="667" r:id="rId24"/>
    <p:sldId id="668" r:id="rId25"/>
    <p:sldId id="669" r:id="rId26"/>
    <p:sldId id="670" r:id="rId27"/>
    <p:sldId id="671" r:id="rId28"/>
    <p:sldId id="672" r:id="rId29"/>
    <p:sldId id="673" r:id="rId30"/>
    <p:sldId id="664" r:id="rId31"/>
    <p:sldId id="665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F8670E"/>
    <a:srgbClr val="A98D63"/>
    <a:srgbClr val="CDBCA3"/>
    <a:srgbClr val="BEA888"/>
    <a:srgbClr val="812F60"/>
    <a:srgbClr val="DA32A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4BE6-2D8A-42A4-B0D9-51E4A107F126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29C6-53B4-47F1-A289-A307E0F8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4C76-1FBD-4B8D-ABB5-72C795E66E19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D75D-2D3B-4693-81FA-1BE2FB768ABF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31A5-331B-4F90-8309-5416786DDC23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68-79C1-4239-84BA-B8DBA1124DE1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BC1B-8E32-4D14-86E5-39BD86483929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577-6E5B-4F82-94C2-CA71F88C0C72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0DAD-94D3-461C-9749-5968AC6ABAB7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6B5F-6C32-422C-80C1-A149CF32EC9B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68A3-5800-4F61-AFA4-07A8C30E46DE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F08C-A313-483C-8E2B-767D1EC60A94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91E3-E5B2-4DEE-80A5-31DC09E16CA7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19.wmf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D99F-0E8B-49EC-B0AB-699AA44D4267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24 (Chapter 43):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Some topics in the physics of molecules and solids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Physics of atoms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Physics of molecules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Physics of solids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Quantum theory for electromagnetic radiation</a:t>
            </a:r>
          </a:p>
          <a:p>
            <a:pPr lvl="1"/>
            <a:r>
              <a:rPr lang="en-US" sz="2400" dirty="0" smtClean="0"/>
              <a:t>The transition between bound quantum states can correspond to the emission (production) or absorption (consumption) of electromagnetic quanta: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9785"/>
              </p:ext>
            </p:extLst>
          </p:nvPr>
        </p:nvGraphicFramePr>
        <p:xfrm>
          <a:off x="1119188" y="2352675"/>
          <a:ext cx="6653212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2" name="数式" r:id="rId3" imgW="2958840" imgH="1054080" progId="Equation.3">
                  <p:embed/>
                </p:oleObj>
              </mc:Choice>
              <mc:Fallback>
                <p:oleObj name="数式" r:id="rId3" imgW="2958840" imgH="1054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2352675"/>
                        <a:ext cx="6653212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638800" y="4953000"/>
            <a:ext cx="3352800" cy="1219200"/>
            <a:chOff x="5638800" y="4953000"/>
            <a:chExt cx="3352800" cy="1219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943600" y="5105400"/>
              <a:ext cx="18288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43600" y="6019800"/>
              <a:ext cx="18288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58000" y="5105400"/>
              <a:ext cx="0" cy="914400"/>
            </a:xfrm>
            <a:prstGeom prst="line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7994354"/>
                </p:ext>
              </p:extLst>
            </p:nvPr>
          </p:nvGraphicFramePr>
          <p:xfrm>
            <a:off x="5638800" y="5305425"/>
            <a:ext cx="1055687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43" name="数式" r:id="rId5" imgW="469800" imgH="228600" progId="Equation.3">
                    <p:embed/>
                  </p:oleObj>
                </mc:Choice>
                <mc:Fallback>
                  <p:oleObj name="数式" r:id="rId5" imgW="4698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5305425"/>
                          <a:ext cx="1055687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ight Brace 9"/>
            <p:cNvSpPr/>
            <p:nvPr/>
          </p:nvSpPr>
          <p:spPr>
            <a:xfrm>
              <a:off x="7772400" y="4953000"/>
              <a:ext cx="228600" cy="1219200"/>
            </a:xfrm>
            <a:prstGeom prst="rightBrace">
              <a:avLst/>
            </a:prstGeom>
            <a:ln w="254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3400" y="5410200"/>
              <a:ext cx="838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|</a:t>
              </a:r>
              <a:r>
                <a:rPr lang="en-US" sz="2400" dirty="0" smtClean="0">
                  <a:latin typeface="Symbol" pitchFamily="18" charset="2"/>
                </a:rPr>
                <a:t>D</a:t>
              </a:r>
              <a:r>
                <a:rPr lang="en-US" sz="2400" dirty="0" smtClean="0"/>
                <a:t>E|</a:t>
              </a:r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219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C73-5BCF-404C-934F-E21BAAA871E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31755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5316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level diagram for H atom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951835"/>
              </p:ext>
            </p:extLst>
          </p:nvPr>
        </p:nvGraphicFramePr>
        <p:xfrm>
          <a:off x="5029201" y="80631"/>
          <a:ext cx="3429000" cy="151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6" name="数式" r:id="rId4" imgW="2006280" imgH="888840" progId="Equation.3">
                  <p:embed/>
                </p:oleObj>
              </mc:Choice>
              <mc:Fallback>
                <p:oleObj name="数式" r:id="rId4" imgW="2006280" imgH="8888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80631"/>
                        <a:ext cx="3429000" cy="1519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35366"/>
              </p:ext>
            </p:extLst>
          </p:nvPr>
        </p:nvGraphicFramePr>
        <p:xfrm>
          <a:off x="4800600" y="2024063"/>
          <a:ext cx="4046537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7" name="数式" r:id="rId6" imgW="2666880" imgH="2705040" progId="Equation.3">
                  <p:embed/>
                </p:oleObj>
              </mc:Choice>
              <mc:Fallback>
                <p:oleObj name="数式" r:id="rId6" imgW="2666880" imgH="2705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24063"/>
                        <a:ext cx="4046537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3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Physics of molecules – H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Recall for H atom: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917973"/>
              </p:ext>
            </p:extLst>
          </p:nvPr>
        </p:nvGraphicFramePr>
        <p:xfrm>
          <a:off x="2101850" y="1447800"/>
          <a:ext cx="475615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1" name="数式" r:id="rId3" imgW="2374560" imgH="1447560" progId="Equation.3">
                  <p:embed/>
                </p:oleObj>
              </mc:Choice>
              <mc:Fallback>
                <p:oleObj name="数式" r:id="rId3" imgW="2374560" imgH="1447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1447800"/>
                        <a:ext cx="4756150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7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Physics of molecules –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--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080562"/>
              </p:ext>
            </p:extLst>
          </p:nvPr>
        </p:nvGraphicFramePr>
        <p:xfrm>
          <a:off x="1086644" y="3048000"/>
          <a:ext cx="6665912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54" name="数式" r:id="rId3" imgW="3327120" imgH="1320480" progId="Equation.3">
                  <p:embed/>
                </p:oleObj>
              </mc:Choice>
              <mc:Fallback>
                <p:oleObj name="数式" r:id="rId3" imgW="33271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644" y="3048000"/>
                        <a:ext cx="6665912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447800" y="796498"/>
            <a:ext cx="3886200" cy="1565702"/>
            <a:chOff x="1447800" y="796498"/>
            <a:chExt cx="3886200" cy="1565702"/>
          </a:xfrm>
        </p:grpSpPr>
        <p:sp>
          <p:nvSpPr>
            <p:cNvPr id="7" name="Oval 6"/>
            <p:cNvSpPr/>
            <p:nvPr/>
          </p:nvSpPr>
          <p:spPr>
            <a:xfrm>
              <a:off x="1828800" y="16002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447800" y="796498"/>
              <a:ext cx="0" cy="1565702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2362200"/>
              <a:ext cx="388620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505200" y="16002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05000" y="1676400"/>
              <a:ext cx="1676400" cy="0"/>
            </a:xfrm>
            <a:prstGeom prst="line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895600" y="1066800"/>
              <a:ext cx="152400" cy="152400"/>
            </a:xfrm>
            <a:prstGeom prst="ellipse">
              <a:avLst/>
            </a:prstGeom>
            <a:solidFill>
              <a:srgbClr val="FC70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7" idx="7"/>
              <a:endCxn id="16" idx="6"/>
            </p:cNvCxnSpPr>
            <p:nvPr/>
          </p:nvCxnSpPr>
          <p:spPr>
            <a:xfrm flipV="1">
              <a:off x="1958882" y="1143000"/>
              <a:ext cx="1089118" cy="479518"/>
            </a:xfrm>
            <a:prstGeom prst="line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5"/>
              <a:endCxn id="16" idx="5"/>
            </p:cNvCxnSpPr>
            <p:nvPr/>
          </p:nvCxnSpPr>
          <p:spPr>
            <a:xfrm flipH="1" flipV="1">
              <a:off x="3025682" y="1196882"/>
              <a:ext cx="609600" cy="533400"/>
            </a:xfrm>
            <a:prstGeom prst="line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573091"/>
                </p:ext>
              </p:extLst>
            </p:nvPr>
          </p:nvGraphicFramePr>
          <p:xfrm>
            <a:off x="1796143" y="942882"/>
            <a:ext cx="9159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55" name="数式" r:id="rId5" imgW="457200" imgH="253800" progId="Equation.3">
                    <p:embed/>
                  </p:oleObj>
                </mc:Choice>
                <mc:Fallback>
                  <p:oleObj name="数式" r:id="rId5" imgW="45720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143" y="942882"/>
                          <a:ext cx="915987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878295"/>
                </p:ext>
              </p:extLst>
            </p:nvPr>
          </p:nvGraphicFramePr>
          <p:xfrm>
            <a:off x="3325813" y="1095375"/>
            <a:ext cx="9667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56" name="数式" r:id="rId7" imgW="482400" imgH="253800" progId="Equation.3">
                    <p:embed/>
                  </p:oleObj>
                </mc:Choice>
                <mc:Fallback>
                  <p:oleObj name="数式" r:id="rId7" imgW="482400" imgH="2538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5813" y="1095375"/>
                          <a:ext cx="966787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3297993"/>
                </p:ext>
              </p:extLst>
            </p:nvPr>
          </p:nvGraphicFramePr>
          <p:xfrm>
            <a:off x="2349500" y="1625600"/>
            <a:ext cx="1144588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57" name="数式" r:id="rId9" imgW="571320" imgH="253800" progId="Equation.3">
                    <p:embed/>
                  </p:oleObj>
                </mc:Choice>
                <mc:Fallback>
                  <p:oleObj name="数式" r:id="rId9" imgW="571320" imgH="2538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0" y="1625600"/>
                          <a:ext cx="1144588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92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58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Physics of molecules –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--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9600" y="796498"/>
            <a:ext cx="3886200" cy="1565702"/>
            <a:chOff x="1447800" y="796498"/>
            <a:chExt cx="3886200" cy="1565702"/>
          </a:xfrm>
        </p:grpSpPr>
        <p:sp>
          <p:nvSpPr>
            <p:cNvPr id="7" name="Oval 6"/>
            <p:cNvSpPr/>
            <p:nvPr/>
          </p:nvSpPr>
          <p:spPr>
            <a:xfrm>
              <a:off x="1828800" y="16002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447800" y="796498"/>
              <a:ext cx="0" cy="1565702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2362200"/>
              <a:ext cx="388620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505200" y="16002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05000" y="1676400"/>
              <a:ext cx="1676400" cy="0"/>
            </a:xfrm>
            <a:prstGeom prst="line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895600" y="1066800"/>
              <a:ext cx="152400" cy="152400"/>
            </a:xfrm>
            <a:prstGeom prst="ellipse">
              <a:avLst/>
            </a:prstGeom>
            <a:solidFill>
              <a:srgbClr val="FC70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7" idx="7"/>
              <a:endCxn id="16" idx="6"/>
            </p:cNvCxnSpPr>
            <p:nvPr/>
          </p:nvCxnSpPr>
          <p:spPr>
            <a:xfrm flipV="1">
              <a:off x="1958882" y="1143000"/>
              <a:ext cx="1089118" cy="479518"/>
            </a:xfrm>
            <a:prstGeom prst="line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5"/>
              <a:endCxn id="16" idx="5"/>
            </p:cNvCxnSpPr>
            <p:nvPr/>
          </p:nvCxnSpPr>
          <p:spPr>
            <a:xfrm flipH="1" flipV="1">
              <a:off x="3025682" y="1196882"/>
              <a:ext cx="609600" cy="533400"/>
            </a:xfrm>
            <a:prstGeom prst="line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179420"/>
                </p:ext>
              </p:extLst>
            </p:nvPr>
          </p:nvGraphicFramePr>
          <p:xfrm>
            <a:off x="1796143" y="942882"/>
            <a:ext cx="9159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466" name="数式" r:id="rId3" imgW="457200" imgH="253800" progId="Equation.3">
                    <p:embed/>
                  </p:oleObj>
                </mc:Choice>
                <mc:Fallback>
                  <p:oleObj name="数式" r:id="rId3" imgW="457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143" y="942882"/>
                          <a:ext cx="915987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6897041"/>
                </p:ext>
              </p:extLst>
            </p:nvPr>
          </p:nvGraphicFramePr>
          <p:xfrm>
            <a:off x="3325813" y="1095375"/>
            <a:ext cx="9667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467" name="数式" r:id="rId5" imgW="482400" imgH="253800" progId="Equation.3">
                    <p:embed/>
                  </p:oleObj>
                </mc:Choice>
                <mc:Fallback>
                  <p:oleObj name="数式" r:id="rId5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5813" y="1095375"/>
                          <a:ext cx="966787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721788"/>
                </p:ext>
              </p:extLst>
            </p:nvPr>
          </p:nvGraphicFramePr>
          <p:xfrm>
            <a:off x="2349500" y="1625600"/>
            <a:ext cx="1144588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468" name="数式" r:id="rId7" imgW="571320" imgH="253800" progId="Equation.3">
                    <p:embed/>
                  </p:oleObj>
                </mc:Choice>
                <mc:Fallback>
                  <p:oleObj name="数式" r:id="rId7" imgW="5713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0" y="1625600"/>
                          <a:ext cx="1144588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9387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37388" r="29303" b="9865"/>
          <a:stretch/>
        </p:blipFill>
        <p:spPr bwMode="auto">
          <a:xfrm>
            <a:off x="4735286" y="2743200"/>
            <a:ext cx="418011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886868"/>
              </p:ext>
            </p:extLst>
          </p:nvPr>
        </p:nvGraphicFramePr>
        <p:xfrm>
          <a:off x="228600" y="2209800"/>
          <a:ext cx="5824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69" name="数式" r:id="rId10" imgW="2908080" imgH="558720" progId="Equation.3">
                  <p:embed/>
                </p:oleObj>
              </mc:Choice>
              <mc:Fallback>
                <p:oleObj name="数式" r:id="rId10" imgW="29080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5824537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4200" y="6172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562600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http://farside.ph.utexas.edu/teaching/qmech/lectures/node129.html</a:t>
            </a:r>
            <a:endParaRPr lang="en-US" sz="1000" dirty="0" smtClean="0"/>
          </a:p>
        </p:txBody>
      </p:sp>
      <p:pic>
        <p:nvPicPr>
          <p:cNvPr id="229421" name="Picture 4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6" b="16190"/>
          <a:stretch/>
        </p:blipFill>
        <p:spPr bwMode="auto">
          <a:xfrm>
            <a:off x="348342" y="4830175"/>
            <a:ext cx="3669030" cy="15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2" name="Picture 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1" b="25231"/>
          <a:stretch/>
        </p:blipFill>
        <p:spPr bwMode="auto">
          <a:xfrm>
            <a:off x="311784" y="3352800"/>
            <a:ext cx="3810000" cy="143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24000" y="4267200"/>
            <a:ext cx="1524000" cy="0"/>
          </a:xfrm>
          <a:prstGeom prst="line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38514" y="6019800"/>
            <a:ext cx="366486" cy="0"/>
          </a:xfrm>
          <a:prstGeom prst="line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5943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3600" y="4191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877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580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Physics of molecules –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Energy diagram for </a:t>
            </a:r>
            <a:r>
              <a:rPr lang="en-US" sz="2400" dirty="0" err="1" smtClean="0"/>
              <a:t>NaCl</a:t>
            </a:r>
            <a:r>
              <a:rPr lang="en-US" sz="2400" dirty="0" smtClean="0"/>
              <a:t> molecule as a function of ion separation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6" y="1436132"/>
            <a:ext cx="3810000" cy="344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09386" y="4038600"/>
            <a:ext cx="3405414" cy="847487"/>
            <a:chOff x="709386" y="4038600"/>
            <a:chExt cx="3405414" cy="84748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600200" y="4038600"/>
              <a:ext cx="2514600" cy="38100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9386" y="4424422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Stable equilibrium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8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580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Physics of molecules –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Vibration about equilibrium point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"/>
          <a:stretch/>
        </p:blipFill>
        <p:spPr bwMode="auto">
          <a:xfrm>
            <a:off x="228600" y="1371600"/>
            <a:ext cx="3070860" cy="349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 bwMode="auto">
          <a:xfrm>
            <a:off x="5486400" y="235803"/>
            <a:ext cx="2895600" cy="356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71479"/>
              </p:ext>
            </p:extLst>
          </p:nvPr>
        </p:nvGraphicFramePr>
        <p:xfrm>
          <a:off x="1905000" y="2590800"/>
          <a:ext cx="323056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1" name="数式" r:id="rId5" imgW="1612800" imgH="393480" progId="Equation.3">
                  <p:embed/>
                </p:oleObj>
              </mc:Choice>
              <mc:Fallback>
                <p:oleObj name="数式" r:id="rId5" imgW="1612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3230562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603544"/>
              </p:ext>
            </p:extLst>
          </p:nvPr>
        </p:nvGraphicFramePr>
        <p:xfrm>
          <a:off x="2590800" y="3962400"/>
          <a:ext cx="48768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2" name="数式" r:id="rId7" imgW="2539800" imgH="1143000" progId="Equation.3">
                  <p:embed/>
                </p:oleObj>
              </mc:Choice>
              <mc:Fallback>
                <p:oleObj name="数式" r:id="rId7" imgW="253980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4876800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0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580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Physics of molecules –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Vibration about equilibrium point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10000" cy="270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86147"/>
              </p:ext>
            </p:extLst>
          </p:nvPr>
        </p:nvGraphicFramePr>
        <p:xfrm>
          <a:off x="304800" y="1193800"/>
          <a:ext cx="6386513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3" name="数式" r:id="rId4" imgW="3238200" imgH="1168200" progId="Equation.3">
                  <p:embed/>
                </p:oleObj>
              </mc:Choice>
              <mc:Fallback>
                <p:oleObj name="数式" r:id="rId4" imgW="3238200" imgH="1168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93800"/>
                        <a:ext cx="6386513" cy="234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72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that 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=6x10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 cycle/s for a vibrating CO molecule, if this vibration were to couple to EM radiation, what would be the wavelength of light?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A.  5x10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m         B. 2x10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m           C. 1x10</a:t>
            </a:r>
            <a:r>
              <a:rPr lang="en-US" sz="2400" baseline="30000" dirty="0" smtClean="0"/>
              <a:t>-47</a:t>
            </a:r>
            <a:r>
              <a:rPr lang="en-US" sz="2400" dirty="0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043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CD4C-C58C-4F5B-AAA6-6DB9CF28AC6B}" type="datetime1">
              <a:rPr lang="en-US"/>
              <a:pPr/>
              <a:t>4/24/2012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32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B5C4-1101-4A78-A110-777469DC0633}" type="slidenum">
              <a:rPr lang="en-US"/>
              <a:pPr/>
              <a:t>18</a:t>
            </a:fld>
            <a:endParaRPr lang="en-US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Physics of molecules and solids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48541"/>
              </p:ext>
            </p:extLst>
          </p:nvPr>
        </p:nvGraphicFramePr>
        <p:xfrm>
          <a:off x="1292726" y="914400"/>
          <a:ext cx="4117474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2" name="数式" r:id="rId3" imgW="1955520" imgH="482400" progId="Equation.3">
                  <p:embed/>
                </p:oleObj>
              </mc:Choice>
              <mc:Fallback>
                <p:oleObj name="数式" r:id="rId3" imgW="1955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726" y="914400"/>
                        <a:ext cx="4117474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Line 4"/>
          <p:cNvSpPr>
            <a:spLocks noChangeShapeType="1"/>
          </p:cNvSpPr>
          <p:nvPr/>
        </p:nvSpPr>
        <p:spPr bwMode="auto">
          <a:xfrm flipH="1" flipV="1">
            <a:off x="4191000" y="16002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867400" y="1828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effective potential for electron in molecule or solid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0000" r="18750" b="26666"/>
          <a:stretch>
            <a:fillRect/>
          </a:stretch>
        </p:blipFill>
        <p:spPr bwMode="auto">
          <a:xfrm>
            <a:off x="228600" y="3886200"/>
            <a:ext cx="381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0001" r="25000" b="25000"/>
          <a:stretch>
            <a:fillRect/>
          </a:stretch>
        </p:blipFill>
        <p:spPr bwMode="auto">
          <a:xfrm>
            <a:off x="5791200" y="33528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85800" y="2895600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electron density associated with</a:t>
            </a:r>
          </a:p>
          <a:p>
            <a:pPr>
              <a:spcBef>
                <a:spcPct val="50000"/>
              </a:spcBef>
            </a:pPr>
            <a:r>
              <a:rPr lang="en-US"/>
              <a:t> H</a:t>
            </a:r>
            <a:r>
              <a:rPr lang="en-US" baseline="-25000"/>
              <a:t>2</a:t>
            </a:r>
            <a:r>
              <a:rPr lang="en-US"/>
              <a:t> molecule:                                  CH</a:t>
            </a:r>
            <a:r>
              <a:rPr lang="en-US" baseline="-25000"/>
              <a:t>4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                              molecule: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DE10-DD5C-4D70-AAD7-AAC7B65DB347}" type="datetime1">
              <a:rPr lang="en-US"/>
              <a:pPr/>
              <a:t>4/24/2012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32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8D46-32C1-454A-AD5E-FDDC178B7CF8}" type="slidenum">
              <a:rPr lang="en-US"/>
              <a:pPr/>
              <a:t>19</a:t>
            </a:fld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Molecular binding of nuclei due to electron “glue”: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71600" y="2590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ionic interaction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981200" y="1066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19800" y="47244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2209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V(R)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9624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V(R)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743200" y="2057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1/R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6858000" y="3581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Dissociation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1C6E-1484-4DE9-8590-A1399D5E2150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9283" r="55119" b="4762"/>
          <a:stretch/>
        </p:blipFill>
        <p:spPr bwMode="auto">
          <a:xfrm>
            <a:off x="1828800" y="0"/>
            <a:ext cx="5749871" cy="62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526583" y="48768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66F-35D7-411D-94BA-8CB3D82A7150}" type="datetime1">
              <a:rPr lang="en-US"/>
              <a:pPr/>
              <a:t>4/24/2012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32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9AED-4967-49D3-B1EE-08F946EAE734}" type="slidenum">
              <a:rPr lang="en-US"/>
              <a:pPr/>
              <a:t>20</a:t>
            </a:fld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Physics of solids 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816877"/>
              </p:ext>
            </p:extLst>
          </p:nvPr>
        </p:nvGraphicFramePr>
        <p:xfrm>
          <a:off x="1371600" y="627063"/>
          <a:ext cx="40005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8" name="数式" r:id="rId3" imgW="1955520" imgH="838080" progId="Equation.3">
                  <p:embed/>
                </p:oleObj>
              </mc:Choice>
              <mc:Fallback>
                <p:oleObj name="数式" r:id="rId3" imgW="19555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27063"/>
                        <a:ext cx="40005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4191000" y="8382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562600" y="304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effective potential for electron in molecule or solid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914400" y="48768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914400" y="38862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914400" y="40386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914400" y="42672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914400" y="45720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52400" y="25908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spectrum of  atom or molecule :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0" y="4267200"/>
            <a:ext cx="1600200" cy="7620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572000" y="3352800"/>
            <a:ext cx="1600200" cy="7620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61722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6172200" y="3886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629400" y="41910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highest filled state for insulator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629400" y="31242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highest filled state for 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60223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810000" cy="375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Insulator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533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55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2BE-F893-4A94-94D4-C07FF4421E85}" type="datetime1">
              <a:rPr lang="en-US"/>
              <a:pPr/>
              <a:t>4/24/2012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32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7EC7-F97C-423E-BE7E-84965E94E321}" type="slidenum">
              <a:rPr lang="en-US"/>
              <a:pPr/>
              <a:t>22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17708" r="16406" b="38542"/>
          <a:stretch>
            <a:fillRect/>
          </a:stretch>
        </p:blipFill>
        <p:spPr bwMode="auto">
          <a:xfrm>
            <a:off x="762000" y="2286000"/>
            <a:ext cx="3886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18750" r="25781" b="38542"/>
          <a:stretch>
            <a:fillRect/>
          </a:stretch>
        </p:blipFill>
        <p:spPr bwMode="auto">
          <a:xfrm>
            <a:off x="4800600" y="2209800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2 materials made of pure carbon: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diamond (insulator)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029200" y="1600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graphite (semi-metal)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5715000"/>
            <a:ext cx="2438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=5.5 </a:t>
            </a:r>
            <a:r>
              <a:rPr lang="en-US" sz="2400" dirty="0" err="1" smtClean="0"/>
              <a:t>eV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5791200"/>
            <a:ext cx="2438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=0.0 </a:t>
            </a:r>
            <a:r>
              <a:rPr lang="en-US" sz="2400" dirty="0" err="1" smtClean="0"/>
              <a:t>eV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9454" b="4586"/>
          <a:stretch/>
        </p:blipFill>
        <p:spPr bwMode="auto">
          <a:xfrm>
            <a:off x="685800" y="649515"/>
            <a:ext cx="2844782" cy="393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5" t="13989" r="9755" b="10395"/>
          <a:stretch/>
        </p:blipFill>
        <p:spPr bwMode="auto">
          <a:xfrm>
            <a:off x="4648200" y="649515"/>
            <a:ext cx="2714171" cy="381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029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photo is diamond?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A.   left                B.   right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260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energy band gaps: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C (diamond)                         5.5 </a:t>
            </a:r>
            <a:r>
              <a:rPr lang="en-US" sz="2400" dirty="0" err="1" smtClean="0"/>
              <a:t>eV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(quartz)                         8.9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en-US" sz="2400" dirty="0" err="1" smtClean="0"/>
              <a:t>NaCl</a:t>
            </a:r>
            <a:r>
              <a:rPr lang="en-US" sz="2400" dirty="0" smtClean="0"/>
              <a:t> (rock salt)                     8.5</a:t>
            </a:r>
            <a:endParaRPr lang="en-US" sz="2400" dirty="0" smtClean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11190" r="35714" b="6905"/>
          <a:stretch/>
        </p:blipFill>
        <p:spPr bwMode="auto">
          <a:xfrm>
            <a:off x="3153228" y="2663371"/>
            <a:ext cx="1756228" cy="374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2971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images of quartz:</a:t>
            </a:r>
            <a:endParaRPr lang="en-US" sz="2400" dirty="0" smtClean="0"/>
          </a:p>
        </p:txBody>
      </p:sp>
      <p:pic>
        <p:nvPicPr>
          <p:cNvPr id="2385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t="4240" r="9763" b="6495"/>
          <a:stretch/>
        </p:blipFill>
        <p:spPr bwMode="auto">
          <a:xfrm>
            <a:off x="5105400" y="2959447"/>
            <a:ext cx="3825994" cy="34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Semi-conductor materials;  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&lt; 5 </a:t>
            </a:r>
            <a:r>
              <a:rPr lang="en-US" sz="2400" dirty="0" err="1" smtClean="0"/>
              <a:t>eV</a:t>
            </a:r>
            <a:r>
              <a:rPr lang="en-US" sz="2400" dirty="0" smtClean="0"/>
              <a:t> or so</a:t>
            </a:r>
            <a:endParaRPr lang="en-US" sz="2400" dirty="0" smtClean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68714"/>
            <a:ext cx="366522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95" y="889635"/>
            <a:ext cx="4040505" cy="50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conductivity in metals and semiconductors: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738518"/>
              </p:ext>
            </p:extLst>
          </p:nvPr>
        </p:nvGraphicFramePr>
        <p:xfrm>
          <a:off x="1219200" y="1143000"/>
          <a:ext cx="4724400" cy="292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9" name="数式" r:id="rId3" imgW="2082600" imgH="1295280" progId="Equation.3">
                  <p:embed/>
                </p:oleObj>
              </mc:Choice>
              <mc:Fallback>
                <p:oleObj name="数式" r:id="rId3" imgW="208260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143000"/>
                        <a:ext cx="4724400" cy="292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33893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 perfect semiconductor at T=0K  n=0.   To control conduction, impurities are introduced.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136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810000" cy="274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810000" cy="264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doping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05400" y="762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“Hole” doping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93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9716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Semiconductor devices; combining electron doped and hole doped materials to control the flow of mobile </a:t>
            </a:r>
            <a:r>
              <a:rPr lang="en-US" sz="2400" dirty="0" err="1" smtClean="0"/>
              <a:t>charriers</a:t>
            </a:r>
            <a:endParaRPr lang="en-US" sz="2400" dirty="0" smtClean="0"/>
          </a:p>
        </p:txBody>
      </p:sp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08797"/>
            <a:ext cx="5715000" cy="34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8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Photovoltaic devices</a:t>
            </a:r>
            <a:endParaRPr lang="en-US" sz="2400" dirty="0" smtClean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4980"/>
            <a:ext cx="7620000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BD3B-19DD-43BA-9F32-2EEBB39881F3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Webassign</a:t>
            </a:r>
            <a:r>
              <a:rPr lang="en-US" sz="2400" dirty="0" smtClean="0"/>
              <a:t> hint: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25890" r="4203" b="22015"/>
          <a:stretch/>
        </p:blipFill>
        <p:spPr bwMode="auto">
          <a:xfrm>
            <a:off x="152400" y="609600"/>
            <a:ext cx="8818535" cy="36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47AE-E846-4C3E-9A2B-96D7CD9B9AC2}" type="datetime1">
              <a:rPr lang="en-US"/>
              <a:pPr/>
              <a:t>4/24/2012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32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96EB-CDF3-4014-9C41-AD15F7A77EF0}" type="slidenum">
              <a:rPr lang="en-US"/>
              <a:pPr/>
              <a:t>30</a:t>
            </a:fld>
            <a:endParaRPr lang="en-US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315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Laser technology: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/>
              <a:t>System with ground and excited state at desired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 (E</a:t>
            </a:r>
            <a:r>
              <a:rPr lang="en-US" baseline="-25000"/>
              <a:t>ex</a:t>
            </a:r>
            <a:r>
              <a:rPr lang="en-US"/>
              <a:t>-E</a:t>
            </a:r>
            <a:r>
              <a:rPr lang="en-US" baseline="-25000"/>
              <a:t>g</a:t>
            </a:r>
            <a:r>
              <a:rPr lang="en-US"/>
              <a:t>=</a:t>
            </a:r>
            <a:r>
              <a:rPr lang="en-US" i="1"/>
              <a:t>hc/</a:t>
            </a:r>
            <a:r>
              <a:rPr lang="en-US" i="1">
                <a:latin typeface="Symbol" pitchFamily="18" charset="2"/>
              </a:rPr>
              <a:t>l</a:t>
            </a:r>
            <a:r>
              <a:rPr lang="en-US">
                <a:latin typeface="Symbol" pitchFamily="18" charset="2"/>
              </a:rPr>
              <a:t>).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/>
              <a:t>Standing EM wave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/>
              <a:t>Mechanism for “population inversion”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7708" r="8594" b="43750"/>
          <a:stretch>
            <a:fillRect/>
          </a:stretch>
        </p:blipFill>
        <p:spPr bwMode="auto">
          <a:xfrm>
            <a:off x="838200" y="3048000"/>
            <a:ext cx="792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51B1-36B4-430A-B5C6-6B4C050EE116}" type="datetime1">
              <a:rPr lang="en-US"/>
              <a:pPr/>
              <a:t>4/24/2012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32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FCD2-26A1-4838-8BB6-7248EFB405C5}" type="slidenum">
              <a:rPr lang="en-US"/>
              <a:pPr/>
              <a:t>31</a:t>
            </a:fld>
            <a:endParaRPr lang="en-US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6667" r="8594" b="14583"/>
          <a:stretch>
            <a:fillRect/>
          </a:stretch>
        </p:blipFill>
        <p:spPr bwMode="auto">
          <a:xfrm>
            <a:off x="533400" y="3810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46875" r="50781" b="40625"/>
          <a:stretch>
            <a:fillRect/>
          </a:stretch>
        </p:blipFill>
        <p:spPr bwMode="auto">
          <a:xfrm>
            <a:off x="3886200" y="2971800"/>
            <a:ext cx="5029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114800" y="4206875"/>
            <a:ext cx="2057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Normal population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629400" y="4359275"/>
            <a:ext cx="2057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“Inverted” population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791200" y="2971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791200" y="38100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8382000" y="2971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8382000" y="3733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  <a:r>
              <a:rPr lang="en-US" baseline="-2500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7CFB-C4BB-4538-87CC-570130EE3923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Webassign</a:t>
            </a:r>
            <a:r>
              <a:rPr lang="en-US" sz="2400" dirty="0" smtClean="0"/>
              <a:t> hint -- continued: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t="40790" r="34445" b="22015"/>
          <a:stretch/>
        </p:blipFill>
        <p:spPr bwMode="auto">
          <a:xfrm>
            <a:off x="381000" y="1066800"/>
            <a:ext cx="5951310" cy="386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867400" y="3840996"/>
            <a:ext cx="1951494" cy="1797804"/>
            <a:chOff x="1600200" y="5105400"/>
            <a:chExt cx="1951494" cy="179780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362200" y="5105400"/>
              <a:ext cx="1143000" cy="685800"/>
            </a:xfrm>
            <a:prstGeom prst="line">
              <a:avLst/>
            </a:prstGeom>
            <a:ln w="63500">
              <a:solidFill>
                <a:srgbClr val="F8670E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408694" y="5379204"/>
              <a:ext cx="1143000" cy="685800"/>
            </a:xfrm>
            <a:prstGeom prst="line">
              <a:avLst/>
            </a:prstGeom>
            <a:ln w="63500">
              <a:solidFill>
                <a:srgbClr val="F8670E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00200" y="5638800"/>
              <a:ext cx="1756455" cy="99060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00200" y="5303004"/>
              <a:ext cx="1905000" cy="1173996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00200" y="5890002"/>
              <a:ext cx="1756455" cy="1013202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6629400" y="3276600"/>
            <a:ext cx="0" cy="1593096"/>
          </a:xfrm>
          <a:prstGeom prst="line">
            <a:avLst/>
          </a:prstGeom>
          <a:ln w="63500">
            <a:solidFill>
              <a:srgbClr val="F8670E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24600" y="3957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7620000" y="3581400"/>
            <a:ext cx="410706" cy="792996"/>
          </a:xfrm>
          <a:prstGeom prst="rightBrace">
            <a:avLst/>
          </a:prstGeom>
          <a:ln w="254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0800000">
            <a:off x="7992070" y="1524000"/>
            <a:ext cx="923330" cy="281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 smtClean="0"/>
              <a:t>Interfering </a:t>
            </a:r>
          </a:p>
          <a:p>
            <a:r>
              <a:rPr lang="en-US" sz="2400" dirty="0" smtClean="0"/>
              <a:t>electron beams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29400" y="3886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" y="521259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Bragg condition:   2d sin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itchFamily="18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3157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E1A-63BC-4CC7-9EAE-C9382AB90D0F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Webassign</a:t>
            </a:r>
            <a:r>
              <a:rPr lang="en-US" sz="2400" dirty="0" smtClean="0"/>
              <a:t> hint -- continued:</a:t>
            </a:r>
          </a:p>
        </p:txBody>
      </p:sp>
      <p:sp>
        <p:nvSpPr>
          <p:cNvPr id="28" name="TextBox 27"/>
          <p:cNvSpPr txBox="1"/>
          <p:nvPr/>
        </p:nvSpPr>
        <p:spPr>
          <a:xfrm rot="10800000">
            <a:off x="7848600" y="152400"/>
            <a:ext cx="923330" cy="2209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 smtClean="0"/>
              <a:t>Interfering </a:t>
            </a:r>
          </a:p>
          <a:p>
            <a:r>
              <a:rPr lang="en-US" sz="2400" dirty="0" smtClean="0"/>
              <a:t>electron beams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8800" y="412291"/>
            <a:ext cx="2163306" cy="2362200"/>
            <a:chOff x="5867400" y="3276600"/>
            <a:chExt cx="2163306" cy="2362200"/>
          </a:xfrm>
        </p:grpSpPr>
        <p:grpSp>
          <p:nvGrpSpPr>
            <p:cNvPr id="11" name="Group 10"/>
            <p:cNvGrpSpPr/>
            <p:nvPr/>
          </p:nvGrpSpPr>
          <p:grpSpPr>
            <a:xfrm>
              <a:off x="5867400" y="3840996"/>
              <a:ext cx="1951494" cy="1797804"/>
              <a:chOff x="1600200" y="5105400"/>
              <a:chExt cx="1951494" cy="179780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2362200" y="5105400"/>
                <a:ext cx="1143000" cy="685800"/>
              </a:xfrm>
              <a:prstGeom prst="line">
                <a:avLst/>
              </a:prstGeom>
              <a:ln w="63500">
                <a:solidFill>
                  <a:srgbClr val="F8670E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408694" y="5379204"/>
                <a:ext cx="1143000" cy="685800"/>
              </a:xfrm>
              <a:prstGeom prst="line">
                <a:avLst/>
              </a:prstGeom>
              <a:ln w="63500">
                <a:solidFill>
                  <a:srgbClr val="F8670E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00200" y="5638800"/>
                <a:ext cx="1756455" cy="9906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00200" y="5303004"/>
                <a:ext cx="1905000" cy="1173996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00200" y="5890002"/>
                <a:ext cx="1756455" cy="101320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6629400" y="3276600"/>
              <a:ext cx="0" cy="1593096"/>
            </a:xfrm>
            <a:prstGeom prst="line">
              <a:avLst/>
            </a:prstGeom>
            <a:ln w="63500">
              <a:solidFill>
                <a:srgbClr val="F8670E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324600" y="39579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7620000" y="3581400"/>
              <a:ext cx="410706" cy="792996"/>
            </a:xfrm>
            <a:prstGeom prst="rightBrace">
              <a:avLst/>
            </a:prstGeom>
            <a:ln w="254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9400" y="3886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f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5834" y="762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Bragg condition:   2d sin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itchFamily="18" charset="2"/>
              </a:rPr>
              <a:t>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3482598"/>
            <a:ext cx="1756455" cy="1013202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9200" y="2895600"/>
            <a:ext cx="1756455" cy="1013202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0200" y="2216904"/>
            <a:ext cx="0" cy="1593096"/>
          </a:xfrm>
          <a:prstGeom prst="line">
            <a:avLst/>
          </a:prstGeom>
          <a:ln w="63500">
            <a:solidFill>
              <a:srgbClr val="F8670E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600200" y="2438400"/>
            <a:ext cx="1143000" cy="685800"/>
          </a:xfrm>
          <a:prstGeom prst="line">
            <a:avLst/>
          </a:prstGeom>
          <a:ln w="63500">
            <a:solidFill>
              <a:srgbClr val="F8670E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00200" y="3048000"/>
            <a:ext cx="1143000" cy="685800"/>
          </a:xfrm>
          <a:prstGeom prst="line">
            <a:avLst/>
          </a:prstGeom>
          <a:ln w="63500">
            <a:solidFill>
              <a:srgbClr val="F8670E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/>
          <p:cNvSpPr/>
          <p:nvPr/>
        </p:nvSpPr>
        <p:spPr>
          <a:xfrm rot="4020062" flipH="1" flipV="1">
            <a:off x="1355549" y="3295331"/>
            <a:ext cx="526201" cy="233245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3124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baseline="-25000" dirty="0" smtClean="0">
                <a:latin typeface="Symbol" pitchFamily="18" charset="2"/>
              </a:rPr>
              <a:t>1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3505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baseline="-25000" dirty="0">
                <a:latin typeface="Symbol" pitchFamily="18" charset="2"/>
              </a:rPr>
              <a:t>2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286000" y="3699708"/>
            <a:ext cx="304800" cy="415092"/>
          </a:xfrm>
          <a:prstGeom prst="line">
            <a:avLst/>
          </a:prstGeom>
          <a:ln w="25400"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8345" y="3733800"/>
            <a:ext cx="190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d=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baseline="-25000" dirty="0" smtClean="0">
                <a:latin typeface="Symbol" pitchFamily="18" charset="2"/>
              </a:rPr>
              <a:t>1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/>
              <a:t>sin </a:t>
            </a:r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24300" y="4872335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d</a:t>
            </a:r>
            <a:r>
              <a:rPr lang="en-US" sz="3200" baseline="-25000" dirty="0" smtClean="0">
                <a:latin typeface="Symbol" pitchFamily="18" charset="2"/>
              </a:rPr>
              <a:t>1</a:t>
            </a:r>
            <a:r>
              <a:rPr lang="en-US" sz="3200" dirty="0" smtClean="0">
                <a:latin typeface="Symbol" pitchFamily="18" charset="2"/>
              </a:rPr>
              <a:t>+</a:t>
            </a:r>
            <a:r>
              <a:rPr lang="en-US" sz="3200" dirty="0">
                <a:latin typeface="Symbol" pitchFamily="18" charset="2"/>
              </a:rPr>
              <a:t> </a:t>
            </a:r>
            <a:r>
              <a:rPr lang="en-US" sz="3200" dirty="0" smtClean="0">
                <a:latin typeface="Symbol" pitchFamily="18" charset="2"/>
              </a:rPr>
              <a:t>d</a:t>
            </a:r>
            <a:r>
              <a:rPr lang="en-US" sz="3200" baseline="-25000" dirty="0" smtClean="0">
                <a:latin typeface="Symbol" pitchFamily="18" charset="2"/>
              </a:rPr>
              <a:t>2</a:t>
            </a:r>
            <a:r>
              <a:rPr lang="en-US" sz="3200" dirty="0" smtClean="0">
                <a:latin typeface="Symbol" pitchFamily="18" charset="2"/>
              </a:rPr>
              <a:t>=2</a:t>
            </a:r>
            <a:r>
              <a:rPr lang="en-US" sz="3200" dirty="0" smtClean="0"/>
              <a:t>d sin </a:t>
            </a:r>
            <a:r>
              <a:rPr lang="en-US" sz="3200" dirty="0" smtClean="0">
                <a:latin typeface="Symbol" pitchFamily="18" charset="2"/>
              </a:rPr>
              <a:t>q</a:t>
            </a:r>
            <a:r>
              <a:rPr lang="en-US" sz="3200" dirty="0" smtClean="0"/>
              <a:t> = m </a:t>
            </a:r>
            <a:r>
              <a:rPr lang="en-US" sz="3200" dirty="0" smtClean="0">
                <a:latin typeface="Symbol" pitchFamily="18" charset="2"/>
              </a:rPr>
              <a:t>l</a:t>
            </a:r>
            <a:r>
              <a:rPr lang="en-US" sz="3200" dirty="0" smtClean="0"/>
              <a:t> </a:t>
            </a:r>
            <a:endParaRPr lang="en-US" sz="32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78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E570-8983-4FDB-97E1-3A22BB273AC0}" type="datetime1">
              <a:rPr lang="en-US" smtClean="0"/>
              <a:t>4/24/2012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DD3D-06CB-465E-B440-A4AB4952AC87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3058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Some ideas of quantum theory discussed last time: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      </a:t>
            </a:r>
            <a:r>
              <a:rPr lang="en-US" sz="2400" dirty="0" smtClean="0"/>
              <a:t>Matter </a:t>
            </a:r>
            <a:r>
              <a:rPr lang="en-US" sz="2400" dirty="0"/>
              <a:t>wave equation – Schrödinger equation: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154970"/>
              </p:ext>
            </p:extLst>
          </p:nvPr>
        </p:nvGraphicFramePr>
        <p:xfrm>
          <a:off x="1092200" y="1700213"/>
          <a:ext cx="5064125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92" name="数式" r:id="rId3" imgW="2527200" imgH="482400" progId="Equation.3">
                  <p:embed/>
                </p:oleObj>
              </mc:Choice>
              <mc:Fallback>
                <p:oleObj name="数式" r:id="rId3" imgW="2527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700213"/>
                        <a:ext cx="5064125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6388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36790"/>
              </p:ext>
            </p:extLst>
          </p:nvPr>
        </p:nvGraphicFramePr>
        <p:xfrm>
          <a:off x="533400" y="2819400"/>
          <a:ext cx="7391400" cy="264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93" name="数式" r:id="rId5" imgW="3288960" imgH="1143000" progId="Equation.3">
                  <p:embed/>
                </p:oleObj>
              </mc:Choice>
              <mc:Fallback>
                <p:oleObj name="数式" r:id="rId5" imgW="3288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7391400" cy="264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99644"/>
              </p:ext>
            </p:extLst>
          </p:nvPr>
        </p:nvGraphicFramePr>
        <p:xfrm>
          <a:off x="1470025" y="5018088"/>
          <a:ext cx="58229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94" name="数式" r:id="rId7" imgW="2590560" imgH="838080" progId="Equation.3">
                  <p:embed/>
                </p:oleObj>
              </mc:Choice>
              <mc:Fallback>
                <p:oleObj name="数式" r:id="rId7" imgW="2590560" imgH="838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5018088"/>
                        <a:ext cx="58229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3077-7CFD-4BC7-B32D-817E69401F1D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89661"/>
              </p:ext>
            </p:extLst>
          </p:nvPr>
        </p:nvGraphicFramePr>
        <p:xfrm>
          <a:off x="123825" y="278022"/>
          <a:ext cx="8791575" cy="360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5" name="数式" r:id="rId3" imgW="4609800" imgH="1892160" progId="Equation.3">
                  <p:embed/>
                </p:oleObj>
              </mc:Choice>
              <mc:Fallback>
                <p:oleObj name="数式" r:id="rId3" imgW="4609800" imgH="1892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278022"/>
                        <a:ext cx="8791575" cy="3608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11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 Suppose we want to create a beam of electrons (</a:t>
            </a:r>
            <a:r>
              <a:rPr lang="en-US" sz="2400" i="1" dirty="0" smtClean="0"/>
              <a:t>m</a:t>
            </a:r>
            <a:r>
              <a:rPr lang="en-US" sz="2400" dirty="0" smtClean="0"/>
              <a:t>=9.1x10</a:t>
            </a:r>
            <a:r>
              <a:rPr lang="en-US" sz="2400" baseline="30000" dirty="0" smtClean="0"/>
              <a:t>-31</a:t>
            </a:r>
            <a:r>
              <a:rPr lang="en-US" sz="2400" dirty="0" smtClean="0"/>
              <a:t>kg) for diffraction with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=1x10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m.  What is the energy </a:t>
            </a:r>
            <a:r>
              <a:rPr lang="en-US" sz="2400" i="1" dirty="0" smtClean="0"/>
              <a:t>E</a:t>
            </a:r>
            <a:r>
              <a:rPr lang="en-US" sz="2400" dirty="0" smtClean="0"/>
              <a:t> of the beam?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92652"/>
              </p:ext>
            </p:extLst>
          </p:nvPr>
        </p:nvGraphicFramePr>
        <p:xfrm>
          <a:off x="457200" y="5314339"/>
          <a:ext cx="84153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6" name="数式" r:id="rId5" imgW="4038480" imgH="507960" progId="Equation.3">
                  <p:embed/>
                </p:oleObj>
              </mc:Choice>
              <mc:Fallback>
                <p:oleObj name="数式" r:id="rId5" imgW="403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14339"/>
                        <a:ext cx="841533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FA66-3C77-47A8-B75F-4FC9235787C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238477"/>
              </p:ext>
            </p:extLst>
          </p:nvPr>
        </p:nvGraphicFramePr>
        <p:xfrm>
          <a:off x="1828800" y="838200"/>
          <a:ext cx="375761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5" name="数式" r:id="rId3" imgW="1803240" imgH="419040" progId="Equation.3">
                  <p:embed/>
                </p:oleObj>
              </mc:Choice>
              <mc:Fallback>
                <p:oleObj name="数式" r:id="rId3" imgW="180324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75761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de Broglie’s relation between wavelength and momentum: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has the larger de Broglie wavelength: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An electron with a velocity of 100 m/s (mass = 9.1x10</a:t>
            </a:r>
            <a:r>
              <a:rPr lang="en-US" sz="2400" baseline="30000" dirty="0" smtClean="0"/>
              <a:t>-31</a:t>
            </a:r>
            <a:r>
              <a:rPr lang="en-US" sz="2400" dirty="0" smtClean="0"/>
              <a:t> kg)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A baseball with a velocity of 100 </a:t>
            </a:r>
            <a:r>
              <a:rPr lang="en-US" sz="2400" dirty="0" smtClean="0"/>
              <a:t>m/s (mass = 1 kg)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3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BE0-27B0-4BE9-809E-054E90E90756}" type="datetime1">
              <a:rPr lang="en-US" smtClean="0"/>
              <a:t>4/24/2012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24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DD3D-06CB-465E-B440-A4AB4952AC87}" type="slidenum">
              <a:rPr lang="en-US"/>
              <a:pPr/>
              <a:t>9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3058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Another example -- electron bound to a proton: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                         (H atom)   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624093"/>
              </p:ext>
            </p:extLst>
          </p:nvPr>
        </p:nvGraphicFramePr>
        <p:xfrm>
          <a:off x="576262" y="1912173"/>
          <a:ext cx="506253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6" name="数式" r:id="rId3" imgW="2527200" imgH="482400" progId="Equation.3">
                  <p:embed/>
                </p:oleObj>
              </mc:Choice>
              <mc:Fallback>
                <p:oleObj name="数式" r:id="rId3" imgW="2527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" y="1912173"/>
                        <a:ext cx="5062538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6388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16861"/>
              </p:ext>
            </p:extLst>
          </p:nvPr>
        </p:nvGraphicFramePr>
        <p:xfrm>
          <a:off x="3868738" y="722313"/>
          <a:ext cx="18938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7" name="数式" r:id="rId5" imgW="977760" imgH="457200" progId="Equation.3">
                  <p:embed/>
                </p:oleObj>
              </mc:Choice>
              <mc:Fallback>
                <p:oleObj name="数式" r:id="rId5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722313"/>
                        <a:ext cx="18938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70114"/>
              </p:ext>
            </p:extLst>
          </p:nvPr>
        </p:nvGraphicFramePr>
        <p:xfrm>
          <a:off x="530403" y="3352800"/>
          <a:ext cx="7699197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8" name="数式" r:id="rId7" imgW="4190760" imgH="1130040" progId="Equation.3">
                  <p:embed/>
                </p:oleObj>
              </mc:Choice>
              <mc:Fallback>
                <p:oleObj name="数式" r:id="rId7" imgW="419076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03" y="3352800"/>
                        <a:ext cx="7699197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18050</TotalTime>
  <Words>874</Words>
  <Application>Microsoft Office PowerPoint</Application>
  <PresentationFormat>On-screen Show (4:3)</PresentationFormat>
  <Paragraphs>205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1061</cp:revision>
  <cp:lastPrinted>2012-04-24T16:46:18Z</cp:lastPrinted>
  <dcterms:created xsi:type="dcterms:W3CDTF">2012-01-10T18:32:24Z</dcterms:created>
  <dcterms:modified xsi:type="dcterms:W3CDTF">2012-04-24T16:47:07Z</dcterms:modified>
</cp:coreProperties>
</file>