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508" r:id="rId3"/>
    <p:sldId id="509" r:id="rId4"/>
    <p:sldId id="510" r:id="rId5"/>
    <p:sldId id="511" r:id="rId6"/>
    <p:sldId id="517" r:id="rId7"/>
    <p:sldId id="512" r:id="rId8"/>
    <p:sldId id="520" r:id="rId9"/>
    <p:sldId id="521" r:id="rId10"/>
    <p:sldId id="522" r:id="rId11"/>
    <p:sldId id="523" r:id="rId12"/>
    <p:sldId id="513" r:id="rId13"/>
    <p:sldId id="514" r:id="rId14"/>
    <p:sldId id="515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16" r:id="rId26"/>
    <p:sldId id="518" r:id="rId27"/>
    <p:sldId id="534" r:id="rId28"/>
    <p:sldId id="535" r:id="rId29"/>
    <p:sldId id="536" r:id="rId30"/>
    <p:sldId id="537" r:id="rId31"/>
    <p:sldId id="543" r:id="rId32"/>
    <p:sldId id="544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F8670E"/>
    <a:srgbClr val="A98D63"/>
    <a:srgbClr val="CDBCA3"/>
    <a:srgbClr val="BEA888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8535E-C075-46FF-B43D-4DE20180F731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84C-B977-4E86-BACF-8843D1ECE8AD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1EB-5590-47EE-B434-9BD709028255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5D9-93AC-4CAC-A7A5-E81B74375653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384B-4A5C-4141-ADD5-6522C4057D0D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E47-1499-4B38-B6B9-A7476805262B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2C8D-7D25-443F-88D7-960CE0A56011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C456-E0F5-4AF8-81DB-5C9C0A8B3CCF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4535-13E9-4254-A158-FD5906670137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A6CA-A31F-4339-BA0C-AF2C2500A401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F314-AA1C-4A7D-9E63-3E22ECF37592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2E5B-A47F-4DAD-8599-84784070B076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ics.nist.gov/PhysRefData/Compositions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28A-01A5-44E5-9328-7035633D3710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25 (Chapters 44-45):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Some topics in nuclear physics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Nuclear binding energies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Radioactivity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6CE1-A483-4EF8-BD21-96A06BD8EDEA}" type="datetime1">
              <a:rPr lang="en-US" smtClean="0"/>
              <a:t>4/26/2012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4E67-3178-4D61-AF9A-24C7C50549AA}" type="slidenum">
              <a:rPr lang="en-US"/>
              <a:pPr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52083" r="26563" b="40625"/>
          <a:stretch>
            <a:fillRect/>
          </a:stretch>
        </p:blipFill>
        <p:spPr bwMode="auto">
          <a:xfrm>
            <a:off x="990600" y="10668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Z         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077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Mass of nucleus:</a:t>
            </a:r>
          </a:p>
          <a:p>
            <a:pPr>
              <a:spcBef>
                <a:spcPct val="50000"/>
              </a:spcBef>
            </a:pPr>
            <a:r>
              <a:rPr lang="en-US"/>
              <a:t>      M</a:t>
            </a:r>
            <a:r>
              <a:rPr lang="en-US" baseline="-25000"/>
              <a:t>sum</a:t>
            </a:r>
            <a:r>
              <a:rPr lang="en-US"/>
              <a:t> = Zm</a:t>
            </a:r>
            <a:r>
              <a:rPr lang="en-US" baseline="-25000"/>
              <a:t>p</a:t>
            </a:r>
            <a:r>
              <a:rPr lang="en-US"/>
              <a:t> + (A-Z)m</a:t>
            </a:r>
            <a:r>
              <a:rPr lang="en-US" baseline="-25000"/>
              <a:t>n</a:t>
            </a:r>
            <a:r>
              <a:rPr lang="en-US"/>
              <a:t> + Zm</a:t>
            </a:r>
            <a:r>
              <a:rPr lang="en-US" baseline="-25000"/>
              <a:t>e </a:t>
            </a:r>
            <a:r>
              <a:rPr lang="en-US"/>
              <a:t>= 59.474281 u</a:t>
            </a:r>
          </a:p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 = 0.5410806 u = 504.0135 MeV /c</a:t>
            </a:r>
            <a:r>
              <a:rPr lang="en-US" baseline="30000"/>
              <a:t>2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M/A = 8.5426 MeV /c</a:t>
            </a:r>
            <a:r>
              <a:rPr lang="en-US" baseline="30000"/>
              <a:t>2</a:t>
            </a:r>
            <a:r>
              <a:rPr lang="en-US"/>
              <a:t> /nucleon   </a:t>
            </a:r>
            <a:r>
              <a:rPr lang="en-US">
                <a:sym typeface="Wingdings" pitchFamily="2" charset="2"/>
              </a:rPr>
              <a:t> energy associated      						with nuclear “binding”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Another example: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2971800" y="838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971800" y="2286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mass of neutral atom             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 includes Z electrons</a:t>
            </a:r>
            <a:endParaRPr lang="en-US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46875" r="25000" b="43750"/>
          <a:stretch>
            <a:fillRect/>
          </a:stretch>
        </p:blipFill>
        <p:spPr bwMode="auto">
          <a:xfrm>
            <a:off x="1143000" y="4572000"/>
            <a:ext cx="624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6781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/>
              <a:t>M/A(</a:t>
            </a:r>
            <a:r>
              <a:rPr lang="en-US" baseline="30000"/>
              <a:t>4</a:t>
            </a:r>
            <a:r>
              <a:rPr lang="en-US" baseline="-25000"/>
              <a:t>2</a:t>
            </a:r>
            <a:r>
              <a:rPr lang="en-US"/>
              <a:t>He) = 7.1 MeV/c</a:t>
            </a:r>
            <a:r>
              <a:rPr lang="en-US" baseline="30000"/>
              <a:t>2</a:t>
            </a:r>
            <a:r>
              <a:rPr lang="en-US"/>
              <a:t>/nucleon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/>
              <a:t>M/A(</a:t>
            </a:r>
            <a:r>
              <a:rPr lang="en-US" baseline="30000"/>
              <a:t>3</a:t>
            </a:r>
            <a:r>
              <a:rPr lang="en-US" baseline="-25000"/>
              <a:t>2</a:t>
            </a:r>
            <a:r>
              <a:rPr lang="en-US"/>
              <a:t>He) = 2.6 MeV/c</a:t>
            </a:r>
            <a:r>
              <a:rPr lang="en-US" baseline="30000"/>
              <a:t>2</a:t>
            </a:r>
            <a:r>
              <a:rPr lang="en-US"/>
              <a:t>/nucleon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6BA-BC76-4555-8CA4-B9581562EA66}" type="datetime1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C0A1-E4D5-495F-A9FE-5A88E5D8E727}" type="slidenum">
              <a:rPr lang="en-US"/>
              <a:pPr/>
              <a:t>11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333" r="12500" b="5000"/>
          <a:stretch>
            <a:fillRect/>
          </a:stretch>
        </p:blipFill>
        <p:spPr bwMode="auto">
          <a:xfrm>
            <a:off x="1066800" y="533400"/>
            <a:ext cx="6172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3D89-F93A-43AA-96B3-99B0FFE9FD51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7716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binding </a:t>
            </a:r>
            <a:r>
              <a:rPr lang="en-US" sz="2400" dirty="0" smtClean="0"/>
              <a:t>energies per nucleon</a:t>
            </a:r>
            <a:endParaRPr lang="en-US" sz="2400" dirty="0" smtClean="0"/>
          </a:p>
        </p:txBody>
      </p:sp>
      <p:pic>
        <p:nvPicPr>
          <p:cNvPr id="245762" name="Picture 2" descr="E:\Media\Image_Library\chapter44\4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8865"/>
            <a:ext cx="63500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0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808-0D62-48D0-9F74-4067FC8F0C99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91798"/>
              </p:ext>
            </p:extLst>
          </p:nvPr>
        </p:nvGraphicFramePr>
        <p:xfrm>
          <a:off x="685800" y="762000"/>
          <a:ext cx="6411684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5" name="数式" r:id="rId3" imgW="1536480" imgH="457200" progId="Equation.3">
                  <p:embed/>
                </p:oleObj>
              </mc:Choice>
              <mc:Fallback>
                <p:oleObj name="数式" r:id="rId3" imgW="15364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6411684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1066800" y="2743200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27113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Neutral atom with Z electrons and Z protons</a:t>
            </a:r>
          </a:p>
        </p:txBody>
      </p:sp>
      <p:sp>
        <p:nvSpPr>
          <p:cNvPr id="10" name="Up Arrow 9"/>
          <p:cNvSpPr/>
          <p:nvPr/>
        </p:nvSpPr>
        <p:spPr>
          <a:xfrm>
            <a:off x="3048000" y="2667000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3200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Neutral H atom</a:t>
            </a:r>
          </a:p>
        </p:txBody>
      </p:sp>
      <p:sp>
        <p:nvSpPr>
          <p:cNvPr id="12" name="Up Arrow 11"/>
          <p:cNvSpPr/>
          <p:nvPr/>
        </p:nvSpPr>
        <p:spPr>
          <a:xfrm>
            <a:off x="6324600" y="2667000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200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876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forces are so strong that within the nucleus, mass can be converted to energy and visa versa:    E = mc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4982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5A28-5E99-47DD-A577-806EC95F79CB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03613"/>
              </p:ext>
            </p:extLst>
          </p:nvPr>
        </p:nvGraphicFramePr>
        <p:xfrm>
          <a:off x="620712" y="609600"/>
          <a:ext cx="7761288" cy="136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5" name="数式" r:id="rId3" imgW="2590560" imgH="457200" progId="Equation.3">
                  <p:embed/>
                </p:oleObj>
              </mc:Choice>
              <mc:Fallback>
                <p:oleObj name="数式" r:id="rId3" imgW="25905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" y="609600"/>
                        <a:ext cx="7761288" cy="1368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81906"/>
              </p:ext>
            </p:extLst>
          </p:nvPr>
        </p:nvGraphicFramePr>
        <p:xfrm>
          <a:off x="645881" y="2897188"/>
          <a:ext cx="8117119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6" name="数式" r:id="rId5" imgW="3606480" imgH="914400" progId="Equation.3">
                  <p:embed/>
                </p:oleObj>
              </mc:Choice>
              <mc:Fallback>
                <p:oleObj name="数式" r:id="rId5" imgW="36064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81" y="2897188"/>
                        <a:ext cx="8117119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66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989-35CC-49BE-BD9C-D392551CEBE6}" type="datetime1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C84A-CEAA-4706-967C-32738FB6A16A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There must be a strong attraction between nuclear particles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1667"/>
          <a:stretch>
            <a:fillRect/>
          </a:stretch>
        </p:blipFill>
        <p:spPr bwMode="auto">
          <a:xfrm>
            <a:off x="1219200" y="914400"/>
            <a:ext cx="6096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800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fm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m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1F3-6C5E-4153-92CC-CCDE743FB0DC}" type="datetime1">
              <a:rPr lang="en-US" smtClean="0"/>
              <a:t>4/26/2012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EDEC-A80D-46CE-AB62-18A2D9EDB2DB}" type="slidenum">
              <a:rPr lang="en-US"/>
              <a:pPr/>
              <a:t>16</a:t>
            </a:fld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Not all nuclei are stable: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Some types of nuclear decay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</a:t>
            </a:r>
            <a:r>
              <a:rPr lang="en-US" sz="2400" dirty="0">
                <a:latin typeface="Symbol" pitchFamily="18" charset="2"/>
              </a:rPr>
              <a:t>aº</a:t>
            </a:r>
            <a:r>
              <a:rPr lang="en-US" sz="2400" baseline="30000" dirty="0">
                <a:latin typeface="Symbol" pitchFamily="18" charset="2"/>
              </a:rPr>
              <a:t>4</a:t>
            </a:r>
            <a:r>
              <a:rPr lang="en-US" sz="2400" baseline="-25000" dirty="0">
                <a:latin typeface="Symbol" pitchFamily="18" charset="2"/>
              </a:rPr>
              <a:t>2</a:t>
            </a:r>
            <a:r>
              <a:rPr lang="en-US" sz="2400" dirty="0"/>
              <a:t>He</a:t>
            </a:r>
            <a:r>
              <a:rPr lang="en-US" sz="2400" baseline="30000" dirty="0"/>
              <a:t>++</a:t>
            </a:r>
            <a:r>
              <a:rPr lang="en-US" sz="2400" dirty="0"/>
              <a:t>     Ex:   </a:t>
            </a:r>
            <a:r>
              <a:rPr lang="en-US" sz="2400" baseline="30000" dirty="0"/>
              <a:t>238</a:t>
            </a:r>
            <a:r>
              <a:rPr lang="en-US" sz="2400" baseline="-25000" dirty="0"/>
              <a:t>92</a:t>
            </a:r>
            <a:r>
              <a:rPr lang="en-US" sz="2400" dirty="0"/>
              <a:t>U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baseline="30000" dirty="0">
                <a:sym typeface="Wingdings" pitchFamily="2" charset="2"/>
              </a:rPr>
              <a:t>234</a:t>
            </a:r>
            <a:r>
              <a:rPr lang="en-US" sz="2400" baseline="-25000" dirty="0">
                <a:sym typeface="Wingdings" pitchFamily="2" charset="2"/>
              </a:rPr>
              <a:t>90</a:t>
            </a:r>
            <a:r>
              <a:rPr lang="en-US" sz="2400" dirty="0">
                <a:sym typeface="Wingdings" pitchFamily="2" charset="2"/>
              </a:rPr>
              <a:t>Th + </a:t>
            </a:r>
            <a:r>
              <a:rPr lang="en-US" sz="2400" dirty="0">
                <a:latin typeface="Symbol" pitchFamily="18" charset="2"/>
              </a:rPr>
              <a:t>a</a:t>
            </a:r>
          </a:p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400" dirty="0">
                <a:latin typeface="Symbol" pitchFamily="18" charset="2"/>
              </a:rPr>
              <a:t>                </a:t>
            </a:r>
            <a:r>
              <a:rPr lang="en-US" sz="2400" dirty="0" err="1">
                <a:latin typeface="Symbol" pitchFamily="18" charset="2"/>
              </a:rPr>
              <a:t>bº</a:t>
            </a:r>
            <a:r>
              <a:rPr lang="en-US" sz="2400" dirty="0" err="1"/>
              <a:t>e</a:t>
            </a:r>
            <a:r>
              <a:rPr lang="en-US" sz="2400" baseline="30000" dirty="0">
                <a:latin typeface="Symbol" pitchFamily="18" charset="2"/>
              </a:rPr>
              <a:t>-</a:t>
            </a:r>
            <a:r>
              <a:rPr lang="en-US" sz="2400" dirty="0"/>
              <a:t> or e</a:t>
            </a:r>
            <a:r>
              <a:rPr lang="en-US" sz="2400" baseline="30000" dirty="0"/>
              <a:t>+     </a:t>
            </a:r>
            <a:r>
              <a:rPr lang="en-US" sz="2400" dirty="0"/>
              <a:t>Ex:      </a:t>
            </a:r>
            <a:r>
              <a:rPr lang="en-US" sz="2400" baseline="30000" dirty="0"/>
              <a:t>14</a:t>
            </a:r>
            <a:r>
              <a:rPr lang="en-US" sz="2400" baseline="-25000" dirty="0"/>
              <a:t>6</a:t>
            </a:r>
            <a:r>
              <a:rPr lang="en-US" sz="2400" dirty="0"/>
              <a:t>C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aseline="30000" dirty="0">
                <a:sym typeface="Wingdings" pitchFamily="2" charset="2"/>
              </a:rPr>
              <a:t>14</a:t>
            </a:r>
            <a:r>
              <a:rPr lang="en-US" sz="2400" baseline="-25000" dirty="0">
                <a:sym typeface="Wingdings" pitchFamily="2" charset="2"/>
              </a:rPr>
              <a:t>7</a:t>
            </a:r>
            <a:r>
              <a:rPr lang="en-US" sz="2400" dirty="0">
                <a:sym typeface="Wingdings" pitchFamily="2" charset="2"/>
              </a:rPr>
              <a:t>N + </a:t>
            </a:r>
            <a:r>
              <a:rPr lang="en-US" sz="2400" dirty="0"/>
              <a:t>e</a:t>
            </a:r>
            <a:r>
              <a:rPr lang="en-US" sz="2400" baseline="30000" dirty="0">
                <a:latin typeface="Symbol" pitchFamily="18" charset="2"/>
              </a:rPr>
              <a:t>-</a:t>
            </a:r>
            <a:r>
              <a:rPr lang="en-US" sz="2400" dirty="0"/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400" dirty="0"/>
              <a:t>                </a:t>
            </a:r>
            <a:r>
              <a:rPr lang="en-US" sz="2400" dirty="0">
                <a:latin typeface="Symbol" pitchFamily="18" charset="2"/>
              </a:rPr>
              <a:t>gº (</a:t>
            </a:r>
            <a:r>
              <a:rPr lang="en-US" sz="2400" dirty="0"/>
              <a:t>photon)  Ex:      </a:t>
            </a:r>
            <a:r>
              <a:rPr lang="en-US" sz="2400" baseline="30000" dirty="0"/>
              <a:t>12</a:t>
            </a:r>
            <a:r>
              <a:rPr lang="en-US" sz="2400" baseline="-25000" dirty="0"/>
              <a:t>5</a:t>
            </a:r>
            <a:r>
              <a:rPr lang="en-US" sz="2400" dirty="0"/>
              <a:t>B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aseline="30000" dirty="0"/>
              <a:t>12</a:t>
            </a:r>
            <a:r>
              <a:rPr lang="en-US" sz="2400" baseline="-25000" dirty="0"/>
              <a:t>6</a:t>
            </a:r>
            <a:r>
              <a:rPr lang="en-US" sz="2400" dirty="0"/>
              <a:t>C* </a:t>
            </a:r>
            <a:r>
              <a:rPr lang="en-US" sz="2400" dirty="0">
                <a:sym typeface="Wingdings" pitchFamily="2" charset="2"/>
              </a:rPr>
              <a:t>+ </a:t>
            </a:r>
            <a:r>
              <a:rPr lang="en-US" sz="2400" dirty="0"/>
              <a:t>e</a:t>
            </a:r>
            <a:r>
              <a:rPr lang="en-US" sz="2400" baseline="30000" dirty="0">
                <a:latin typeface="Symbol" pitchFamily="18" charset="2"/>
              </a:rPr>
              <a:t>-</a:t>
            </a:r>
            <a:r>
              <a:rPr lang="en-US" sz="2400" dirty="0"/>
              <a:t> +</a:t>
            </a:r>
          </a:p>
          <a:p>
            <a:pPr>
              <a:spcBef>
                <a:spcPct val="50000"/>
              </a:spcBef>
              <a:buFont typeface="Symbol" pitchFamily="18" charset="2"/>
              <a:buChar char=" "/>
            </a:pPr>
            <a:endParaRPr lang="en-US" sz="24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743700" y="2971800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4" name="Equation" r:id="rId3" imgW="190440" imgH="241200" progId="Equation.3">
                  <p:embed/>
                </p:oleObj>
              </mc:Choice>
              <mc:Fallback>
                <p:oleObj name="Equation" r:id="rId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71800"/>
                        <a:ext cx="190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3429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Measure of radioactive decays: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09800" y="3886200"/>
          <a:ext cx="3937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5" name="Equation" r:id="rId5" imgW="3936960" imgH="2108160" progId="Equation.3">
                  <p:embed/>
                </p:oleObj>
              </mc:Choice>
              <mc:Fallback>
                <p:oleObj name="Equation" r:id="rId5" imgW="393696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86200"/>
                        <a:ext cx="3937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D54F-E1DF-4992-B646-6159553EC2A7}" type="datetime1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BAC3-8056-4C8F-929D-CDCB5367A143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Half-life: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When N(t) = ½ N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endParaRPr lang="en-US" sz="2400" baseline="-25000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447800" y="1727200"/>
          <a:ext cx="45847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4" name="Equation" r:id="rId3" imgW="4584600" imgH="2501640" progId="Equation.3">
                  <p:embed/>
                </p:oleObj>
              </mc:Choice>
              <mc:Fallback>
                <p:oleObj name="Equation" r:id="rId3" imgW="458460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584700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769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Some units of nuclear decay: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1 </a:t>
            </a:r>
            <a:r>
              <a:rPr lang="en-US" sz="2400" dirty="0" err="1"/>
              <a:t>Ci</a:t>
            </a:r>
            <a:r>
              <a:rPr lang="en-US" sz="2400" dirty="0"/>
              <a:t> (Curie) </a:t>
            </a:r>
            <a:r>
              <a:rPr lang="en-US" sz="2400" dirty="0">
                <a:latin typeface="Symbol" pitchFamily="18" charset="2"/>
              </a:rPr>
              <a:t>º </a:t>
            </a:r>
            <a:r>
              <a:rPr lang="en-US" sz="2400" dirty="0"/>
              <a:t>3.7 x 10</a:t>
            </a:r>
            <a:r>
              <a:rPr lang="en-US" sz="2400" baseline="30000" dirty="0"/>
              <a:t>10 </a:t>
            </a:r>
            <a:r>
              <a:rPr lang="en-US" sz="2400" dirty="0"/>
              <a:t>decays/s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1 </a:t>
            </a:r>
            <a:r>
              <a:rPr lang="en-US" sz="2400" dirty="0" err="1"/>
              <a:t>Bq</a:t>
            </a:r>
            <a:r>
              <a:rPr lang="en-US" sz="2400" dirty="0"/>
              <a:t> (Becquerel) </a:t>
            </a:r>
            <a:r>
              <a:rPr lang="en-US" sz="2400" dirty="0">
                <a:latin typeface="Symbol" pitchFamily="18" charset="2"/>
              </a:rPr>
              <a:t>º </a:t>
            </a:r>
            <a:r>
              <a:rPr lang="en-US" sz="2400" dirty="0"/>
              <a:t>1 decay/s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C520-50BA-4C8A-B5DB-2FFA8D27EC17}" type="datetime1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A48F-A4C7-46C0-9CDB-8B324BFFF9EA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Example: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Suppose that you have a sample of 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23     </a:t>
            </a:r>
            <a:r>
              <a:rPr lang="en-US" sz="2400" baseline="30000" dirty="0"/>
              <a:t>14</a:t>
            </a:r>
            <a:r>
              <a:rPr lang="en-US" sz="2400" baseline="-25000" dirty="0"/>
              <a:t>6</a:t>
            </a:r>
            <a:r>
              <a:rPr lang="en-US" sz="2400" dirty="0"/>
              <a:t>C nuclei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each of which has a half-life of 5730 years.   How many 	Curies of radiation is this?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733550" y="3022600"/>
          <a:ext cx="56642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Equation" r:id="rId3" imgW="5663880" imgH="2539800" progId="Equation.3">
                  <p:embed/>
                </p:oleObj>
              </mc:Choice>
              <mc:Fallback>
                <p:oleObj name="Equation" r:id="rId3" imgW="566388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022600"/>
                        <a:ext cx="56642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7787-5275-426C-AF26-AE1E6D1CCD59}" type="datetime1">
              <a:rPr lang="en-US" smtClean="0"/>
              <a:t>4/26/2012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C67E-1F75-4BB9-ADB4-C4F92AA7B09A}" type="slidenum">
              <a:rPr lang="en-US"/>
              <a:pPr/>
              <a:t>19</a:t>
            </a:fld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23851" r="12500" b="60682"/>
          <a:stretch/>
        </p:blipFill>
        <p:spPr bwMode="auto">
          <a:xfrm>
            <a:off x="304800" y="73025"/>
            <a:ext cx="5486400" cy="12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3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612945"/>
              </p:ext>
            </p:extLst>
          </p:nvPr>
        </p:nvGraphicFramePr>
        <p:xfrm>
          <a:off x="1143000" y="1524000"/>
          <a:ext cx="4800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Equation" r:id="rId4" imgW="4775040" imgH="2171520" progId="Equation.3">
                  <p:embed/>
                </p:oleObj>
              </mc:Choice>
              <mc:Fallback>
                <p:oleObj name="Equation" r:id="rId4" imgW="4775040" imgH="217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4800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53777" r="12500" b="19791"/>
          <a:stretch/>
        </p:blipFill>
        <p:spPr bwMode="auto">
          <a:xfrm>
            <a:off x="304800" y="4267200"/>
            <a:ext cx="5486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B61-BD39-4B69-987F-A373E86F485D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9283" r="55119" b="4762"/>
          <a:stretch/>
        </p:blipFill>
        <p:spPr bwMode="auto">
          <a:xfrm>
            <a:off x="1828800" y="0"/>
            <a:ext cx="5749871" cy="62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26583" y="5203371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023-A47E-4D93-A93B-C132D1BACCBF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260-D5BB-41F3-A0F6-EBBF21DFD665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517525"/>
            <a:ext cx="8305800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Effects of radiation in matter</a:t>
            </a:r>
          </a:p>
          <a:p>
            <a:pPr>
              <a:spcBef>
                <a:spcPct val="10000"/>
              </a:spcBef>
            </a:pPr>
            <a:r>
              <a:rPr lang="en-US" sz="2400" dirty="0"/>
              <a:t>              Release of energetic particles – </a:t>
            </a:r>
          </a:p>
          <a:p>
            <a:pPr>
              <a:spcBef>
                <a:spcPct val="10000"/>
              </a:spcBef>
            </a:pPr>
            <a:r>
              <a:rPr lang="en-US" sz="2400" dirty="0"/>
              <a:t>                   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, n, p </a:t>
            </a:r>
            <a:r>
              <a:rPr lang="en-US" sz="2400" dirty="0">
                <a:sym typeface="Wingdings" pitchFamily="2" charset="2"/>
              </a:rPr>
              <a:t> move atoms in materials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          e</a:t>
            </a:r>
            <a:r>
              <a:rPr lang="en-US" sz="2400" baseline="30000" dirty="0">
                <a:latin typeface="Symbol" pitchFamily="18" charset="2"/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, e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400" dirty="0">
                <a:sym typeface="Wingdings" pitchFamily="2" charset="2"/>
              </a:rPr>
              <a:t>  remove or excite electrons 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                        cause 	chemical reactions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Quantitative measures of radiation dose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rad</a:t>
            </a:r>
            <a:r>
              <a:rPr lang="en-US" sz="2400" dirty="0">
                <a:sym typeface="Wingdings" pitchFamily="2" charset="2"/>
              </a:rPr>
              <a:t> (“radiation absorbed dose”): amount of radiation that increases the energy of 1kg of absorbed materials by 0.01 J.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gray</a:t>
            </a:r>
            <a:r>
              <a:rPr lang="en-US" sz="2400" dirty="0">
                <a:sym typeface="Wingdings" pitchFamily="2" charset="2"/>
              </a:rPr>
              <a:t> (</a:t>
            </a:r>
            <a:r>
              <a:rPr lang="en-US" sz="2400" dirty="0" err="1">
                <a:sym typeface="Wingdings" pitchFamily="2" charset="2"/>
              </a:rPr>
              <a:t>Gy</a:t>
            </a:r>
            <a:r>
              <a:rPr lang="en-US" sz="2400" dirty="0">
                <a:sym typeface="Wingdings" pitchFamily="2" charset="2"/>
              </a:rPr>
              <a:t>):  1 </a:t>
            </a:r>
            <a:r>
              <a:rPr lang="en-US" sz="2400" dirty="0" err="1">
                <a:sym typeface="Wingdings" pitchFamily="2" charset="2"/>
              </a:rPr>
              <a:t>Gy</a:t>
            </a:r>
            <a:r>
              <a:rPr lang="en-US" sz="2400" dirty="0">
                <a:sym typeface="Wingdings" pitchFamily="2" charset="2"/>
              </a:rPr>
              <a:t> = 100 rad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RBE</a:t>
            </a:r>
            <a:r>
              <a:rPr lang="en-US" sz="2400" dirty="0">
                <a:sym typeface="Wingdings" pitchFamily="2" charset="2"/>
              </a:rPr>
              <a:t> (“relative biological effectiveness” factor): ratio of biological damage of radiation type to that of 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g </a:t>
            </a:r>
            <a:r>
              <a:rPr lang="en-US" sz="2400" dirty="0">
                <a:sym typeface="Wingdings" pitchFamily="2" charset="2"/>
              </a:rPr>
              <a:t>rays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rem</a:t>
            </a:r>
            <a:r>
              <a:rPr lang="en-US" sz="2400" dirty="0">
                <a:sym typeface="Wingdings" pitchFamily="2" charset="2"/>
              </a:rPr>
              <a:t> (“radiation equivalent in man”): rad x RBE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sym typeface="Wingdings" pitchFamily="2" charset="2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sym typeface="Wingdings" pitchFamily="2" charset="2"/>
              </a:rPr>
              <a:t>sievert</a:t>
            </a:r>
            <a:r>
              <a:rPr lang="en-US" sz="2400" dirty="0">
                <a:sym typeface="Wingdings" pitchFamily="2" charset="2"/>
              </a:rPr>
              <a:t> (</a:t>
            </a:r>
            <a:r>
              <a:rPr lang="en-US" sz="2400" dirty="0" err="1">
                <a:sym typeface="Wingdings" pitchFamily="2" charset="2"/>
              </a:rPr>
              <a:t>Sv</a:t>
            </a:r>
            <a:r>
              <a:rPr lang="en-US" sz="2400" dirty="0">
                <a:sym typeface="Wingdings" pitchFamily="2" charset="2"/>
              </a:rPr>
              <a:t>): 1 </a:t>
            </a:r>
            <a:r>
              <a:rPr lang="en-US" sz="2400" dirty="0" err="1">
                <a:sym typeface="Wingdings" pitchFamily="2" charset="2"/>
              </a:rPr>
              <a:t>Sv</a:t>
            </a:r>
            <a:r>
              <a:rPr lang="en-US" sz="2400" dirty="0">
                <a:sym typeface="Wingdings" pitchFamily="2" charset="2"/>
              </a:rPr>
              <a:t> = 100 rem</a:t>
            </a:r>
            <a:endParaRPr lang="en-US" sz="2400" dirty="0">
              <a:latin typeface="Symbol" pitchFamily="18" charset="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F58E-E54B-498C-AA2D-B221C0B95204}" type="datetime1">
              <a:rPr lang="en-US" smtClean="0"/>
              <a:t>4/26/2012</a:t>
            </a:fld>
            <a:endParaRPr lang="en-US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714-F719-40C6-B8B9-ED0D6A960DF5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Some RBE factors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1524000" y="1397000"/>
          <a:ext cx="6096000" cy="406558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Radiation type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(slow)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&amp; p (fast)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heavy 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9FC-DB56-45EB-A03D-1710E3EBF833}" type="datetime1">
              <a:rPr lang="en-US" smtClean="0"/>
              <a:t>4/26/2012</a:t>
            </a:fld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EAF2-7C0E-4A89-9720-E723D6633AF6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Some typical values of dose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990600" y="1397000"/>
          <a:ext cx="7848600" cy="4064002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Background radiation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 rem/year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Recommended limit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rem/year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Diagnostic chest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 rem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Mammogram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 rem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Fatal 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400-500 rem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B-B4ED-4067-A9DE-82211A650B50}" type="datetime1">
              <a:rPr lang="en-US" smtClean="0"/>
              <a:t>4/26/2012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625-EB51-43D9-B96F-030EDE20B48F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7543" y="414337"/>
            <a:ext cx="8458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Summary of radiation units: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	Radiation dose:  Amount of radiation absorbed/unit mass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1 </a:t>
            </a:r>
            <a:r>
              <a:rPr lang="en-US" sz="2400" dirty="0" err="1"/>
              <a:t>Gy</a:t>
            </a:r>
            <a:r>
              <a:rPr lang="en-US" sz="2400" dirty="0"/>
              <a:t> = 1 J/kg of absorbed radiation = 100 rad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1 </a:t>
            </a:r>
            <a:r>
              <a:rPr lang="en-US" sz="2400" dirty="0" err="1"/>
              <a:t>Sv</a:t>
            </a:r>
            <a:r>
              <a:rPr lang="en-US" sz="2400" dirty="0"/>
              <a:t> = RBE x (dose in </a:t>
            </a:r>
            <a:r>
              <a:rPr lang="en-US" sz="2400" dirty="0" err="1"/>
              <a:t>Gy</a:t>
            </a:r>
            <a:r>
              <a:rPr lang="en-US" sz="2400" dirty="0"/>
              <a:t> units) = 100 rem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 flipV="1">
            <a:off x="2971800" y="2514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0" y="2667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relative biological effectiveness</a:t>
            </a: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1190" r="24219" b="29762"/>
          <a:stretch>
            <a:fillRect/>
          </a:stretch>
        </p:blipFill>
        <p:spPr bwMode="auto">
          <a:xfrm>
            <a:off x="304800" y="3276600"/>
            <a:ext cx="7162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715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248x10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x 0.85 x 45 = 9.5x10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J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A4D7-3467-4F58-BD90-BE5BB6BB4183}" type="datetime1">
              <a:rPr lang="en-US" smtClean="0"/>
              <a:t>4/26/2012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979E-3FC5-41B3-B696-73416E5929F8}" type="slidenum">
              <a:rPr lang="en-US"/>
              <a:pPr/>
              <a:t>24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Example: 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 sealed capsule containing the radiopharmaceutical </a:t>
            </a:r>
            <a:r>
              <a:rPr lang="en-US" sz="2400" baseline="30000" dirty="0"/>
              <a:t>32</a:t>
            </a:r>
            <a:r>
              <a:rPr lang="en-US" sz="2400" baseline="-25000" dirty="0"/>
              <a:t>15</a:t>
            </a:r>
            <a:r>
              <a:rPr lang="en-US" sz="2400" dirty="0"/>
              <a:t>P with an initial radioactivity of 5.22x10</a:t>
            </a:r>
            <a:r>
              <a:rPr lang="en-US" sz="2400" baseline="30000" dirty="0"/>
              <a:t>6</a:t>
            </a:r>
            <a:r>
              <a:rPr lang="en-US" sz="2400" dirty="0"/>
              <a:t> </a:t>
            </a:r>
            <a:r>
              <a:rPr lang="en-US" sz="2400" dirty="0" err="1"/>
              <a:t>Bq</a:t>
            </a:r>
            <a:r>
              <a:rPr lang="en-US" sz="2400" dirty="0"/>
              <a:t>, is implanted into a 0.1 kg tumor. Each decay produces e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dirty="0"/>
              <a:t>particles at an energy of 7x10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  <a:r>
              <a:rPr lang="en-US" sz="2400" dirty="0" err="1"/>
              <a:t>eV</a:t>
            </a:r>
            <a:r>
              <a:rPr lang="en-US" sz="2400" dirty="0"/>
              <a:t>. Determine the absorbed dose in a 10 day period. T</a:t>
            </a:r>
            <a:r>
              <a:rPr lang="en-US" sz="2400" baseline="-25000" dirty="0"/>
              <a:t>1/2</a:t>
            </a:r>
            <a:r>
              <a:rPr lang="en-US" sz="2400" dirty="0"/>
              <a:t> =14.26 days. Assume all emitted particles are absorbed.</a:t>
            </a:r>
            <a:endParaRPr lang="en-US" sz="2400" baseline="30000" dirty="0">
              <a:latin typeface="Symbol" pitchFamily="18" charset="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8956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dose = RBE x (number of decays) x (energy released)/mass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219200" y="3276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867400" y="3352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7x10</a:t>
            </a:r>
            <a:r>
              <a:rPr lang="en-US" baseline="30000"/>
              <a:t>5</a:t>
            </a:r>
            <a:r>
              <a:rPr lang="en-US"/>
              <a:t> x 1.6x10</a:t>
            </a:r>
            <a:r>
              <a:rPr lang="en-US" baseline="30000"/>
              <a:t>-19</a:t>
            </a:r>
            <a:r>
              <a:rPr lang="en-US"/>
              <a:t>J</a:t>
            </a:r>
            <a:endParaRPr lang="en-US" baseline="3000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5562600" y="3276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315200" y="2514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0.1 kg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7315200" y="2819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816100" y="3429000"/>
          <a:ext cx="72517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5" name="Equation" r:id="rId3" imgW="7251480" imgH="1930320" progId="Equation.3">
                  <p:embed/>
                </p:oleObj>
              </mc:Choice>
              <mc:Fallback>
                <p:oleObj name="Equation" r:id="rId3" imgW="725148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429000"/>
                        <a:ext cx="72517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2860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33400" y="5562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dose = 4 J/kg = 400 rem = 4 </a:t>
            </a:r>
            <a:r>
              <a:rPr lang="en-US" sz="2400" dirty="0" err="1"/>
              <a:t>Sv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D3CF-7D21-439D-B9D9-011C530F651E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facts about nuclei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Nuclei are confined to a very small region of space – typical nuclear radii are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m = </a:t>
            </a:r>
            <a:r>
              <a:rPr lang="en-US" sz="2400" dirty="0" err="1" smtClean="0"/>
              <a:t>fm</a:t>
            </a:r>
            <a:r>
              <a:rPr lang="en-US" sz="2400" dirty="0" smtClean="0"/>
              <a:t> (compare with atomic radius of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For some nuclei, there are stable forms with the same Z, but different A (isotopes)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Some nuclei are meta-stable; they transform (decay) into other forms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5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FB6-53A5-4702-B949-E674C56BB5F7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69102"/>
              </p:ext>
            </p:extLst>
          </p:nvPr>
        </p:nvGraphicFramePr>
        <p:xfrm>
          <a:off x="609600" y="914400"/>
          <a:ext cx="75438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数式" r:id="rId3" imgW="3352680" imgH="1904760" progId="Equation.3">
                  <p:embed/>
                </p:oleObj>
              </mc:Choice>
              <mc:Fallback>
                <p:oleObj name="数式" r:id="rId3" imgW="3352680" imgH="1904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5438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6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6E01-000E-4941-93C1-38EF9FE77350}" type="datetime1">
              <a:rPr lang="en-US" smtClean="0"/>
              <a:t>4/26/2012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9F97-F913-4FBA-86FC-2955376CF0AF}" type="slidenum">
              <a:rPr lang="en-US"/>
              <a:pPr/>
              <a:t>27</a:t>
            </a:fld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5344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Summary of some ideas about nuclear physics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The basic forces that describe nuclei are stronger, shorter range, and more complicated than electromagnetic forces.  Nuclear binding energies are typically 8 MeV/nucleon.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Most nuclear decay processes are described by a simple rate equation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          For example: </a:t>
            </a:r>
            <a:r>
              <a:rPr lang="en-US" sz="2400" baseline="30000" dirty="0"/>
              <a:t>238</a:t>
            </a:r>
            <a:r>
              <a:rPr lang="en-US" sz="2400" dirty="0"/>
              <a:t>U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aseline="30000" dirty="0">
                <a:sym typeface="Wingdings" pitchFamily="2" charset="2"/>
              </a:rPr>
              <a:t>234</a:t>
            </a:r>
            <a:r>
              <a:rPr lang="en-US" sz="2400" dirty="0">
                <a:sym typeface="Wingdings" pitchFamily="2" charset="2"/>
              </a:rPr>
              <a:t>Th + </a:t>
            </a:r>
            <a:r>
              <a:rPr lang="en-US" sz="2400" baseline="30000" dirty="0">
                <a:sym typeface="Wingdings" pitchFamily="2" charset="2"/>
              </a:rPr>
              <a:t>4</a:t>
            </a:r>
            <a:r>
              <a:rPr lang="en-US" sz="2400" dirty="0">
                <a:sym typeface="Wingdings" pitchFamily="2" charset="2"/>
              </a:rPr>
              <a:t>He       T</a:t>
            </a:r>
            <a:r>
              <a:rPr lang="en-US" sz="2400" baseline="-25000" dirty="0">
                <a:sym typeface="Wingdings" pitchFamily="2" charset="2"/>
              </a:rPr>
              <a:t>1/2</a:t>
            </a:r>
            <a:r>
              <a:rPr lang="en-US" sz="2400" dirty="0">
                <a:sym typeface="Wingdings" pitchFamily="2" charset="2"/>
              </a:rPr>
              <a:t>=4.5</a:t>
            </a:r>
            <a:r>
              <a:rPr lang="en-US" sz="2400" dirty="0">
                <a:sym typeface="Symbol" pitchFamily="18" charset="2"/>
              </a:rPr>
              <a:t>10</a:t>
            </a:r>
            <a:r>
              <a:rPr lang="en-US" sz="2400" baseline="30000" dirty="0">
                <a:sym typeface="Symbol" pitchFamily="18" charset="2"/>
              </a:rPr>
              <a:t>9</a:t>
            </a:r>
            <a:r>
              <a:rPr lang="en-US" sz="2400" dirty="0">
                <a:sym typeface="Symbol" pitchFamily="18" charset="2"/>
              </a:rPr>
              <a:t> yr.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ym typeface="Symbol" pitchFamily="18" charset="2"/>
              </a:rPr>
              <a:t>Radiation effects on humans and other sensitive forms of life and devices are due to the light decay products – </a:t>
            </a:r>
            <a:r>
              <a:rPr lang="en-US" sz="2400" dirty="0" err="1">
                <a:latin typeface="Symbol" pitchFamily="18" charset="2"/>
                <a:sym typeface="Symbol" pitchFamily="18" charset="2"/>
              </a:rPr>
              <a:t>a,b,g</a:t>
            </a:r>
            <a:r>
              <a:rPr lang="en-US" sz="2400" dirty="0">
                <a:sym typeface="Symbol" pitchFamily="18" charset="2"/>
              </a:rPr>
              <a:t> particles     	</a:t>
            </a:r>
            <a:r>
              <a:rPr lang="en-US" sz="2400" dirty="0"/>
              <a:t>Radiation dose:  Amount of radiation absorbed/unit mass</a:t>
            </a:r>
          </a:p>
          <a:p>
            <a:r>
              <a:rPr lang="en-US" sz="2400" dirty="0"/>
              <a:t>                 1 </a:t>
            </a:r>
            <a:r>
              <a:rPr lang="en-US" sz="2400" dirty="0" err="1"/>
              <a:t>Gy</a:t>
            </a:r>
            <a:r>
              <a:rPr lang="en-US" sz="2400" dirty="0"/>
              <a:t> = 1 J/kg of absorbed radiation = 100 rad</a:t>
            </a:r>
          </a:p>
          <a:p>
            <a:r>
              <a:rPr lang="en-US" sz="2400" dirty="0"/>
              <a:t>                 1 </a:t>
            </a:r>
            <a:r>
              <a:rPr lang="en-US" sz="2400" dirty="0" err="1"/>
              <a:t>Sv</a:t>
            </a:r>
            <a:r>
              <a:rPr lang="en-US" sz="2400" dirty="0"/>
              <a:t> = RBE x (dose in </a:t>
            </a:r>
            <a:r>
              <a:rPr lang="en-US" sz="2400" dirty="0" err="1"/>
              <a:t>Gy</a:t>
            </a:r>
            <a:r>
              <a:rPr lang="en-US" sz="2400" dirty="0"/>
              <a:t> units) = 100 rem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ym typeface="Symbol" pitchFamily="18" charset="2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06089"/>
              </p:ext>
            </p:extLst>
          </p:nvPr>
        </p:nvGraphicFramePr>
        <p:xfrm>
          <a:off x="1955800" y="2590800"/>
          <a:ext cx="505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3" name="Equation" r:id="rId3" imgW="5054400" imgH="825480" progId="Equation.3">
                  <p:embed/>
                </p:oleObj>
              </mc:Choice>
              <mc:Fallback>
                <p:oleObj name="Equation" r:id="rId3" imgW="505440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590800"/>
                        <a:ext cx="505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352800" y="58674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relative biological effectiveness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 flipV="1">
            <a:off x="2971800" y="586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87F-D51E-4771-8AFC-125E86A0AF5C}" type="datetime1">
              <a:rPr lang="en-US" smtClean="0"/>
              <a:t>4/26/2012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8B3-5284-4642-9A52-412D6436CF07}" type="slidenum">
              <a:rPr lang="en-US"/>
              <a:pPr/>
              <a:t>28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Guide to nuclear reactions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General rules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Total </a:t>
            </a:r>
            <a:r>
              <a:rPr lang="en-US" sz="2400" i="1" dirty="0"/>
              <a:t>A </a:t>
            </a:r>
            <a:r>
              <a:rPr lang="en-US" sz="2400" dirty="0"/>
              <a:t>(number of nucleons (</a:t>
            </a:r>
            <a:r>
              <a:rPr lang="en-US" sz="2400" i="1" dirty="0"/>
              <a:t>Z+N</a:t>
            </a:r>
            <a:r>
              <a:rPr lang="en-US" sz="2400" dirty="0"/>
              <a:t>)) is conserved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Total charge is conserved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protons and neutrons can convert to each other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819400" y="3276600"/>
          <a:ext cx="1816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Equation" r:id="rId3" imgW="1815840" imgH="939600" progId="Equation.3">
                  <p:embed/>
                </p:oleObj>
              </mc:Choice>
              <mc:Fallback>
                <p:oleObj name="Equation" r:id="rId3" imgW="18158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1816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4572000" y="4038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53000" y="3200400"/>
            <a:ext cx="2057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antineutrino</a:t>
            </a:r>
          </a:p>
          <a:p>
            <a:pPr>
              <a:spcBef>
                <a:spcPct val="50000"/>
              </a:spcBef>
            </a:pPr>
            <a:r>
              <a:rPr lang="en-US"/>
              <a:t>neutrino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4648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3962400" y="4191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962400" y="4267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positron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Neutrinos were first detected in 1956 by Fred </a:t>
            </a:r>
            <a:r>
              <a:rPr lang="en-US" sz="2400" dirty="0" err="1"/>
              <a:t>Reines</a:t>
            </a:r>
            <a:r>
              <a:rPr lang="en-US" sz="2400" dirty="0"/>
              <a:t> and George Cowan, who showed that a nucleus undergoing beta decay emits a neutrino with the electron. Neutrinos are VERY weakly interacting and recent evidence suggests they have a mass of   </a:t>
            </a:r>
            <a:r>
              <a:rPr lang="en-US" sz="2400" dirty="0">
                <a:latin typeface="Symbol" pitchFamily="18" charset="2"/>
              </a:rPr>
              <a:t>&lt; </a:t>
            </a:r>
            <a:r>
              <a:rPr lang="en-US" sz="2400" dirty="0"/>
              <a:t> 0.1 </a:t>
            </a:r>
            <a:r>
              <a:rPr lang="en-US" sz="2400" dirty="0" err="1"/>
              <a:t>eV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4E85-E49A-448D-81B8-B456096FDC10}" type="datetime1">
              <a:rPr lang="en-US" smtClean="0"/>
              <a:t>4/26/2012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A689-5AF0-4C34-9234-8E9ADDCDF92C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Examples of  nuclear reactions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371600" y="914400"/>
          <a:ext cx="217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9" name="Equation" r:id="rId3" imgW="2171520" imgH="444240" progId="Equation.3">
                  <p:embed/>
                </p:oleObj>
              </mc:Choice>
              <mc:Fallback>
                <p:oleObj name="Equation" r:id="rId3" imgW="2171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2171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38600" y="838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Used for carbon dating  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876800" y="121920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0" name="Equation" r:id="rId5" imgW="2450880" imgH="520560" progId="Equation.3">
                  <p:embed/>
                </p:oleObj>
              </mc:Choice>
              <mc:Fallback>
                <p:oleObj name="Equation" r:id="rId5" imgW="245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1920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447800" y="2209800"/>
          <a:ext cx="220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1" name="Equation" r:id="rId7" imgW="2209680" imgH="444240" progId="Equation.3">
                  <p:embed/>
                </p:oleObj>
              </mc:Choice>
              <mc:Fallback>
                <p:oleObj name="Equation" r:id="rId7" imgW="2209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220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038600" y="2209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Nucleus captures an electron</a:t>
            </a: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600200" y="3200400"/>
          <a:ext cx="210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2" name="Equation" r:id="rId9" imgW="2108160" imgH="444240" progId="Equation.3">
                  <p:embed/>
                </p:oleObj>
              </mc:Choice>
              <mc:Fallback>
                <p:oleObj name="Equation" r:id="rId9" imgW="2108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00400"/>
                        <a:ext cx="210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114800" y="3200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Positron emission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593850" y="4083050"/>
          <a:ext cx="227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3" name="Equation" r:id="rId11" imgW="2273040" imgH="965160" progId="Equation.3">
                  <p:embed/>
                </p:oleObj>
              </mc:Choice>
              <mc:Fallback>
                <p:oleObj name="Equation" r:id="rId11" imgW="22730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4083050"/>
                        <a:ext cx="2273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191000" y="41910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Beta decay followed by gamma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0BEF-0394-4708-9811-D23CA4E107F4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you think of when you hear the phrase nuclear reaction?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Clean energy source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Radiation danger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Nuclear weapons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 opinion</a:t>
            </a:r>
          </a:p>
        </p:txBody>
      </p:sp>
    </p:spTree>
    <p:extLst>
      <p:ext uri="{BB962C8B-B14F-4D97-AF65-F5344CB8AC3E}">
        <p14:creationId xmlns:p14="http://schemas.microsoft.com/office/powerpoint/2010/main" val="936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CF3-67FC-4FAC-A605-AA603F1AAED2}" type="datetime1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5E0E-CE5D-450E-8CAA-95011AA83C21}" type="slidenum">
              <a:rPr lang="en-US"/>
              <a:pPr/>
              <a:t>30</a:t>
            </a:fld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6629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More nuclear reactions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447800" y="1219200"/>
          <a:ext cx="213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5" name="Equation" r:id="rId3" imgW="2133360" imgH="444240" progId="Equation.3">
                  <p:embed/>
                </p:oleObj>
              </mc:Choice>
              <mc:Fallback>
                <p:oleObj name="Equation" r:id="rId3" imgW="2133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2133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6934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Energy accounting 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for a general reaction of the type </a:t>
            </a:r>
            <a:r>
              <a:rPr lang="en-US" sz="2400" dirty="0" err="1"/>
              <a:t>a+X</a:t>
            </a:r>
            <a:r>
              <a:rPr lang="en-US" sz="2400" dirty="0" err="1">
                <a:sym typeface="Wingdings" pitchFamily="2" charset="2"/>
              </a:rPr>
              <a:t>Y+b</a:t>
            </a:r>
            <a:endParaRPr lang="en-US" sz="24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   energy released as kinetic energy of the products 	can be calculated: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   Q=(</a:t>
            </a:r>
            <a:r>
              <a:rPr lang="en-US" sz="2400" dirty="0" err="1">
                <a:sym typeface="Wingdings" pitchFamily="2" charset="2"/>
              </a:rPr>
              <a:t>M</a:t>
            </a:r>
            <a:r>
              <a:rPr lang="en-US" sz="2400" baseline="-25000" dirty="0" err="1">
                <a:sym typeface="Wingdings" pitchFamily="2" charset="2"/>
              </a:rPr>
              <a:t>a</a:t>
            </a:r>
            <a:r>
              <a:rPr lang="en-US" sz="2400" dirty="0" err="1">
                <a:sym typeface="Wingdings" pitchFamily="2" charset="2"/>
              </a:rPr>
              <a:t>+M</a:t>
            </a:r>
            <a:r>
              <a:rPr lang="en-US" sz="2400" baseline="-25000" dirty="0" err="1">
                <a:sym typeface="Wingdings" pitchFamily="2" charset="2"/>
              </a:rPr>
              <a:t>X</a:t>
            </a:r>
            <a:r>
              <a:rPr lang="en-US" sz="2400" dirty="0" err="1">
                <a:latin typeface="Symbol" pitchFamily="18" charset="2"/>
                <a:sym typeface="Wingdings" pitchFamily="2" charset="2"/>
              </a:rPr>
              <a:t>-</a:t>
            </a:r>
            <a:r>
              <a:rPr lang="en-US" sz="2400" dirty="0" err="1">
                <a:sym typeface="Wingdings" pitchFamily="2" charset="2"/>
              </a:rPr>
              <a:t>M</a:t>
            </a:r>
            <a:r>
              <a:rPr lang="en-US" sz="2400" baseline="-25000" dirty="0" err="1">
                <a:sym typeface="Wingdings" pitchFamily="2" charset="2"/>
              </a:rPr>
              <a:t>Y</a:t>
            </a:r>
            <a:r>
              <a:rPr lang="en-US" sz="2400" dirty="0" err="1">
                <a:latin typeface="Symbol" pitchFamily="18" charset="2"/>
                <a:sym typeface="Wingdings" pitchFamily="2" charset="2"/>
              </a:rPr>
              <a:t>-M</a:t>
            </a:r>
            <a:r>
              <a:rPr lang="en-US" sz="2400" baseline="-25000" dirty="0" err="1">
                <a:latin typeface="Symbol" pitchFamily="18" charset="2"/>
                <a:sym typeface="Wingdings" pitchFamily="2" charset="2"/>
              </a:rPr>
              <a:t>b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)</a:t>
            </a:r>
            <a:r>
              <a:rPr lang="en-US" sz="2400" dirty="0">
                <a:sym typeface="Wingdings" pitchFamily="2" charset="2"/>
              </a:rPr>
              <a:t>c</a:t>
            </a:r>
            <a:r>
              <a:rPr lang="en-US" sz="2400" baseline="30000" dirty="0">
                <a:sym typeface="Wingdings" pitchFamily="2" charset="2"/>
              </a:rPr>
              <a:t>2</a:t>
            </a:r>
          </a:p>
          <a:p>
            <a:pPr>
              <a:spcBef>
                <a:spcPct val="50000"/>
              </a:spcBef>
            </a:pPr>
            <a:endParaRPr lang="en-US" sz="2400" baseline="300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In this case,  Q=(1.007825+7.016003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2*4.002602) c</a:t>
            </a:r>
            <a:r>
              <a:rPr lang="en-US" sz="2400" baseline="30000" dirty="0">
                <a:sym typeface="Wingdings" pitchFamily="2" charset="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baseline="30000" dirty="0">
                <a:sym typeface="Wingdings" pitchFamily="2" charset="2"/>
              </a:rPr>
              <a:t>                                   </a:t>
            </a:r>
            <a:r>
              <a:rPr lang="en-US" sz="2400" dirty="0">
                <a:sym typeface="Wingdings" pitchFamily="2" charset="2"/>
              </a:rPr>
              <a:t>=17.348 MeV</a:t>
            </a:r>
            <a:endParaRPr lang="en-US" sz="2400" baseline="30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333-F9C3-4FAD-8D26-D864DD38FAF9}" type="datetime1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F1D1-DC72-4D05-9DFB-3C9348135C78}" type="slidenum">
              <a:rPr lang="en-US"/>
              <a:pPr/>
              <a:t>31</a:t>
            </a:fld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Fission:     Some history –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1932 James Chadwick (England)  discovered neutron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Enrico Fermi (Italy) discovered that neutrons 			could be absorbed by nuclei to form new 			elements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	      </a:t>
            </a:r>
            <a:r>
              <a:rPr lang="en-US" sz="2400" dirty="0" err="1"/>
              <a:t>Lise</a:t>
            </a:r>
            <a:r>
              <a:rPr lang="en-US" sz="2400" dirty="0"/>
              <a:t> Meitner, Otto Hahn, Fritz </a:t>
            </a:r>
            <a:r>
              <a:rPr lang="en-US" sz="2400" dirty="0" err="1"/>
              <a:t>Strassmann</a:t>
            </a:r>
            <a:r>
              <a:rPr lang="en-US" sz="2400" dirty="0"/>
              <a:t>, Otto 		Frisch (Germany) discovered fission of U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Example: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905000" y="3733800"/>
          <a:ext cx="48006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Equation" r:id="rId3" imgW="4800600" imgH="2387520" progId="Equation.3">
                  <p:embed/>
                </p:oleObj>
              </mc:Choice>
              <mc:Fallback>
                <p:oleObj name="Equation" r:id="rId3" imgW="480060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48006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1722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  <a:r>
              <a:rPr lang="en-US" sz="2400" dirty="0">
                <a:latin typeface="Symbol" pitchFamily="18" charset="2"/>
              </a:rPr>
              <a:t>»200 </a:t>
            </a:r>
            <a:r>
              <a:rPr lang="en-US" sz="2400" dirty="0"/>
              <a:t>MeV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1C64-CE0D-46CF-BA32-30B919A86F8F}" type="datetime1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D34-AAB1-4CFA-B0FC-4326EF84142C}" type="slidenum">
              <a:rPr lang="en-US"/>
              <a:pPr/>
              <a:t>32</a:t>
            </a:fld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Other decay products for 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886200" y="533400"/>
          <a:ext cx="182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9" name="Equation" r:id="rId3" imgW="1828800" imgH="444240" progId="Equation.3">
                  <p:embed/>
                </p:oleObj>
              </mc:Choice>
              <mc:Fallback>
                <p:oleObj name="Equation" r:id="rId3" imgW="1828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182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5556-967E-47DC-B710-2D8D7598666B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3" t="23619" r="32915" b="7818"/>
          <a:stretch/>
        </p:blipFill>
        <p:spPr bwMode="auto">
          <a:xfrm>
            <a:off x="304800" y="762000"/>
            <a:ext cx="4111852" cy="529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http://www.nei.org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69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BFA7-0AAD-47AC-A5AF-61199641E850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12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Nuclei</a:t>
            </a:r>
          </a:p>
          <a:p>
            <a:pPr lvl="1"/>
            <a:r>
              <a:rPr lang="en-US" sz="2400" dirty="0" smtClean="0"/>
              <a:t>Z  Atomic number (number of protons)  N Neutron number</a:t>
            </a:r>
          </a:p>
          <a:p>
            <a:pPr lvl="1"/>
            <a:r>
              <a:rPr lang="en-US" sz="2400" dirty="0" smtClean="0"/>
              <a:t>A = Z+N (number of nucleons)</a:t>
            </a:r>
          </a:p>
        </p:txBody>
      </p:sp>
      <p:pic>
        <p:nvPicPr>
          <p:cNvPr id="242690" name="Picture 2" descr="E:\Media\Image_Library\chapter42\4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20000" cy="50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213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Periodic Table</a:t>
            </a:r>
          </a:p>
        </p:txBody>
      </p:sp>
      <p:sp>
        <p:nvSpPr>
          <p:cNvPr id="7" name="Oval 6"/>
          <p:cNvSpPr/>
          <p:nvPr/>
        </p:nvSpPr>
        <p:spPr>
          <a:xfrm>
            <a:off x="1447800" y="2746248"/>
            <a:ext cx="304800" cy="301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274624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8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61BB-0D72-4A21-9344-2765E0506C80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Constituents of the nucleus</a:t>
            </a:r>
            <a:endParaRPr lang="en-US" sz="2400" dirty="0" smtClean="0"/>
          </a:p>
        </p:txBody>
      </p:sp>
      <p:pic>
        <p:nvPicPr>
          <p:cNvPr id="247810" name="Picture 2" descr="E:\Media\Image_Library\chapter44\44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1371600"/>
            <a:ext cx="876681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76858"/>
              </p:ext>
            </p:extLst>
          </p:nvPr>
        </p:nvGraphicFramePr>
        <p:xfrm>
          <a:off x="1900164" y="4495800"/>
          <a:ext cx="57208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0" name="数式" r:id="rId4" imgW="3098520" imgH="660240" progId="Equation.3">
                  <p:embed/>
                </p:oleObj>
              </mc:Choice>
              <mc:Fallback>
                <p:oleObj name="数式" r:id="rId4" imgW="30985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0164" y="4495800"/>
                        <a:ext cx="5720862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3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DEC-7767-4141-BE24-6D24A637BEB6}" type="datetime1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98040"/>
              </p:ext>
            </p:extLst>
          </p:nvPr>
        </p:nvGraphicFramePr>
        <p:xfrm>
          <a:off x="685800" y="614065"/>
          <a:ext cx="1879600" cy="169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34" name="数式" r:id="rId3" imgW="253800" imgH="228600" progId="Equation.3">
                  <p:embed/>
                </p:oleObj>
              </mc:Choice>
              <mc:Fallback>
                <p:oleObj name="数式" r:id="rId3" imgW="253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14065"/>
                        <a:ext cx="1879600" cy="169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52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notation: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examples: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3922"/>
              </p:ext>
            </p:extLst>
          </p:nvPr>
        </p:nvGraphicFramePr>
        <p:xfrm>
          <a:off x="936852" y="3204865"/>
          <a:ext cx="1909762" cy="290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35" name="数式" r:id="rId5" imgW="317160" imgH="482400" progId="Equation.3">
                  <p:embed/>
                </p:oleObj>
              </mc:Choice>
              <mc:Fallback>
                <p:oleObj name="数式" r:id="rId5" imgW="3171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52" y="3204865"/>
                        <a:ext cx="1909762" cy="2902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21101"/>
              </p:ext>
            </p:extLst>
          </p:nvPr>
        </p:nvGraphicFramePr>
        <p:xfrm>
          <a:off x="4262438" y="3357563"/>
          <a:ext cx="14509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36" name="数式" r:id="rId7" imgW="241200" imgH="482400" progId="Equation.3">
                  <p:embed/>
                </p:oleObj>
              </mc:Choice>
              <mc:Fallback>
                <p:oleObj name="数式" r:id="rId7" imgW="2412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357563"/>
                        <a:ext cx="145097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1500" y="2819400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isotopes of C: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219234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Natural abundance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91.754%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99.275%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05500" y="2209800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Natural abundance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98.93%</a:t>
            </a:r>
          </a:p>
          <a:p>
            <a:r>
              <a:rPr lang="en-US" sz="2400" dirty="0" smtClean="0"/>
              <a:t>  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 1.07%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33750" y="375975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  </a:t>
            </a:r>
            <a:r>
              <a:rPr lang="en-US" sz="2400" dirty="0" smtClean="0"/>
              <a:t>Atomic number (number of </a:t>
            </a:r>
            <a:r>
              <a:rPr lang="en-US" sz="2400" dirty="0" smtClean="0"/>
              <a:t>protons)A </a:t>
            </a:r>
            <a:r>
              <a:rPr lang="en-US" sz="2400" dirty="0" smtClean="0"/>
              <a:t>= </a:t>
            </a:r>
            <a:r>
              <a:rPr lang="en-US" sz="2400" dirty="0"/>
              <a:t>A</a:t>
            </a:r>
            <a:r>
              <a:rPr lang="en-US" sz="2400" dirty="0" smtClean="0"/>
              <a:t>  Nucleon number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60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B8E4-F897-4677-869F-ECF4A37E04D1}" type="datetime1">
              <a:rPr lang="en-US" smtClean="0"/>
              <a:t>4/26/2012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DC8-32F2-4341-A0F8-14E469F33F35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667" r="25000" b="32292"/>
          <a:stretch>
            <a:fillRect/>
          </a:stretch>
        </p:blipFill>
        <p:spPr bwMode="auto">
          <a:xfrm>
            <a:off x="1066800" y="228600"/>
            <a:ext cx="624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4375" r="26563" b="40625"/>
          <a:stretch>
            <a:fillRect/>
          </a:stretch>
        </p:blipFill>
        <p:spPr bwMode="auto">
          <a:xfrm>
            <a:off x="1143000" y="4114800"/>
            <a:ext cx="601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914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05000" y="76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562600" y="1295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81000" y="58674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Ref:  </a:t>
            </a:r>
            <a:r>
              <a:rPr lang="en-US" sz="1800" dirty="0">
                <a:hlinkClick r:id="rId4"/>
              </a:rPr>
              <a:t>http://www.physics.nist.gov/PhysRefData/Compositions/index.html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E502-5F9B-4761-9E96-5B1DA0B62FC2}" type="datetime1">
              <a:rPr lang="en-US" smtClean="0"/>
              <a:t>4/26/2012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25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ACFF-1648-46D3-ABB4-9E22B069BAF9}" type="slidenum">
              <a:rPr lang="en-US"/>
              <a:pPr/>
              <a:t>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52083" r="26563" b="40625"/>
          <a:stretch>
            <a:fillRect/>
          </a:stretch>
        </p:blipFill>
        <p:spPr bwMode="auto">
          <a:xfrm>
            <a:off x="990600" y="10668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Z         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Mass of nucleus:</a:t>
            </a:r>
          </a:p>
          <a:p>
            <a:pPr>
              <a:spcBef>
                <a:spcPct val="50000"/>
              </a:spcBef>
            </a:pPr>
            <a:r>
              <a:rPr lang="en-US"/>
              <a:t>      M</a:t>
            </a:r>
            <a:r>
              <a:rPr lang="en-US" baseline="-25000"/>
              <a:t>sum</a:t>
            </a:r>
            <a:r>
              <a:rPr lang="en-US"/>
              <a:t> = Zm</a:t>
            </a:r>
            <a:r>
              <a:rPr lang="en-US" baseline="-25000"/>
              <a:t>p</a:t>
            </a:r>
            <a:r>
              <a:rPr lang="en-US"/>
              <a:t> + (A-Z)m</a:t>
            </a:r>
            <a:r>
              <a:rPr lang="en-US" baseline="-25000"/>
              <a:t>n</a:t>
            </a:r>
            <a:r>
              <a:rPr lang="en-US"/>
              <a:t> + Zm</a:t>
            </a:r>
            <a:r>
              <a:rPr lang="en-US" baseline="-25000"/>
              <a:t>e </a:t>
            </a:r>
            <a:r>
              <a:rPr lang="en-US"/>
              <a:t>= 59.474281 u</a:t>
            </a:r>
          </a:p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 = 0.5410806 u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971800" y="838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00400" y="2286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mass of neutral atom   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 includes Z electrons</a:t>
            </a:r>
            <a:endParaRPr lang="en-US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9600" y="3429000"/>
            <a:ext cx="769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What should we do with this mass deficit?</a:t>
            </a:r>
          </a:p>
          <a:p>
            <a:pPr>
              <a:spcBef>
                <a:spcPct val="50000"/>
              </a:spcBef>
              <a:buFontTx/>
              <a:buAutoNum type="alphaUcParenBoth"/>
            </a:pPr>
            <a:r>
              <a:rPr lang="en-US" dirty="0"/>
              <a:t>Chalk it up to inaccuracy of my calculator.</a:t>
            </a:r>
          </a:p>
          <a:p>
            <a:pPr>
              <a:spcBef>
                <a:spcPct val="50000"/>
              </a:spcBef>
              <a:buFontTx/>
              <a:buAutoNum type="alphaUcParenBoth"/>
            </a:pPr>
            <a:r>
              <a:rPr lang="en-US" dirty="0"/>
              <a:t>Figure that NIST made a mistake.</a:t>
            </a:r>
          </a:p>
          <a:p>
            <a:pPr>
              <a:spcBef>
                <a:spcPct val="50000"/>
              </a:spcBef>
              <a:buFontTx/>
              <a:buAutoNum type="alphaUcParenBoth"/>
            </a:pPr>
            <a:r>
              <a:rPr lang="en-US" dirty="0"/>
              <a:t>Give up on physics as a quantitative science.</a:t>
            </a:r>
          </a:p>
          <a:p>
            <a:pPr>
              <a:spcBef>
                <a:spcPct val="50000"/>
              </a:spcBef>
              <a:buFontTx/>
              <a:buAutoNum type="alphaUcParenBoth"/>
            </a:pPr>
            <a:r>
              <a:rPr lang="en-US" dirty="0"/>
              <a:t>Find some meaning associated with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18872</TotalTime>
  <Words>1256</Words>
  <Application>Microsoft Office PowerPoint</Application>
  <PresentationFormat>On-screen Show (4:3)</PresentationFormat>
  <Paragraphs>278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1096</cp:revision>
  <cp:lastPrinted>2012-04-26T16:57:23Z</cp:lastPrinted>
  <dcterms:created xsi:type="dcterms:W3CDTF">2012-01-10T18:32:24Z</dcterms:created>
  <dcterms:modified xsi:type="dcterms:W3CDTF">2012-04-26T17:20:53Z</dcterms:modified>
</cp:coreProperties>
</file>