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96" r:id="rId2"/>
    <p:sldId id="508" r:id="rId3"/>
    <p:sldId id="548" r:id="rId4"/>
    <p:sldId id="545" r:id="rId5"/>
    <p:sldId id="546" r:id="rId6"/>
    <p:sldId id="549" r:id="rId7"/>
    <p:sldId id="550" r:id="rId8"/>
    <p:sldId id="551" r:id="rId9"/>
    <p:sldId id="552" r:id="rId10"/>
    <p:sldId id="553" r:id="rId11"/>
    <p:sldId id="554" r:id="rId12"/>
    <p:sldId id="555" r:id="rId13"/>
    <p:sldId id="556" r:id="rId14"/>
    <p:sldId id="547" r:id="rId15"/>
    <p:sldId id="557" r:id="rId16"/>
    <p:sldId id="558" r:id="rId17"/>
    <p:sldId id="559" r:id="rId18"/>
    <p:sldId id="571" r:id="rId19"/>
    <p:sldId id="560" r:id="rId20"/>
    <p:sldId id="561" r:id="rId21"/>
    <p:sldId id="562" r:id="rId22"/>
    <p:sldId id="563" r:id="rId23"/>
    <p:sldId id="564" r:id="rId24"/>
    <p:sldId id="565" r:id="rId25"/>
    <p:sldId id="566" r:id="rId26"/>
    <p:sldId id="567" r:id="rId27"/>
    <p:sldId id="568" r:id="rId28"/>
    <p:sldId id="569" r:id="rId29"/>
    <p:sldId id="570" r:id="rId30"/>
    <p:sldId id="572" r:id="rId31"/>
    <p:sldId id="573" r:id="rId32"/>
    <p:sldId id="574" r:id="rId33"/>
    <p:sldId id="575" r:id="rId3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FC70D7"/>
    <a:srgbClr val="F8670E"/>
    <a:srgbClr val="A98D63"/>
    <a:srgbClr val="CDBCA3"/>
    <a:srgbClr val="BEA888"/>
    <a:srgbClr val="812F60"/>
    <a:srgbClr val="0000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94660"/>
  </p:normalViewPr>
  <p:slideViewPr>
    <p:cSldViewPr>
      <p:cViewPr>
        <p:scale>
          <a:sx n="66" d="100"/>
          <a:sy n="66" d="100"/>
        </p:scale>
        <p:origin x="-588" y="-72"/>
      </p:cViewPr>
      <p:guideLst>
        <p:guide orient="horz" pos="2160"/>
        <p:guide pos="2880"/>
      </p:guideLst>
    </p:cSldViewPr>
  </p:slideViewPr>
  <p:notesTextViewPr>
    <p:cViewPr>
      <p:scale>
        <a:sx n="1" d="1"/>
        <a:sy n="1" d="1"/>
      </p:scale>
      <p:origin x="0" y="0"/>
    </p:cViewPr>
  </p:notesTextViewPr>
  <p:sorterViewPr>
    <p:cViewPr>
      <p:scale>
        <a:sx n="62" d="100"/>
        <a:sy n="62" d="100"/>
      </p:scale>
      <p:origin x="0" y="8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49324BE6-2D8A-42A4-B0D9-51E4A107F126}" type="datetimeFigureOut">
              <a:rPr lang="en-US" smtClean="0"/>
              <a:t>5/1/2012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9BD29C6-53B4-47F1-A289-A307E0F88BE6}" type="slidenum">
              <a:rPr lang="en-US" smtClean="0"/>
              <a:t>‹#›</a:t>
            </a:fld>
            <a:endParaRPr lang="en-US"/>
          </a:p>
        </p:txBody>
      </p:sp>
    </p:spTree>
    <p:extLst>
      <p:ext uri="{BB962C8B-B14F-4D97-AF65-F5344CB8AC3E}">
        <p14:creationId xmlns:p14="http://schemas.microsoft.com/office/powerpoint/2010/main" val="3071331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5/1/2012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53183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3091483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3091483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4F875-BB48-4A24-B728-B00583C30A23}" type="datetime1">
              <a:rPr lang="en-US" smtClean="0"/>
              <a:t>5/1/2012</a:t>
            </a:fld>
            <a:endParaRPr lang="en-US" dirty="0"/>
          </a:p>
        </p:txBody>
      </p:sp>
      <p:sp>
        <p:nvSpPr>
          <p:cNvPr id="5" name="Footer Placeholder 4"/>
          <p:cNvSpPr>
            <a:spLocks noGrp="1"/>
          </p:cNvSpPr>
          <p:nvPr>
            <p:ph type="ftr" sz="quarter" idx="11"/>
          </p:nvPr>
        </p:nvSpPr>
        <p:spPr/>
        <p:txBody>
          <a:bodyPr/>
          <a:lstStyle/>
          <a:p>
            <a:r>
              <a:rPr lang="en-US" smtClean="0"/>
              <a:t>PHY 114 A  Spring 2012 -- Lecture 26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7D7D98-CBF1-4F17-ADEC-18E48A310FA2}" type="datetime1">
              <a:rPr lang="en-US" smtClean="0"/>
              <a:t>5/1/2012</a:t>
            </a:fld>
            <a:endParaRPr lang="en-US" dirty="0"/>
          </a:p>
        </p:txBody>
      </p:sp>
      <p:sp>
        <p:nvSpPr>
          <p:cNvPr id="5" name="Footer Placeholder 4"/>
          <p:cNvSpPr>
            <a:spLocks noGrp="1"/>
          </p:cNvSpPr>
          <p:nvPr>
            <p:ph type="ftr" sz="quarter" idx="11"/>
          </p:nvPr>
        </p:nvSpPr>
        <p:spPr/>
        <p:txBody>
          <a:bodyPr/>
          <a:lstStyle/>
          <a:p>
            <a:r>
              <a:rPr lang="en-US" smtClean="0"/>
              <a:t>PHY 114 A  Spring 2012 -- Lecture 26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9485D-BD76-456B-9DFF-80FD55EC5553}" type="datetime1">
              <a:rPr lang="en-US" smtClean="0"/>
              <a:t>5/1/2012</a:t>
            </a:fld>
            <a:endParaRPr lang="en-US" dirty="0"/>
          </a:p>
        </p:txBody>
      </p:sp>
      <p:sp>
        <p:nvSpPr>
          <p:cNvPr id="5" name="Footer Placeholder 4"/>
          <p:cNvSpPr>
            <a:spLocks noGrp="1"/>
          </p:cNvSpPr>
          <p:nvPr>
            <p:ph type="ftr" sz="quarter" idx="11"/>
          </p:nvPr>
        </p:nvSpPr>
        <p:spPr/>
        <p:txBody>
          <a:bodyPr/>
          <a:lstStyle/>
          <a:p>
            <a:r>
              <a:rPr lang="en-US" smtClean="0"/>
              <a:t>PHY 114 A  Spring 2012 -- Lecture 26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3DA911-4826-47E8-9D57-61CBCDC02E52}" type="datetime1">
              <a:rPr lang="en-US" smtClean="0"/>
              <a:t>5/1/2012</a:t>
            </a:fld>
            <a:endParaRPr lang="en-US" dirty="0"/>
          </a:p>
        </p:txBody>
      </p:sp>
      <p:sp>
        <p:nvSpPr>
          <p:cNvPr id="5" name="Footer Placeholder 4"/>
          <p:cNvSpPr>
            <a:spLocks noGrp="1"/>
          </p:cNvSpPr>
          <p:nvPr>
            <p:ph type="ftr" sz="quarter" idx="11"/>
          </p:nvPr>
        </p:nvSpPr>
        <p:spPr/>
        <p:txBody>
          <a:bodyPr/>
          <a:lstStyle/>
          <a:p>
            <a:r>
              <a:rPr lang="en-US" smtClean="0"/>
              <a:t>PHY 114 A  Spring 2012 -- Lecture 26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6F21F7-C8E4-489F-A567-73CFF6B0A0EC}" type="datetime1">
              <a:rPr lang="en-US" smtClean="0"/>
              <a:t>5/1/2012</a:t>
            </a:fld>
            <a:endParaRPr lang="en-US" dirty="0"/>
          </a:p>
        </p:txBody>
      </p:sp>
      <p:sp>
        <p:nvSpPr>
          <p:cNvPr id="5" name="Footer Placeholder 4"/>
          <p:cNvSpPr>
            <a:spLocks noGrp="1"/>
          </p:cNvSpPr>
          <p:nvPr>
            <p:ph type="ftr" sz="quarter" idx="11"/>
          </p:nvPr>
        </p:nvSpPr>
        <p:spPr/>
        <p:txBody>
          <a:bodyPr/>
          <a:lstStyle/>
          <a:p>
            <a:r>
              <a:rPr lang="en-US" smtClean="0"/>
              <a:t>PHY 114 A  Spring 2012 -- Lecture 26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825B21-E13A-4D52-B3A6-768B279084F9}" type="datetime1">
              <a:rPr lang="en-US" smtClean="0"/>
              <a:t>5/1/2012</a:t>
            </a:fld>
            <a:endParaRPr lang="en-US" dirty="0"/>
          </a:p>
        </p:txBody>
      </p:sp>
      <p:sp>
        <p:nvSpPr>
          <p:cNvPr id="6" name="Footer Placeholder 5"/>
          <p:cNvSpPr>
            <a:spLocks noGrp="1"/>
          </p:cNvSpPr>
          <p:nvPr>
            <p:ph type="ftr" sz="quarter" idx="11"/>
          </p:nvPr>
        </p:nvSpPr>
        <p:spPr/>
        <p:txBody>
          <a:bodyPr/>
          <a:lstStyle/>
          <a:p>
            <a:r>
              <a:rPr lang="en-US" smtClean="0"/>
              <a:t>PHY 114 A  Spring 2012 -- Lecture 26</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798DC6-11E4-439D-B6A8-4E17B4154750}" type="datetime1">
              <a:rPr lang="en-US" smtClean="0"/>
              <a:t>5/1/2012</a:t>
            </a:fld>
            <a:endParaRPr lang="en-US" dirty="0"/>
          </a:p>
        </p:txBody>
      </p:sp>
      <p:sp>
        <p:nvSpPr>
          <p:cNvPr id="8" name="Footer Placeholder 7"/>
          <p:cNvSpPr>
            <a:spLocks noGrp="1"/>
          </p:cNvSpPr>
          <p:nvPr>
            <p:ph type="ftr" sz="quarter" idx="11"/>
          </p:nvPr>
        </p:nvSpPr>
        <p:spPr/>
        <p:txBody>
          <a:bodyPr/>
          <a:lstStyle/>
          <a:p>
            <a:r>
              <a:rPr lang="en-US" smtClean="0"/>
              <a:t>PHY 114 A  Spring 2012 -- Lecture 26</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748C9F-917D-4371-A98F-C499C1CFA91D}" type="datetime1">
              <a:rPr lang="en-US" smtClean="0"/>
              <a:t>5/1/2012</a:t>
            </a:fld>
            <a:endParaRPr lang="en-US" dirty="0"/>
          </a:p>
        </p:txBody>
      </p:sp>
      <p:sp>
        <p:nvSpPr>
          <p:cNvPr id="4" name="Footer Placeholder 3"/>
          <p:cNvSpPr>
            <a:spLocks noGrp="1"/>
          </p:cNvSpPr>
          <p:nvPr>
            <p:ph type="ftr" sz="quarter" idx="11"/>
          </p:nvPr>
        </p:nvSpPr>
        <p:spPr/>
        <p:txBody>
          <a:bodyPr/>
          <a:lstStyle/>
          <a:p>
            <a:r>
              <a:rPr lang="en-US" smtClean="0"/>
              <a:t>PHY 114 A  Spring 2012 -- Lecture 26</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4349B-2672-4A59-99BD-2849ACD822FE}" type="datetime1">
              <a:rPr lang="en-US" smtClean="0"/>
              <a:t>5/1/2012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94AE6-B7A1-47A9-861C-9EA1927BEDAD}" type="datetime1">
              <a:rPr lang="en-US" smtClean="0"/>
              <a:t>5/1/2012</a:t>
            </a:fld>
            <a:endParaRPr lang="en-US" dirty="0"/>
          </a:p>
        </p:txBody>
      </p:sp>
      <p:sp>
        <p:nvSpPr>
          <p:cNvPr id="6" name="Footer Placeholder 5"/>
          <p:cNvSpPr>
            <a:spLocks noGrp="1"/>
          </p:cNvSpPr>
          <p:nvPr>
            <p:ph type="ftr" sz="quarter" idx="11"/>
          </p:nvPr>
        </p:nvSpPr>
        <p:spPr/>
        <p:txBody>
          <a:bodyPr/>
          <a:lstStyle/>
          <a:p>
            <a:r>
              <a:rPr lang="en-US" smtClean="0"/>
              <a:t>PHY 114 A  Spring 2012 -- Lecture 26</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5BD4E-7554-4524-AEF5-39E69F5D0C1F}" type="datetime1">
              <a:rPr lang="en-US" smtClean="0"/>
              <a:t>5/1/2012</a:t>
            </a:fld>
            <a:endParaRPr lang="en-US" dirty="0"/>
          </a:p>
        </p:txBody>
      </p:sp>
      <p:sp>
        <p:nvSpPr>
          <p:cNvPr id="6" name="Footer Placeholder 5"/>
          <p:cNvSpPr>
            <a:spLocks noGrp="1"/>
          </p:cNvSpPr>
          <p:nvPr>
            <p:ph type="ftr" sz="quarter" idx="11"/>
          </p:nvPr>
        </p:nvSpPr>
        <p:spPr/>
        <p:txBody>
          <a:bodyPr/>
          <a:lstStyle/>
          <a:p>
            <a:r>
              <a:rPr lang="en-US" smtClean="0"/>
              <a:t>PHY 114 A  Spring 2012 -- Lecture 26</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CCE99-6D0D-4781-895D-5D7EE045810B}" type="datetime1">
              <a:rPr lang="en-US" smtClean="0"/>
              <a:t>5/1/2012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PHY 114 A  Spring 2012 -- Lecture 26</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he.ncsu.edu/ILEET/CHE596web_Fall2011/index.html"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2.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4.png"/><Relationship Id="rId4" Type="http://schemas.openxmlformats.org/officeDocument/2006/relationships/image" Target="../media/image13.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nei.org/"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gen-4.org/"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www.epa.gov/rpdweb00/sources/food_irrad.html"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epa.gov/rpdweb00/sources/food_irrad.html"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6.wmf"/><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9.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28.wmf"/><Relationship Id="rId4" Type="http://schemas.openxmlformats.org/officeDocument/2006/relationships/oleObject" Target="../embeddings/oleObject7.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0.wmf"/><Relationship Id="rId4" Type="http://schemas.openxmlformats.org/officeDocument/2006/relationships/oleObject" Target="../embeddings/oleObject9.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31.wmf"/><Relationship Id="rId4" Type="http://schemas.openxmlformats.org/officeDocument/2006/relationships/oleObject" Target="../embeddings/oleObject10.bin"/></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hyperlink" Target="http://www.nist.gov/pml/data/comp.cfm"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FF823-068B-4437-BE30-FD15FACD6476}" type="datetime1">
              <a:rPr lang="en-US" smtClean="0"/>
              <a:t>5/1/2012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0" y="76200"/>
            <a:ext cx="9144000" cy="5986254"/>
          </a:xfrm>
          <a:prstGeom prst="rect">
            <a:avLst/>
          </a:prstGeom>
          <a:noFill/>
        </p:spPr>
        <p:txBody>
          <a:bodyPr wrap="square" rtlCol="0">
            <a:spAutoFit/>
          </a:bodyPr>
          <a:lstStyle/>
          <a:p>
            <a:pPr algn="ctr"/>
            <a:r>
              <a:rPr lang="en-US" sz="3200" b="1" dirty="0" smtClean="0"/>
              <a:t>PHY 114 A General Physics II</a:t>
            </a:r>
          </a:p>
          <a:p>
            <a:pPr algn="ctr"/>
            <a:r>
              <a:rPr lang="en-US" sz="3200" b="1" dirty="0" smtClean="0"/>
              <a:t>11 AM-12:15 </a:t>
            </a:r>
            <a:r>
              <a:rPr lang="en-US" sz="3200" b="1" dirty="0"/>
              <a:t>P</a:t>
            </a:r>
            <a:r>
              <a:rPr lang="en-US" sz="3200" b="1" dirty="0" smtClean="0"/>
              <a:t>M  TR Olin 101</a:t>
            </a:r>
          </a:p>
          <a:p>
            <a:pPr algn="ctr"/>
            <a:endParaRPr lang="en-US" sz="3200" b="1" dirty="0"/>
          </a:p>
          <a:p>
            <a:pPr algn="ctr"/>
            <a:r>
              <a:rPr lang="en-US" sz="3200" b="1" dirty="0" smtClean="0"/>
              <a:t>Plan for Lecture 26 (Chapter 45):</a:t>
            </a:r>
          </a:p>
          <a:p>
            <a:endParaRPr lang="en-US" b="1" dirty="0"/>
          </a:p>
          <a:p>
            <a:pPr algn="ctr"/>
            <a:r>
              <a:rPr lang="en-US" sz="3200" b="1" dirty="0" smtClean="0"/>
              <a:t>Some topics in nuclear physics</a:t>
            </a:r>
          </a:p>
          <a:p>
            <a:pPr lvl="1">
              <a:spcBef>
                <a:spcPts val="1000"/>
              </a:spcBef>
              <a:buFontTx/>
              <a:buAutoNum type="arabicPeriod"/>
            </a:pPr>
            <a:r>
              <a:rPr lang="en-US" sz="3200" b="1" dirty="0" smtClean="0">
                <a:solidFill>
                  <a:schemeClr val="folHlink"/>
                </a:solidFill>
              </a:rPr>
              <a:t> Nuclear reactions</a:t>
            </a:r>
          </a:p>
          <a:p>
            <a:pPr lvl="1">
              <a:spcBef>
                <a:spcPts val="1000"/>
              </a:spcBef>
              <a:buFontTx/>
              <a:buAutoNum type="arabicPeriod"/>
            </a:pPr>
            <a:r>
              <a:rPr lang="en-US" sz="3200" b="1" dirty="0" smtClean="0">
                <a:solidFill>
                  <a:schemeClr val="folHlink"/>
                </a:solidFill>
              </a:rPr>
              <a:t> Fusion reactors</a:t>
            </a:r>
          </a:p>
          <a:p>
            <a:pPr lvl="1">
              <a:spcBef>
                <a:spcPts val="1000"/>
              </a:spcBef>
              <a:buFontTx/>
              <a:buAutoNum type="arabicPeriod"/>
            </a:pPr>
            <a:r>
              <a:rPr lang="en-US" sz="3200" b="1" dirty="0">
                <a:solidFill>
                  <a:schemeClr val="folHlink"/>
                </a:solidFill>
              </a:rPr>
              <a:t> </a:t>
            </a:r>
            <a:r>
              <a:rPr lang="en-US" sz="3200" b="1" dirty="0" smtClean="0">
                <a:solidFill>
                  <a:schemeClr val="folHlink"/>
                </a:solidFill>
              </a:rPr>
              <a:t>Fission reactors</a:t>
            </a:r>
          </a:p>
          <a:p>
            <a:pPr>
              <a:spcBef>
                <a:spcPct val="50000"/>
              </a:spcBef>
            </a:pPr>
            <a:r>
              <a:rPr lang="en-US" sz="2400" dirty="0" smtClean="0"/>
              <a:t>Link </a:t>
            </a:r>
            <a:r>
              <a:rPr lang="en-US" sz="2400" dirty="0"/>
              <a:t>to </a:t>
            </a:r>
            <a:r>
              <a:rPr lang="en-US" sz="2400" dirty="0" smtClean="0"/>
              <a:t>NCSU Professor Wesley </a:t>
            </a:r>
            <a:r>
              <a:rPr lang="en-US" sz="2400" dirty="0"/>
              <a:t>Henderson's course materials on "Engineering Challenges at the Energy </a:t>
            </a:r>
            <a:r>
              <a:rPr lang="en-US" sz="2400" dirty="0" smtClean="0"/>
              <a:t>Frontier“ (includes fission reactors)  </a:t>
            </a:r>
            <a:r>
              <a:rPr lang="en-US" sz="2000" dirty="0" smtClean="0">
                <a:hlinkClick r:id="rId2"/>
              </a:rPr>
              <a:t>http</a:t>
            </a:r>
            <a:r>
              <a:rPr lang="en-US" sz="2000" dirty="0">
                <a:hlinkClick r:id="rId2"/>
              </a:rPr>
              <a:t>://www.che.ncsu.edu/ILEET/CHE596web_Fall2011/index.html</a:t>
            </a:r>
            <a:endParaRPr lang="en-US" sz="2000" dirty="0" smtClean="0"/>
          </a:p>
        </p:txBody>
      </p:sp>
    </p:spTree>
    <p:extLst>
      <p:ext uri="{BB962C8B-B14F-4D97-AF65-F5344CB8AC3E}">
        <p14:creationId xmlns:p14="http://schemas.microsoft.com/office/powerpoint/2010/main" val="3799874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fld id="{98B52932-9B38-4571-B75B-B44732170D7B}" type="datetime1">
              <a:rPr lang="en-US" smtClean="0"/>
              <a:t>5/1/2012</a:t>
            </a:fld>
            <a:endParaRPr lang="en-US"/>
          </a:p>
        </p:txBody>
      </p:sp>
      <p:sp>
        <p:nvSpPr>
          <p:cNvPr id="7" name="Footer Placeholder 2"/>
          <p:cNvSpPr>
            <a:spLocks noGrp="1"/>
          </p:cNvSpPr>
          <p:nvPr>
            <p:ph type="ftr" sz="quarter" idx="11"/>
          </p:nvPr>
        </p:nvSpPr>
        <p:spPr/>
        <p:txBody>
          <a:bodyPr/>
          <a:lstStyle/>
          <a:p>
            <a:r>
              <a:rPr lang="en-US" smtClean="0"/>
              <a:t>PHY 114 A  Spring 2012 -- Lecture 26</a:t>
            </a:r>
            <a:endParaRPr lang="en-US"/>
          </a:p>
        </p:txBody>
      </p:sp>
      <p:sp>
        <p:nvSpPr>
          <p:cNvPr id="8" name="Slide Number Placeholder 3"/>
          <p:cNvSpPr>
            <a:spLocks noGrp="1"/>
          </p:cNvSpPr>
          <p:nvPr>
            <p:ph type="sldNum" sz="quarter" idx="12"/>
          </p:nvPr>
        </p:nvSpPr>
        <p:spPr/>
        <p:txBody>
          <a:bodyPr/>
          <a:lstStyle/>
          <a:p>
            <a:fld id="{9CA2F657-95B3-4A8B-A87B-61C99E9919BE}" type="slidenum">
              <a:rPr lang="en-US"/>
              <a:pPr/>
              <a:t>10</a:t>
            </a:fld>
            <a:endParaRPr lang="en-US"/>
          </a:p>
        </p:txBody>
      </p:sp>
      <p:sp>
        <p:nvSpPr>
          <p:cNvPr id="53250" name="Text Box 2"/>
          <p:cNvSpPr txBox="1">
            <a:spLocks noChangeArrowheads="1"/>
          </p:cNvSpPr>
          <p:nvPr/>
        </p:nvSpPr>
        <p:spPr bwMode="auto">
          <a:xfrm>
            <a:off x="276906" y="283029"/>
            <a:ext cx="7772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t>Fusion reactions</a:t>
            </a:r>
          </a:p>
          <a:p>
            <a:pPr>
              <a:spcBef>
                <a:spcPct val="50000"/>
              </a:spcBef>
            </a:pPr>
            <a:r>
              <a:rPr lang="en-US" sz="2400" dirty="0"/>
              <a:t>    Summary of reactions in the sun:</a:t>
            </a:r>
          </a:p>
        </p:txBody>
      </p:sp>
      <p:pic>
        <p:nvPicPr>
          <p:cNvPr id="532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7065963"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2" name="Text Box 4"/>
          <p:cNvSpPr txBox="1">
            <a:spLocks noChangeArrowheads="1"/>
          </p:cNvSpPr>
          <p:nvPr/>
        </p:nvSpPr>
        <p:spPr bwMode="auto">
          <a:xfrm>
            <a:off x="1066800" y="44196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t>Total energy release for each event: 26.7 MeV</a:t>
            </a:r>
          </a:p>
        </p:txBody>
      </p:sp>
      <p:sp>
        <p:nvSpPr>
          <p:cNvPr id="53253" name="Text Box 5"/>
          <p:cNvSpPr txBox="1">
            <a:spLocks noChangeArrowheads="1"/>
          </p:cNvSpPr>
          <p:nvPr/>
        </p:nvSpPr>
        <p:spPr bwMode="auto">
          <a:xfrm>
            <a:off x="381000" y="5334000"/>
            <a:ext cx="8534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t>This process has been occurring for </a:t>
            </a:r>
            <a:r>
              <a:rPr lang="en-US" sz="2400" dirty="0">
                <a:latin typeface="Symbol" pitchFamily="18" charset="2"/>
              </a:rPr>
              <a:t>»</a:t>
            </a:r>
            <a:r>
              <a:rPr lang="en-US" sz="2400" dirty="0"/>
              <a:t> 5 x 10</a:t>
            </a:r>
            <a:r>
              <a:rPr lang="en-US" sz="2400" baseline="30000" dirty="0"/>
              <a:t>9</a:t>
            </a:r>
            <a:r>
              <a:rPr lang="en-US" sz="2400" dirty="0"/>
              <a:t> years and is expected to last for 10</a:t>
            </a:r>
            <a:r>
              <a:rPr lang="en-US" sz="2400" baseline="30000" dirty="0"/>
              <a:t>9</a:t>
            </a:r>
            <a:r>
              <a:rPr lang="en-US" sz="2400" dirty="0"/>
              <a:t> more years</a:t>
            </a:r>
            <a:endParaRPr lang="en-US" sz="2400" dirty="0">
              <a:latin typeface="Symbol" pitchFamily="18" charset="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fld id="{710C74FD-0BC5-450A-BE17-36983AEC8DF4}" type="datetime1">
              <a:rPr lang="en-US" smtClean="0"/>
              <a:t>5/1/2012</a:t>
            </a:fld>
            <a:endParaRPr lang="en-US"/>
          </a:p>
        </p:txBody>
      </p:sp>
      <p:sp>
        <p:nvSpPr>
          <p:cNvPr id="6" name="Footer Placeholder 2"/>
          <p:cNvSpPr>
            <a:spLocks noGrp="1"/>
          </p:cNvSpPr>
          <p:nvPr>
            <p:ph type="ftr" sz="quarter" idx="11"/>
          </p:nvPr>
        </p:nvSpPr>
        <p:spPr/>
        <p:txBody>
          <a:bodyPr/>
          <a:lstStyle/>
          <a:p>
            <a:r>
              <a:rPr lang="en-US" smtClean="0"/>
              <a:t>PHY 114 A  Spring 2012 -- Lecture 26</a:t>
            </a:r>
            <a:endParaRPr lang="en-US"/>
          </a:p>
        </p:txBody>
      </p:sp>
      <p:sp>
        <p:nvSpPr>
          <p:cNvPr id="7" name="Slide Number Placeholder 3"/>
          <p:cNvSpPr>
            <a:spLocks noGrp="1"/>
          </p:cNvSpPr>
          <p:nvPr>
            <p:ph type="sldNum" sz="quarter" idx="12"/>
          </p:nvPr>
        </p:nvSpPr>
        <p:spPr/>
        <p:txBody>
          <a:bodyPr/>
          <a:lstStyle/>
          <a:p>
            <a:fld id="{E4A3AB83-3A33-425B-9664-ACD2F70DA391}" type="slidenum">
              <a:rPr lang="en-US"/>
              <a:pPr/>
              <a:t>11</a:t>
            </a:fld>
            <a:endParaRPr lang="en-US"/>
          </a:p>
        </p:txBody>
      </p:sp>
      <p:sp>
        <p:nvSpPr>
          <p:cNvPr id="54274" name="Text Box 2"/>
          <p:cNvSpPr txBox="1">
            <a:spLocks noChangeArrowheads="1"/>
          </p:cNvSpPr>
          <p:nvPr/>
        </p:nvSpPr>
        <p:spPr bwMode="auto">
          <a:xfrm>
            <a:off x="381000" y="457200"/>
            <a:ext cx="79248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t>Fusion reactions which might be possible on earth:</a:t>
            </a:r>
          </a:p>
          <a:p>
            <a:pPr>
              <a:spcBef>
                <a:spcPct val="50000"/>
              </a:spcBef>
            </a:pPr>
            <a:r>
              <a:rPr lang="en-US" sz="2400" dirty="0"/>
              <a:t>         </a:t>
            </a:r>
            <a:r>
              <a:rPr lang="en-US" sz="2400" baseline="30000" dirty="0"/>
              <a:t>2</a:t>
            </a:r>
            <a:r>
              <a:rPr lang="en-US" sz="2400" baseline="-25000" dirty="0"/>
              <a:t>1</a:t>
            </a:r>
            <a:r>
              <a:rPr lang="en-US" sz="2400" dirty="0"/>
              <a:t>H + </a:t>
            </a:r>
            <a:r>
              <a:rPr lang="en-US" sz="2400" baseline="30000" dirty="0"/>
              <a:t>2</a:t>
            </a:r>
            <a:r>
              <a:rPr lang="en-US" sz="2400" baseline="-25000" dirty="0"/>
              <a:t>1</a:t>
            </a:r>
            <a:r>
              <a:rPr lang="en-US" sz="2400" dirty="0"/>
              <a:t>H </a:t>
            </a:r>
            <a:r>
              <a:rPr lang="en-US" sz="2400" dirty="0">
                <a:sym typeface="Wingdings" pitchFamily="2" charset="2"/>
              </a:rPr>
              <a:t> </a:t>
            </a:r>
            <a:r>
              <a:rPr lang="en-US" sz="2400" baseline="30000" dirty="0"/>
              <a:t>3</a:t>
            </a:r>
            <a:r>
              <a:rPr lang="en-US" sz="2400" baseline="-25000" dirty="0"/>
              <a:t>2</a:t>
            </a:r>
            <a:r>
              <a:rPr lang="en-US" sz="2400" dirty="0"/>
              <a:t>He + n     (Q=3.27 MeV)</a:t>
            </a:r>
          </a:p>
          <a:p>
            <a:pPr>
              <a:spcBef>
                <a:spcPct val="50000"/>
              </a:spcBef>
            </a:pPr>
            <a:r>
              <a:rPr lang="en-US" sz="2400" dirty="0"/>
              <a:t>         </a:t>
            </a:r>
            <a:r>
              <a:rPr lang="en-US" sz="2400" baseline="30000" dirty="0"/>
              <a:t>2</a:t>
            </a:r>
            <a:r>
              <a:rPr lang="en-US" sz="2400" baseline="-25000" dirty="0"/>
              <a:t>1</a:t>
            </a:r>
            <a:r>
              <a:rPr lang="en-US" sz="2400" dirty="0"/>
              <a:t>H + </a:t>
            </a:r>
            <a:r>
              <a:rPr lang="en-US" sz="2400" baseline="30000" dirty="0"/>
              <a:t>2</a:t>
            </a:r>
            <a:r>
              <a:rPr lang="en-US" sz="2400" baseline="-25000" dirty="0"/>
              <a:t>1</a:t>
            </a:r>
            <a:r>
              <a:rPr lang="en-US" sz="2400" dirty="0"/>
              <a:t>H </a:t>
            </a:r>
            <a:r>
              <a:rPr lang="en-US" sz="2400" dirty="0">
                <a:sym typeface="Wingdings" pitchFamily="2" charset="2"/>
              </a:rPr>
              <a:t> </a:t>
            </a:r>
            <a:r>
              <a:rPr lang="en-US" sz="2400" baseline="30000" dirty="0"/>
              <a:t>3</a:t>
            </a:r>
            <a:r>
              <a:rPr lang="en-US" sz="2400" baseline="-25000" dirty="0"/>
              <a:t>2</a:t>
            </a:r>
            <a:r>
              <a:rPr lang="en-US" sz="2400" dirty="0"/>
              <a:t>He + </a:t>
            </a:r>
            <a:r>
              <a:rPr lang="en-US" sz="2400" baseline="30000" dirty="0"/>
              <a:t>1</a:t>
            </a:r>
            <a:r>
              <a:rPr lang="en-US" sz="2400" baseline="-25000" dirty="0"/>
              <a:t>1</a:t>
            </a:r>
            <a:r>
              <a:rPr lang="en-US" sz="2400" dirty="0"/>
              <a:t>H     (Q=4.03 MeV)</a:t>
            </a:r>
          </a:p>
          <a:p>
            <a:pPr>
              <a:spcBef>
                <a:spcPct val="50000"/>
              </a:spcBef>
            </a:pPr>
            <a:r>
              <a:rPr lang="en-US" sz="2400" dirty="0"/>
              <a:t>         </a:t>
            </a:r>
            <a:r>
              <a:rPr lang="en-US" sz="2400" baseline="30000" dirty="0"/>
              <a:t>2</a:t>
            </a:r>
            <a:r>
              <a:rPr lang="en-US" sz="2400" baseline="-25000" dirty="0"/>
              <a:t>1</a:t>
            </a:r>
            <a:r>
              <a:rPr lang="en-US" sz="2400" dirty="0"/>
              <a:t>H + </a:t>
            </a:r>
            <a:r>
              <a:rPr lang="en-US" sz="2400" baseline="30000" dirty="0"/>
              <a:t>3</a:t>
            </a:r>
            <a:r>
              <a:rPr lang="en-US" sz="2400" baseline="-25000" dirty="0"/>
              <a:t>1</a:t>
            </a:r>
            <a:r>
              <a:rPr lang="en-US" sz="2400" dirty="0"/>
              <a:t>H </a:t>
            </a:r>
            <a:r>
              <a:rPr lang="en-US" sz="2400" dirty="0">
                <a:sym typeface="Wingdings" pitchFamily="2" charset="2"/>
              </a:rPr>
              <a:t> </a:t>
            </a:r>
            <a:r>
              <a:rPr lang="en-US" sz="2400" baseline="30000" dirty="0"/>
              <a:t>4</a:t>
            </a:r>
            <a:r>
              <a:rPr lang="en-US" sz="2400" baseline="-25000" dirty="0"/>
              <a:t>2</a:t>
            </a:r>
            <a:r>
              <a:rPr lang="en-US" sz="2400" dirty="0"/>
              <a:t>He + n     (Q=17.59 MeV</a:t>
            </a:r>
            <a:r>
              <a:rPr lang="en-US" sz="2400" dirty="0" smtClean="0"/>
              <a:t>)</a:t>
            </a:r>
          </a:p>
          <a:p>
            <a:pPr>
              <a:spcBef>
                <a:spcPct val="50000"/>
              </a:spcBef>
            </a:pPr>
            <a:r>
              <a:rPr lang="en-US" sz="2400" dirty="0"/>
              <a:t> </a:t>
            </a:r>
            <a:r>
              <a:rPr lang="en-US" sz="2400" dirty="0" smtClean="0"/>
              <a:t>       </a:t>
            </a:r>
            <a:r>
              <a:rPr lang="en-US" sz="2400" baseline="30000" dirty="0"/>
              <a:t> </a:t>
            </a:r>
            <a:r>
              <a:rPr lang="en-US" sz="2400" dirty="0" smtClean="0"/>
              <a:t>n </a:t>
            </a:r>
            <a:r>
              <a:rPr lang="en-US" sz="2400" dirty="0"/>
              <a:t>+ </a:t>
            </a:r>
            <a:r>
              <a:rPr lang="en-US" sz="2400" baseline="30000" dirty="0" smtClean="0"/>
              <a:t>6</a:t>
            </a:r>
            <a:r>
              <a:rPr lang="en-US" sz="2400" baseline="-25000" dirty="0" smtClean="0"/>
              <a:t>3</a:t>
            </a:r>
            <a:r>
              <a:rPr lang="en-US" sz="2400" dirty="0" smtClean="0"/>
              <a:t>Li </a:t>
            </a:r>
            <a:r>
              <a:rPr lang="en-US" sz="2400" dirty="0">
                <a:sym typeface="Wingdings" pitchFamily="2" charset="2"/>
              </a:rPr>
              <a:t> </a:t>
            </a:r>
            <a:r>
              <a:rPr lang="en-US" sz="2400" baseline="30000" dirty="0"/>
              <a:t>4</a:t>
            </a:r>
            <a:r>
              <a:rPr lang="en-US" sz="2400" baseline="-25000" dirty="0"/>
              <a:t>2</a:t>
            </a:r>
            <a:r>
              <a:rPr lang="en-US" sz="2400" dirty="0"/>
              <a:t>He + </a:t>
            </a:r>
            <a:r>
              <a:rPr lang="en-US" sz="2400" baseline="30000" dirty="0"/>
              <a:t>3</a:t>
            </a:r>
            <a:r>
              <a:rPr lang="en-US" sz="2400" baseline="-25000" dirty="0"/>
              <a:t>1</a:t>
            </a:r>
            <a:r>
              <a:rPr lang="en-US" sz="2400" dirty="0"/>
              <a:t>H</a:t>
            </a:r>
            <a:r>
              <a:rPr lang="en-US" sz="2400" dirty="0" smtClean="0"/>
              <a:t>    </a:t>
            </a:r>
            <a:r>
              <a:rPr lang="en-US" sz="2400" dirty="0"/>
              <a:t>(</a:t>
            </a:r>
            <a:r>
              <a:rPr lang="en-US" sz="2400" dirty="0" smtClean="0"/>
              <a:t>Q=4.78 </a:t>
            </a:r>
            <a:r>
              <a:rPr lang="en-US" sz="2400" dirty="0"/>
              <a:t>MeV)</a:t>
            </a:r>
          </a:p>
          <a:p>
            <a:pPr>
              <a:spcBef>
                <a:spcPct val="50000"/>
              </a:spcBef>
            </a:pPr>
            <a:endParaRPr lang="en-US" sz="2400" dirty="0"/>
          </a:p>
        </p:txBody>
      </p:sp>
      <p:sp>
        <p:nvSpPr>
          <p:cNvPr id="54275" name="Text Box 3"/>
          <p:cNvSpPr txBox="1">
            <a:spLocks noChangeArrowheads="1"/>
          </p:cNvSpPr>
          <p:nvPr/>
        </p:nvSpPr>
        <p:spPr bwMode="auto">
          <a:xfrm>
            <a:off x="304800" y="3124200"/>
            <a:ext cx="845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54276" name="Text Box 4"/>
          <p:cNvSpPr txBox="1">
            <a:spLocks noChangeArrowheads="1"/>
          </p:cNvSpPr>
          <p:nvPr/>
        </p:nvSpPr>
        <p:spPr bwMode="auto">
          <a:xfrm>
            <a:off x="464457" y="3352800"/>
            <a:ext cx="7848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t>Technological challenge:  How to control the energetic reactants to effect net energy gain???</a:t>
            </a:r>
          </a:p>
          <a:p>
            <a:pPr>
              <a:spcBef>
                <a:spcPct val="50000"/>
              </a:spcBef>
            </a:pPr>
            <a:r>
              <a:rPr lang="en-US" sz="2400" dirty="0"/>
              <a:t>        Magnetic confinement – “</a:t>
            </a:r>
            <a:r>
              <a:rPr lang="en-US" sz="2400" dirty="0" err="1"/>
              <a:t>tokamak</a:t>
            </a:r>
            <a:r>
              <a:rPr lang="en-US" sz="2400" dirty="0"/>
              <a:t>” design</a:t>
            </a:r>
          </a:p>
          <a:p>
            <a:pPr>
              <a:spcBef>
                <a:spcPct val="50000"/>
              </a:spcBef>
            </a:pPr>
            <a:r>
              <a:rPr lang="en-US" sz="2400" dirty="0"/>
              <a:t>        Laser confinement – high powered lasers focused on 					fuel put into solid form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CC46F-15A9-4843-99E1-F334414D332C}" type="datetime1">
              <a:rPr lang="en-US" smtClean="0"/>
              <a:t>5/1/2012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pic>
        <p:nvPicPr>
          <p:cNvPr id="5122" name="Picture 2" descr="E:\Media\Image_Library\chapter45\45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52400"/>
            <a:ext cx="7620000" cy="6206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04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1"/>
          <p:cNvSpPr>
            <a:spLocks noGrp="1"/>
          </p:cNvSpPr>
          <p:nvPr>
            <p:ph type="dt" sz="half" idx="10"/>
          </p:nvPr>
        </p:nvSpPr>
        <p:spPr/>
        <p:txBody>
          <a:bodyPr/>
          <a:lstStyle/>
          <a:p>
            <a:fld id="{7B887D10-B6F5-4287-AE59-696F86BDCE67}" type="datetime1">
              <a:rPr lang="en-US" smtClean="0"/>
              <a:t>5/1/2012</a:t>
            </a:fld>
            <a:endParaRPr lang="en-US"/>
          </a:p>
        </p:txBody>
      </p:sp>
      <p:sp>
        <p:nvSpPr>
          <p:cNvPr id="21" name="Footer Placeholder 2"/>
          <p:cNvSpPr>
            <a:spLocks noGrp="1"/>
          </p:cNvSpPr>
          <p:nvPr>
            <p:ph type="ftr" sz="quarter" idx="11"/>
          </p:nvPr>
        </p:nvSpPr>
        <p:spPr/>
        <p:txBody>
          <a:bodyPr/>
          <a:lstStyle/>
          <a:p>
            <a:r>
              <a:rPr lang="en-US" smtClean="0"/>
              <a:t>PHY 114 A  Spring 2012 -- Lecture 26</a:t>
            </a:r>
            <a:endParaRPr lang="en-US"/>
          </a:p>
        </p:txBody>
      </p:sp>
      <p:sp>
        <p:nvSpPr>
          <p:cNvPr id="22" name="Slide Number Placeholder 3"/>
          <p:cNvSpPr>
            <a:spLocks noGrp="1"/>
          </p:cNvSpPr>
          <p:nvPr>
            <p:ph type="sldNum" sz="quarter" idx="12"/>
          </p:nvPr>
        </p:nvSpPr>
        <p:spPr/>
        <p:txBody>
          <a:bodyPr/>
          <a:lstStyle/>
          <a:p>
            <a:fld id="{A9DF5613-F5DC-4E8D-9FC5-DF15D691FF9D}" type="slidenum">
              <a:rPr lang="en-US"/>
              <a:pPr/>
              <a:t>13</a:t>
            </a:fld>
            <a:endParaRPr lang="en-US"/>
          </a:p>
        </p:txBody>
      </p:sp>
      <p:graphicFrame>
        <p:nvGraphicFramePr>
          <p:cNvPr id="56322" name="Group 2"/>
          <p:cNvGraphicFramePr>
            <a:graphicFrameLocks noGrp="1"/>
          </p:cNvGraphicFramePr>
          <p:nvPr/>
        </p:nvGraphicFramePr>
        <p:xfrm>
          <a:off x="152400" y="1397000"/>
          <a:ext cx="8763000" cy="3599498"/>
        </p:xfrm>
        <a:graphic>
          <a:graphicData uri="http://schemas.openxmlformats.org/drawingml/2006/table">
            <a:tbl>
              <a:tblPr/>
              <a:tblGrid>
                <a:gridCol w="2921000"/>
                <a:gridCol w="2921000"/>
                <a:gridCol w="2921000"/>
              </a:tblGrid>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Advantages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Disadvantages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Fission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Technology has been demonstrated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Nuclear waste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41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Fusion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Less dangerous nuclear waste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Technology has not yet been demonstrated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60F46D-011F-4709-AE00-9E73C8220708}" type="datetime1">
              <a:rPr lang="en-US" smtClean="0"/>
              <a:t>5/1/2012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pic>
        <p:nvPicPr>
          <p:cNvPr id="268290" name="Picture 2" descr="E:\Media\Image_Library\chapter45\45C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85800"/>
            <a:ext cx="7620000" cy="50787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 y="228600"/>
            <a:ext cx="7848600" cy="457200"/>
          </a:xfrm>
          <a:prstGeom prst="rect">
            <a:avLst/>
          </a:prstGeom>
          <a:noFill/>
        </p:spPr>
        <p:txBody>
          <a:bodyPr wrap="square" rtlCol="0">
            <a:spAutoFit/>
          </a:bodyPr>
          <a:lstStyle/>
          <a:p>
            <a:r>
              <a:rPr lang="en-US" sz="2400" dirty="0" smtClean="0"/>
              <a:t>Nuclear power plant in France (photo from textbook)</a:t>
            </a:r>
          </a:p>
        </p:txBody>
      </p:sp>
    </p:spTree>
    <p:extLst>
      <p:ext uri="{BB962C8B-B14F-4D97-AF65-F5344CB8AC3E}">
        <p14:creationId xmlns:p14="http://schemas.microsoft.com/office/powerpoint/2010/main" val="1406214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fld id="{60D0CE34-AAE1-464F-9968-B782CDE581B3}" type="datetime1">
              <a:rPr lang="en-US" smtClean="0"/>
              <a:t>5/1/2012</a:t>
            </a:fld>
            <a:endParaRPr lang="en-US"/>
          </a:p>
        </p:txBody>
      </p:sp>
      <p:sp>
        <p:nvSpPr>
          <p:cNvPr id="6" name="Footer Placeholder 2"/>
          <p:cNvSpPr>
            <a:spLocks noGrp="1"/>
          </p:cNvSpPr>
          <p:nvPr>
            <p:ph type="ftr" sz="quarter" idx="11"/>
          </p:nvPr>
        </p:nvSpPr>
        <p:spPr/>
        <p:txBody>
          <a:bodyPr/>
          <a:lstStyle/>
          <a:p>
            <a:r>
              <a:rPr lang="en-US" smtClean="0"/>
              <a:t>PHY 114 A  Spring 2012 -- Lecture 26</a:t>
            </a:r>
            <a:endParaRPr lang="en-US"/>
          </a:p>
        </p:txBody>
      </p:sp>
      <p:sp>
        <p:nvSpPr>
          <p:cNvPr id="7" name="Slide Number Placeholder 3"/>
          <p:cNvSpPr>
            <a:spLocks noGrp="1"/>
          </p:cNvSpPr>
          <p:nvPr>
            <p:ph type="sldNum" sz="quarter" idx="12"/>
          </p:nvPr>
        </p:nvSpPr>
        <p:spPr/>
        <p:txBody>
          <a:bodyPr/>
          <a:lstStyle/>
          <a:p>
            <a:fld id="{E382DC5A-46F1-4999-916E-5CC3A23E573F}" type="slidenum">
              <a:rPr lang="en-US"/>
              <a:pPr/>
              <a:t>15</a:t>
            </a:fld>
            <a:endParaRPr lang="en-US"/>
          </a:p>
        </p:txBody>
      </p:sp>
      <p:sp>
        <p:nvSpPr>
          <p:cNvPr id="46082" name="Text Box 2"/>
          <p:cNvSpPr txBox="1">
            <a:spLocks noChangeArrowheads="1"/>
          </p:cNvSpPr>
          <p:nvPr/>
        </p:nvSpPr>
        <p:spPr bwMode="auto">
          <a:xfrm>
            <a:off x="533400" y="152400"/>
            <a:ext cx="8305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a:t>Fission:     Some history –</a:t>
            </a:r>
          </a:p>
          <a:p>
            <a:pPr>
              <a:spcBef>
                <a:spcPct val="50000"/>
              </a:spcBef>
            </a:pPr>
            <a:r>
              <a:rPr lang="en-US" sz="2400" dirty="0"/>
              <a:t>         1932 James Chadwick (England)  discovered neutron</a:t>
            </a:r>
          </a:p>
          <a:p>
            <a:pPr>
              <a:spcBef>
                <a:spcPct val="50000"/>
              </a:spcBef>
            </a:pPr>
            <a:r>
              <a:rPr lang="en-US" sz="2400" dirty="0"/>
              <a:t>                  Enrico Fermi (Italy) discovered that neutrons 			could be absorbed by nuclei to form new 			elements</a:t>
            </a:r>
          </a:p>
          <a:p>
            <a:pPr>
              <a:spcBef>
                <a:spcPct val="50000"/>
              </a:spcBef>
            </a:pPr>
            <a:r>
              <a:rPr lang="en-US" sz="2400" dirty="0"/>
              <a:t>	      </a:t>
            </a:r>
            <a:r>
              <a:rPr lang="en-US" sz="2400" dirty="0" err="1"/>
              <a:t>Lise</a:t>
            </a:r>
            <a:r>
              <a:rPr lang="en-US" sz="2400" dirty="0"/>
              <a:t> Meitner, Otto Hahn, Fritz </a:t>
            </a:r>
            <a:r>
              <a:rPr lang="en-US" sz="2400" dirty="0" err="1"/>
              <a:t>Strassmann</a:t>
            </a:r>
            <a:r>
              <a:rPr lang="en-US" sz="2400" dirty="0"/>
              <a:t>, Otto 		Frisch (Germany) discovered fission of U </a:t>
            </a:r>
          </a:p>
          <a:p>
            <a:pPr>
              <a:spcBef>
                <a:spcPct val="50000"/>
              </a:spcBef>
            </a:pPr>
            <a:r>
              <a:rPr lang="en-US" sz="2400" dirty="0"/>
              <a:t>Example:</a:t>
            </a:r>
          </a:p>
        </p:txBody>
      </p:sp>
      <p:graphicFrame>
        <p:nvGraphicFramePr>
          <p:cNvPr id="46083" name="Object 3"/>
          <p:cNvGraphicFramePr>
            <a:graphicFrameLocks noChangeAspect="1"/>
          </p:cNvGraphicFramePr>
          <p:nvPr/>
        </p:nvGraphicFramePr>
        <p:xfrm>
          <a:off x="1905000" y="3733800"/>
          <a:ext cx="4800600" cy="2387600"/>
        </p:xfrm>
        <a:graphic>
          <a:graphicData uri="http://schemas.openxmlformats.org/presentationml/2006/ole">
            <mc:AlternateContent xmlns:mc="http://schemas.openxmlformats.org/markup-compatibility/2006">
              <mc:Choice xmlns:v="urn:schemas-microsoft-com:vml" Requires="v">
                <p:oleObj spid="_x0000_s8211" name="Equation" r:id="rId3" imgW="4800600" imgH="2387520" progId="Equation.3">
                  <p:embed/>
                </p:oleObj>
              </mc:Choice>
              <mc:Fallback>
                <p:oleObj name="Equation" r:id="rId3" imgW="4800600" imgH="23875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733800"/>
                        <a:ext cx="4800600"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4" name="Text Box 4"/>
          <p:cNvSpPr txBox="1">
            <a:spLocks noChangeArrowheads="1"/>
          </p:cNvSpPr>
          <p:nvPr/>
        </p:nvSpPr>
        <p:spPr bwMode="auto">
          <a:xfrm>
            <a:off x="6172200" y="53340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t>Q</a:t>
            </a:r>
            <a:r>
              <a:rPr lang="en-US" sz="2400" dirty="0">
                <a:latin typeface="Symbol" pitchFamily="18" charset="2"/>
              </a:rPr>
              <a:t>»200 </a:t>
            </a:r>
            <a:r>
              <a:rPr lang="en-US" sz="2400" dirty="0"/>
              <a:t>MeV</a:t>
            </a:r>
            <a:endParaRPr lang="en-US" sz="2400" dirty="0">
              <a:latin typeface="Symbol" pitchFamily="18" charset="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fld id="{9CDF66B4-A847-4B00-8AF0-97C5463CF45A}" type="datetime1">
              <a:rPr lang="en-US" smtClean="0"/>
              <a:t>5/1/2012</a:t>
            </a:fld>
            <a:endParaRPr lang="en-US"/>
          </a:p>
        </p:txBody>
      </p:sp>
      <p:sp>
        <p:nvSpPr>
          <p:cNvPr id="6" name="Footer Placeholder 2"/>
          <p:cNvSpPr>
            <a:spLocks noGrp="1"/>
          </p:cNvSpPr>
          <p:nvPr>
            <p:ph type="ftr" sz="quarter" idx="11"/>
          </p:nvPr>
        </p:nvSpPr>
        <p:spPr/>
        <p:txBody>
          <a:bodyPr/>
          <a:lstStyle/>
          <a:p>
            <a:r>
              <a:rPr lang="en-US" smtClean="0"/>
              <a:t>PHY 114 A  Spring 2012 -- Lecture 26</a:t>
            </a:r>
            <a:endParaRPr lang="en-US"/>
          </a:p>
        </p:txBody>
      </p:sp>
      <p:sp>
        <p:nvSpPr>
          <p:cNvPr id="7" name="Slide Number Placeholder 3"/>
          <p:cNvSpPr>
            <a:spLocks noGrp="1"/>
          </p:cNvSpPr>
          <p:nvPr>
            <p:ph type="sldNum" sz="quarter" idx="12"/>
          </p:nvPr>
        </p:nvSpPr>
        <p:spPr/>
        <p:txBody>
          <a:bodyPr/>
          <a:lstStyle/>
          <a:p>
            <a:fld id="{F088DC6C-E8A6-40F5-B644-1729AD69E157}" type="slidenum">
              <a:rPr lang="en-US"/>
              <a:pPr/>
              <a:t>16</a:t>
            </a:fld>
            <a:endParaRPr lang="en-US"/>
          </a:p>
        </p:txBody>
      </p:sp>
      <p:sp>
        <p:nvSpPr>
          <p:cNvPr id="47106" name="Text Box 2"/>
          <p:cNvSpPr txBox="1">
            <a:spLocks noChangeArrowheads="1"/>
          </p:cNvSpPr>
          <p:nvPr/>
        </p:nvSpPr>
        <p:spPr bwMode="auto">
          <a:xfrm>
            <a:off x="533400" y="4572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Other decay products for </a:t>
            </a:r>
          </a:p>
        </p:txBody>
      </p:sp>
      <p:graphicFrame>
        <p:nvGraphicFramePr>
          <p:cNvPr id="47107" name="Object 3"/>
          <p:cNvGraphicFramePr>
            <a:graphicFrameLocks noChangeAspect="1"/>
          </p:cNvGraphicFramePr>
          <p:nvPr/>
        </p:nvGraphicFramePr>
        <p:xfrm>
          <a:off x="3886200" y="533400"/>
          <a:ext cx="1828800" cy="444500"/>
        </p:xfrm>
        <a:graphic>
          <a:graphicData uri="http://schemas.openxmlformats.org/presentationml/2006/ole">
            <mc:AlternateContent xmlns:mc="http://schemas.openxmlformats.org/markup-compatibility/2006">
              <mc:Choice xmlns:v="urn:schemas-microsoft-com:vml" Requires="v">
                <p:oleObj spid="_x0000_s9235" name="Equation" r:id="rId3" imgW="1828800" imgH="444240" progId="Equation.3">
                  <p:embed/>
                </p:oleObj>
              </mc:Choice>
              <mc:Fallback>
                <p:oleObj name="Equation" r:id="rId3" imgW="182880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533400"/>
                        <a:ext cx="18288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71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066800"/>
            <a:ext cx="6248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 Box 4"/>
          <p:cNvSpPr txBox="1">
            <a:spLocks noChangeArrowheads="1"/>
          </p:cNvSpPr>
          <p:nvPr/>
        </p:nvSpPr>
        <p:spPr bwMode="auto">
          <a:xfrm>
            <a:off x="228600" y="533400"/>
            <a:ext cx="8534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t>Mechanism for power plant</a:t>
            </a:r>
          </a:p>
          <a:p>
            <a:pPr>
              <a:spcBef>
                <a:spcPct val="50000"/>
              </a:spcBef>
            </a:pPr>
            <a:r>
              <a:rPr lang="en-US" sz="2400" dirty="0"/>
              <a:t>         Heat </a:t>
            </a:r>
            <a:r>
              <a:rPr lang="en-US" sz="2400" dirty="0">
                <a:sym typeface="Wingdings" pitchFamily="2" charset="2"/>
              </a:rPr>
              <a:t> mechanical energy  generator  electricity</a:t>
            </a:r>
          </a:p>
          <a:p>
            <a:pPr>
              <a:spcBef>
                <a:spcPct val="50000"/>
              </a:spcBef>
            </a:pPr>
            <a:r>
              <a:rPr lang="en-US" sz="2400" dirty="0">
                <a:sym typeface="Wingdings" pitchFamily="2" charset="2"/>
              </a:rPr>
              <a:t>          Heat sources:</a:t>
            </a:r>
          </a:p>
          <a:p>
            <a:pPr>
              <a:spcBef>
                <a:spcPct val="50000"/>
              </a:spcBef>
            </a:pPr>
            <a:r>
              <a:rPr lang="en-US" sz="2400" dirty="0">
                <a:sym typeface="Wingdings" pitchFamily="2" charset="2"/>
              </a:rPr>
              <a:t>                   Chemical burning:  oxygen + coal, oil, etc.</a:t>
            </a:r>
          </a:p>
          <a:p>
            <a:pPr>
              <a:spcBef>
                <a:spcPct val="50000"/>
              </a:spcBef>
            </a:pPr>
            <a:r>
              <a:rPr lang="en-US" sz="2400" dirty="0">
                <a:sym typeface="Wingdings" pitchFamily="2" charset="2"/>
              </a:rPr>
              <a:t>                   Nuclear burning:  n + </a:t>
            </a:r>
            <a:r>
              <a:rPr lang="en-US" sz="2400" baseline="30000" dirty="0">
                <a:sym typeface="Wingdings" pitchFamily="2" charset="2"/>
              </a:rPr>
              <a:t>235</a:t>
            </a:r>
            <a:r>
              <a:rPr lang="en-US" sz="2400" baseline="-25000" dirty="0">
                <a:sym typeface="Wingdings" pitchFamily="2" charset="2"/>
              </a:rPr>
              <a:t>92</a:t>
            </a:r>
            <a:r>
              <a:rPr lang="en-US" sz="2400" dirty="0">
                <a:sym typeface="Wingdings" pitchFamily="2" charset="2"/>
              </a:rPr>
              <a:t>U</a:t>
            </a:r>
            <a:endParaRPr lang="en-US" sz="2400" dirty="0"/>
          </a:p>
        </p:txBody>
      </p:sp>
      <p:sp>
        <p:nvSpPr>
          <p:cNvPr id="7" name="Date Placeholder 1"/>
          <p:cNvSpPr>
            <a:spLocks noGrp="1"/>
          </p:cNvSpPr>
          <p:nvPr>
            <p:ph type="dt" sz="half" idx="10"/>
          </p:nvPr>
        </p:nvSpPr>
        <p:spPr/>
        <p:txBody>
          <a:bodyPr/>
          <a:lstStyle/>
          <a:p>
            <a:fld id="{3E17DA55-0CF2-43EF-B9BB-C329AF93E779}" type="datetime1">
              <a:rPr lang="en-US" smtClean="0"/>
              <a:t>5/1/2012</a:t>
            </a:fld>
            <a:endParaRPr lang="en-US"/>
          </a:p>
        </p:txBody>
      </p:sp>
      <p:sp>
        <p:nvSpPr>
          <p:cNvPr id="8" name="Footer Placeholder 2"/>
          <p:cNvSpPr>
            <a:spLocks noGrp="1"/>
          </p:cNvSpPr>
          <p:nvPr>
            <p:ph type="ftr" sz="quarter" idx="11"/>
          </p:nvPr>
        </p:nvSpPr>
        <p:spPr/>
        <p:txBody>
          <a:bodyPr/>
          <a:lstStyle/>
          <a:p>
            <a:r>
              <a:rPr lang="en-US" smtClean="0"/>
              <a:t>PHY 114 A  Spring 2012 -- Lecture 26</a:t>
            </a:r>
            <a:endParaRPr lang="en-US"/>
          </a:p>
        </p:txBody>
      </p:sp>
      <p:sp>
        <p:nvSpPr>
          <p:cNvPr id="9" name="Slide Number Placeholder 3"/>
          <p:cNvSpPr>
            <a:spLocks noGrp="1"/>
          </p:cNvSpPr>
          <p:nvPr>
            <p:ph type="sldNum" sz="quarter" idx="12"/>
          </p:nvPr>
        </p:nvSpPr>
        <p:spPr/>
        <p:txBody>
          <a:bodyPr/>
          <a:lstStyle/>
          <a:p>
            <a:fld id="{B11CEAE8-5F39-47AB-A87D-09DFE61465F0}" type="slidenum">
              <a:rPr lang="en-US"/>
              <a:pPr/>
              <a:t>17</a:t>
            </a:fld>
            <a:endParaRPr lang="en-US"/>
          </a:p>
        </p:txBody>
      </p:sp>
      <p:sp>
        <p:nvSpPr>
          <p:cNvPr id="48130" name="Rectangle 2"/>
          <p:cNvSpPr>
            <a:spLocks noChangeArrowheads="1"/>
          </p:cNvSpPr>
          <p:nvPr/>
        </p:nvSpPr>
        <p:spPr bwMode="auto">
          <a:xfrm>
            <a:off x="4267200" y="2804886"/>
            <a:ext cx="1066800" cy="304800"/>
          </a:xfrm>
          <a:prstGeom prst="rect">
            <a:avLst/>
          </a:prstGeom>
          <a:solidFill>
            <a:srgbClr val="FF66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1" name="Rectangle 3"/>
          <p:cNvSpPr>
            <a:spLocks noChangeArrowheads="1"/>
          </p:cNvSpPr>
          <p:nvPr/>
        </p:nvSpPr>
        <p:spPr bwMode="auto">
          <a:xfrm>
            <a:off x="3810000" y="2819400"/>
            <a:ext cx="381000" cy="304800"/>
          </a:xfrm>
          <a:prstGeom prst="rect">
            <a:avLst/>
          </a:prstGeom>
          <a:solidFill>
            <a:srgbClr val="FF66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3" name="Line 5"/>
          <p:cNvSpPr>
            <a:spLocks noChangeShapeType="1"/>
          </p:cNvSpPr>
          <p:nvPr/>
        </p:nvSpPr>
        <p:spPr bwMode="auto">
          <a:xfrm flipH="1" flipV="1">
            <a:off x="4191000" y="3276600"/>
            <a:ext cx="5334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4" name="Text Box 6"/>
          <p:cNvSpPr txBox="1">
            <a:spLocks noChangeArrowheads="1"/>
          </p:cNvSpPr>
          <p:nvPr/>
        </p:nvSpPr>
        <p:spPr bwMode="auto">
          <a:xfrm>
            <a:off x="4724400" y="3733800"/>
            <a:ext cx="3733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t>neutrons generated in the reaction are also used to fuel the reaction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4349B-2672-4A59-99BD-2849ACD822FE}" type="datetime1">
              <a:rPr lang="en-US" smtClean="0"/>
              <a:t>5/1/2012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pic>
        <p:nvPicPr>
          <p:cNvPr id="11266" name="Picture 2" descr="E:\Media\Image_Library\chapter45\45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609600"/>
            <a:ext cx="8890000" cy="5040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265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fld id="{A2EA27EF-FB8A-4B6B-BAB6-BE99384374C7}" type="datetime1">
              <a:rPr lang="en-US" smtClean="0"/>
              <a:t>5/1/2012</a:t>
            </a:fld>
            <a:endParaRPr lang="en-US"/>
          </a:p>
        </p:txBody>
      </p:sp>
      <p:sp>
        <p:nvSpPr>
          <p:cNvPr id="6" name="Footer Placeholder 2"/>
          <p:cNvSpPr>
            <a:spLocks noGrp="1"/>
          </p:cNvSpPr>
          <p:nvPr>
            <p:ph type="ftr" sz="quarter" idx="11"/>
          </p:nvPr>
        </p:nvSpPr>
        <p:spPr/>
        <p:txBody>
          <a:bodyPr/>
          <a:lstStyle/>
          <a:p>
            <a:r>
              <a:rPr lang="en-US" smtClean="0"/>
              <a:t>PHY 114 A  Spring 2012 -- Lecture 26</a:t>
            </a:r>
            <a:endParaRPr lang="en-US"/>
          </a:p>
        </p:txBody>
      </p:sp>
      <p:sp>
        <p:nvSpPr>
          <p:cNvPr id="7" name="Slide Number Placeholder 3"/>
          <p:cNvSpPr>
            <a:spLocks noGrp="1"/>
          </p:cNvSpPr>
          <p:nvPr>
            <p:ph type="sldNum" sz="quarter" idx="12"/>
          </p:nvPr>
        </p:nvSpPr>
        <p:spPr/>
        <p:txBody>
          <a:bodyPr/>
          <a:lstStyle/>
          <a:p>
            <a:fld id="{CF01C6D7-760B-4A41-86BA-B00B9B98B871}" type="slidenum">
              <a:rPr lang="en-US"/>
              <a:pPr/>
              <a:t>19</a:t>
            </a:fld>
            <a:endParaRPr lang="en-US"/>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85800"/>
            <a:ext cx="6791325" cy="562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5" name="Text Box 3"/>
          <p:cNvSpPr txBox="1">
            <a:spLocks noChangeArrowheads="1"/>
          </p:cNvSpPr>
          <p:nvPr/>
        </p:nvSpPr>
        <p:spPr bwMode="auto">
          <a:xfrm>
            <a:off x="228600" y="228600"/>
            <a:ext cx="891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Model for nuclear reactor – accounting for 1000 neutrons</a:t>
            </a:r>
          </a:p>
        </p:txBody>
      </p:sp>
      <p:sp>
        <p:nvSpPr>
          <p:cNvPr id="49156" name="Text Box 4"/>
          <p:cNvSpPr txBox="1">
            <a:spLocks noChangeArrowheads="1"/>
          </p:cNvSpPr>
          <p:nvPr/>
        </p:nvSpPr>
        <p:spPr bwMode="auto">
          <a:xfrm>
            <a:off x="1143000" y="28956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(water)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52AD9-9BD4-494E-A2B5-A3DC63D80E27}" type="datetime1">
              <a:rPr lang="en-US" smtClean="0"/>
              <a:t>5/1/2012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pic>
        <p:nvPicPr>
          <p:cNvPr id="20275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153" t="19283" r="55119" b="4762"/>
          <a:stretch/>
        </p:blipFill>
        <p:spPr bwMode="auto">
          <a:xfrm>
            <a:off x="1828800" y="0"/>
            <a:ext cx="5749871" cy="622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a:off x="1526583" y="5638800"/>
            <a:ext cx="4572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611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1A69014B-9A2E-4F75-94C6-9E75DD57989A}" type="datetime1">
              <a:rPr lang="en-US" smtClean="0"/>
              <a:t>5/1/2012</a:t>
            </a:fld>
            <a:endParaRPr lang="en-US"/>
          </a:p>
        </p:txBody>
      </p:sp>
      <p:sp>
        <p:nvSpPr>
          <p:cNvPr id="5" name="Footer Placeholder 2"/>
          <p:cNvSpPr>
            <a:spLocks noGrp="1"/>
          </p:cNvSpPr>
          <p:nvPr>
            <p:ph type="ftr" sz="quarter" idx="11"/>
          </p:nvPr>
        </p:nvSpPr>
        <p:spPr/>
        <p:txBody>
          <a:bodyPr/>
          <a:lstStyle/>
          <a:p>
            <a:r>
              <a:rPr lang="en-US" smtClean="0"/>
              <a:t>PHY 114 A  Spring 2012 -- Lecture 26</a:t>
            </a:r>
            <a:endParaRPr lang="en-US"/>
          </a:p>
        </p:txBody>
      </p:sp>
      <p:sp>
        <p:nvSpPr>
          <p:cNvPr id="6" name="Slide Number Placeholder 3"/>
          <p:cNvSpPr>
            <a:spLocks noGrp="1"/>
          </p:cNvSpPr>
          <p:nvPr>
            <p:ph type="sldNum" sz="quarter" idx="12"/>
          </p:nvPr>
        </p:nvSpPr>
        <p:spPr/>
        <p:txBody>
          <a:bodyPr/>
          <a:lstStyle/>
          <a:p>
            <a:fld id="{C4715702-E86C-4881-AAC2-B052FB73C6A1}" type="slidenum">
              <a:rPr lang="en-US"/>
              <a:pPr/>
              <a:t>20</a:t>
            </a:fld>
            <a:endParaRPr lang="en-US"/>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25" y="839788"/>
            <a:ext cx="7165975" cy="518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79" name="Text Box 3"/>
          <p:cNvSpPr txBox="1">
            <a:spLocks noChangeArrowheads="1"/>
          </p:cNvSpPr>
          <p:nvPr/>
        </p:nvSpPr>
        <p:spPr bwMode="auto">
          <a:xfrm>
            <a:off x="304800" y="381000"/>
            <a:ext cx="647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Simplified model of nuclear power plant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8424AA91-13F8-4003-8D18-A049CEEEF81F}" type="datetime1">
              <a:rPr lang="en-US" smtClean="0"/>
              <a:t>5/1/2012</a:t>
            </a:fld>
            <a:endParaRPr lang="en-US"/>
          </a:p>
        </p:txBody>
      </p:sp>
      <p:sp>
        <p:nvSpPr>
          <p:cNvPr id="5" name="Footer Placeholder 2"/>
          <p:cNvSpPr>
            <a:spLocks noGrp="1"/>
          </p:cNvSpPr>
          <p:nvPr>
            <p:ph type="ftr" sz="quarter" idx="11"/>
          </p:nvPr>
        </p:nvSpPr>
        <p:spPr/>
        <p:txBody>
          <a:bodyPr/>
          <a:lstStyle/>
          <a:p>
            <a:r>
              <a:rPr lang="en-US" smtClean="0"/>
              <a:t>PHY 114 A  Spring 2012 -- Lecture 26</a:t>
            </a:r>
            <a:endParaRPr lang="en-US"/>
          </a:p>
        </p:txBody>
      </p:sp>
      <p:sp>
        <p:nvSpPr>
          <p:cNvPr id="6" name="Slide Number Placeholder 3"/>
          <p:cNvSpPr>
            <a:spLocks noGrp="1"/>
          </p:cNvSpPr>
          <p:nvPr>
            <p:ph type="sldNum" sz="quarter" idx="12"/>
          </p:nvPr>
        </p:nvSpPr>
        <p:spPr/>
        <p:txBody>
          <a:bodyPr/>
          <a:lstStyle/>
          <a:p>
            <a:fld id="{B0B9527E-FD3D-4D51-B8E6-80F9F29D1B31}" type="slidenum">
              <a:rPr lang="en-US"/>
              <a:pPr/>
              <a:t>21</a:t>
            </a:fld>
            <a:endParaRPr lang="en-US"/>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838200"/>
            <a:ext cx="4810125"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3" name="Text Box 3"/>
          <p:cNvSpPr txBox="1">
            <a:spLocks noChangeArrowheads="1"/>
          </p:cNvSpPr>
          <p:nvPr/>
        </p:nvSpPr>
        <p:spPr bwMode="auto">
          <a:xfrm>
            <a:off x="304800" y="76200"/>
            <a:ext cx="777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Thermal power release by radioactive wastes from one year’s operation of a typical large nuclear power plant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CDC18F4F-D068-41BB-AD59-25E6796D9EC5}" type="datetime1">
              <a:rPr lang="en-US" smtClean="0"/>
              <a:t>5/1/2012</a:t>
            </a:fld>
            <a:endParaRPr lang="en-US"/>
          </a:p>
        </p:txBody>
      </p:sp>
      <p:sp>
        <p:nvSpPr>
          <p:cNvPr id="5" name="Footer Placeholder 2"/>
          <p:cNvSpPr>
            <a:spLocks noGrp="1"/>
          </p:cNvSpPr>
          <p:nvPr>
            <p:ph type="ftr" sz="quarter" idx="11"/>
          </p:nvPr>
        </p:nvSpPr>
        <p:spPr/>
        <p:txBody>
          <a:bodyPr/>
          <a:lstStyle/>
          <a:p>
            <a:r>
              <a:rPr lang="en-US" smtClean="0"/>
              <a:t>PHY 114 A  Spring 2012 -- Lecture 26</a:t>
            </a:r>
            <a:endParaRPr lang="en-US"/>
          </a:p>
        </p:txBody>
      </p:sp>
      <p:sp>
        <p:nvSpPr>
          <p:cNvPr id="6" name="Slide Number Placeholder 3"/>
          <p:cNvSpPr>
            <a:spLocks noGrp="1"/>
          </p:cNvSpPr>
          <p:nvPr>
            <p:ph type="sldNum" sz="quarter" idx="12"/>
          </p:nvPr>
        </p:nvSpPr>
        <p:spPr/>
        <p:txBody>
          <a:bodyPr/>
          <a:lstStyle/>
          <a:p>
            <a:fld id="{E6AAE443-3327-4BC8-9748-E4A233B7E9E1}" type="slidenum">
              <a:rPr lang="en-US"/>
              <a:pPr/>
              <a:t>22</a:t>
            </a:fld>
            <a:endParaRPr lang="en-US"/>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01" t="24925" r="4667" b="6152"/>
          <a:stretch/>
        </p:blipFill>
        <p:spPr bwMode="auto">
          <a:xfrm>
            <a:off x="685800" y="533399"/>
            <a:ext cx="7445829" cy="5127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 y="5867400"/>
            <a:ext cx="7620000" cy="461665"/>
          </a:xfrm>
          <a:prstGeom prst="rect">
            <a:avLst/>
          </a:prstGeom>
          <a:noFill/>
        </p:spPr>
        <p:txBody>
          <a:bodyPr wrap="square" rtlCol="0">
            <a:spAutoFit/>
          </a:bodyPr>
          <a:lstStyle/>
          <a:p>
            <a:r>
              <a:rPr lang="en-US" sz="2400" dirty="0" smtClean="0">
                <a:hlinkClick r:id="rId3"/>
              </a:rPr>
              <a:t>http://www.nei.org</a:t>
            </a:r>
            <a:endParaRPr lang="en-US" sz="2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BEA46-E341-4FB6-98F3-11672E06ADBA}" type="datetime1">
              <a:rPr lang="en-US" smtClean="0"/>
              <a:t>5/1/2012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88" t="17541" r="3153" b="3964"/>
          <a:stretch/>
        </p:blipFill>
        <p:spPr bwMode="auto">
          <a:xfrm>
            <a:off x="152400" y="0"/>
            <a:ext cx="8810172" cy="642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3400" y="304800"/>
            <a:ext cx="6248400" cy="830997"/>
          </a:xfrm>
          <a:prstGeom prst="rect">
            <a:avLst/>
          </a:prstGeom>
          <a:noFill/>
        </p:spPr>
        <p:txBody>
          <a:bodyPr wrap="square" rtlCol="0">
            <a:spAutoFit/>
          </a:bodyPr>
          <a:lstStyle/>
          <a:p>
            <a:r>
              <a:rPr lang="en-US" sz="2400" dirty="0" smtClean="0">
                <a:hlinkClick r:id="rId3"/>
              </a:rPr>
              <a:t>http://www.gen-4.org</a:t>
            </a:r>
            <a:endParaRPr lang="en-US" sz="2400" dirty="0" smtClean="0"/>
          </a:p>
          <a:p>
            <a:endParaRPr lang="en-US" sz="2400" dirty="0" smtClean="0"/>
          </a:p>
        </p:txBody>
      </p:sp>
    </p:spTree>
    <p:extLst>
      <p:ext uri="{BB962C8B-B14F-4D97-AF65-F5344CB8AC3E}">
        <p14:creationId xmlns:p14="http://schemas.microsoft.com/office/powerpoint/2010/main" val="2353408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BD862-22F2-481B-8487-9E72B8DB2393}" type="datetime1">
              <a:rPr lang="en-US" smtClean="0"/>
              <a:t>5/1/2012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382" t="17896" r="5698" b="5382"/>
          <a:stretch/>
        </p:blipFill>
        <p:spPr bwMode="auto">
          <a:xfrm>
            <a:off x="381000" y="116113"/>
            <a:ext cx="8331200" cy="628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2208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517BF0-18C2-4F79-A3E5-4FD160F14C01}" type="datetime1">
              <a:rPr lang="en-US" smtClean="0"/>
              <a:t>5/1/2012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382" t="18073" r="5698" b="5382"/>
          <a:stretch/>
        </p:blipFill>
        <p:spPr bwMode="auto">
          <a:xfrm>
            <a:off x="431800" y="130627"/>
            <a:ext cx="8331200" cy="6270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34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4349B-2672-4A59-99BD-2849ACD822FE}" type="datetime1">
              <a:rPr lang="en-US" smtClean="0"/>
              <a:t>5/1/2012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381000" y="152400"/>
            <a:ext cx="7924800" cy="6370975"/>
          </a:xfrm>
          <a:prstGeom prst="rect">
            <a:avLst/>
          </a:prstGeom>
          <a:noFill/>
        </p:spPr>
        <p:txBody>
          <a:bodyPr wrap="square" rtlCol="0">
            <a:spAutoFit/>
          </a:bodyPr>
          <a:lstStyle/>
          <a:p>
            <a:r>
              <a:rPr lang="en-US" sz="2400" dirty="0" smtClean="0"/>
              <a:t>Other uses of nuclear radiation</a:t>
            </a:r>
          </a:p>
          <a:p>
            <a:pPr marL="800100" lvl="1" indent="-342900">
              <a:buFont typeface="Arial" pitchFamily="34" charset="0"/>
              <a:buChar char="•"/>
            </a:pPr>
            <a:r>
              <a:rPr lang="en-US" sz="2400" dirty="0" smtClean="0"/>
              <a:t>Food irradiation:</a:t>
            </a:r>
          </a:p>
          <a:p>
            <a:endParaRPr lang="en-US" sz="2400" dirty="0" smtClean="0"/>
          </a:p>
          <a:p>
            <a:r>
              <a:rPr lang="en-US" sz="2400" dirty="0" smtClean="0">
                <a:hlinkClick r:id="rId2"/>
              </a:rPr>
              <a:t>http</a:t>
            </a:r>
            <a:r>
              <a:rPr lang="en-US" sz="2400" dirty="0">
                <a:hlinkClick r:id="rId2"/>
              </a:rPr>
              <a:t>://</a:t>
            </a:r>
            <a:r>
              <a:rPr lang="en-US" sz="2400" dirty="0" smtClean="0">
                <a:hlinkClick r:id="rId2"/>
              </a:rPr>
              <a:t>www.epa.gov/rpdweb00/sources/food_irrad.html</a:t>
            </a:r>
            <a:endParaRPr lang="en-US" sz="2400" dirty="0" smtClean="0"/>
          </a:p>
          <a:p>
            <a:endParaRPr lang="en-US" sz="2400" dirty="0"/>
          </a:p>
          <a:p>
            <a:r>
              <a:rPr lang="en-US" sz="2400" dirty="0"/>
              <a:t>Food irradiation is a technology for controlling spoilage and eliminating food-borne pathogens, such as salmonella. The result is similar to conventional pasteurization and is often called "cold pasteurization" or "irradiation pasteurization." Like pasteurization, irradiation kills bacteria and other pathogens, that could otherwise result in spoilage or food poisoning. The fundamental difference between the two methods is the source of the energy they rely on to destroy the microbes. While conventional pasteurization relies on heat, irradiation relies on the energy of ionizing radiation. The FDA emphasizes that no preservation method is a substitute for safe food handling procedures.</a:t>
            </a:r>
            <a:endParaRPr lang="en-US" sz="2400" dirty="0" smtClean="0"/>
          </a:p>
        </p:txBody>
      </p:sp>
    </p:spTree>
    <p:extLst>
      <p:ext uri="{BB962C8B-B14F-4D97-AF65-F5344CB8AC3E}">
        <p14:creationId xmlns:p14="http://schemas.microsoft.com/office/powerpoint/2010/main" val="6057780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4349B-2672-4A59-99BD-2849ACD822FE}" type="datetime1">
              <a:rPr lang="en-US" smtClean="0"/>
              <a:t>5/1/2012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444" t="21259" r="7006" b="11930"/>
          <a:stretch/>
        </p:blipFill>
        <p:spPr bwMode="auto">
          <a:xfrm>
            <a:off x="228600" y="914400"/>
            <a:ext cx="8548914" cy="542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1000" y="304800"/>
            <a:ext cx="7772400" cy="830997"/>
          </a:xfrm>
          <a:prstGeom prst="rect">
            <a:avLst/>
          </a:prstGeom>
          <a:noFill/>
        </p:spPr>
        <p:txBody>
          <a:bodyPr wrap="square" rtlCol="0">
            <a:spAutoFit/>
          </a:bodyPr>
          <a:lstStyle/>
          <a:p>
            <a:r>
              <a:rPr lang="en-US" sz="2400" dirty="0">
                <a:hlinkClick r:id="rId3"/>
              </a:rPr>
              <a:t>http://www.epa.gov/rpdweb00/sources/food_irrad.html</a:t>
            </a:r>
            <a:endParaRPr lang="en-US" sz="2400" dirty="0"/>
          </a:p>
          <a:p>
            <a:endParaRPr lang="en-US" sz="2400" dirty="0" smtClean="0"/>
          </a:p>
        </p:txBody>
      </p:sp>
    </p:spTree>
    <p:extLst>
      <p:ext uri="{BB962C8B-B14F-4D97-AF65-F5344CB8AC3E}">
        <p14:creationId xmlns:p14="http://schemas.microsoft.com/office/powerpoint/2010/main" val="21982111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4349B-2672-4A59-99BD-2849ACD822FE}" type="datetime1">
              <a:rPr lang="en-US" smtClean="0"/>
              <a:t>5/1/2012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pic>
        <p:nvPicPr>
          <p:cNvPr id="10242" name="Picture 2" descr="E:\Media\Image_Library\chapter45\45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565" y="4458652"/>
            <a:ext cx="8810149" cy="201834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E:\Media\Image_Library\chapter45\45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838200"/>
            <a:ext cx="5162550" cy="37671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228600"/>
            <a:ext cx="7315200" cy="461665"/>
          </a:xfrm>
          <a:prstGeom prst="rect">
            <a:avLst/>
          </a:prstGeom>
          <a:noFill/>
        </p:spPr>
        <p:txBody>
          <a:bodyPr wrap="square" rtlCol="0">
            <a:spAutoFit/>
          </a:bodyPr>
          <a:lstStyle/>
          <a:p>
            <a:r>
              <a:rPr lang="en-US" sz="2400" dirty="0" smtClean="0"/>
              <a:t>Measures of radiation:</a:t>
            </a:r>
            <a:endParaRPr lang="en-US" sz="2400" dirty="0" smtClean="0"/>
          </a:p>
        </p:txBody>
      </p:sp>
    </p:spTree>
    <p:extLst>
      <p:ext uri="{BB962C8B-B14F-4D97-AF65-F5344CB8AC3E}">
        <p14:creationId xmlns:p14="http://schemas.microsoft.com/office/powerpoint/2010/main" val="675975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4349B-2672-4A59-99BD-2849ACD822FE}" type="datetime1">
              <a:rPr lang="en-US" smtClean="0"/>
              <a:t>5/1/2012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609600" y="457200"/>
            <a:ext cx="7467600" cy="4893647"/>
          </a:xfrm>
          <a:prstGeom prst="rect">
            <a:avLst/>
          </a:prstGeom>
          <a:noFill/>
        </p:spPr>
        <p:txBody>
          <a:bodyPr wrap="square" rtlCol="0">
            <a:spAutoFit/>
          </a:bodyPr>
          <a:lstStyle/>
          <a:p>
            <a:r>
              <a:rPr lang="en-US" sz="2400" dirty="0" smtClean="0"/>
              <a:t>Fundamental processes of radiation</a:t>
            </a:r>
          </a:p>
          <a:p>
            <a:pPr marL="800100" lvl="1" indent="-342900">
              <a:buFont typeface="Arial" pitchFamily="34" charset="0"/>
              <a:buChar char="•"/>
            </a:pPr>
            <a:r>
              <a:rPr lang="en-US" sz="2400" dirty="0" smtClean="0"/>
              <a:t>Nuclear reactions</a:t>
            </a:r>
          </a:p>
          <a:p>
            <a:pPr marL="800100" lvl="1" indent="-342900">
              <a:buFont typeface="Arial" pitchFamily="34" charset="0"/>
              <a:buChar char="•"/>
            </a:pPr>
            <a:r>
              <a:rPr lang="en-US" sz="2400" dirty="0" smtClean="0"/>
              <a:t>Move nuclei of atoms in materials (Ex:  neutrons can cause crystal defects)</a:t>
            </a:r>
          </a:p>
          <a:p>
            <a:pPr marL="800100" lvl="1" indent="-342900">
              <a:buFont typeface="Arial" pitchFamily="34" charset="0"/>
              <a:buChar char="•"/>
            </a:pPr>
            <a:r>
              <a:rPr lang="en-US" sz="2400" dirty="0" smtClean="0"/>
              <a:t>Produce many electronic excitations </a:t>
            </a:r>
            <a:r>
              <a:rPr lang="en-US" sz="2400" dirty="0" smtClean="0">
                <a:sym typeface="Wingdings" pitchFamily="2" charset="2"/>
              </a:rPr>
              <a:t> excited and/or charged species undergo uncontrolled chemical reactions (Ex. Electrons and </a:t>
            </a:r>
            <a:r>
              <a:rPr lang="en-US" sz="2400" dirty="0" smtClean="0">
                <a:latin typeface="Symbol" pitchFamily="18" charset="2"/>
                <a:sym typeface="Wingdings" pitchFamily="2" charset="2"/>
              </a:rPr>
              <a:t>g</a:t>
            </a:r>
            <a:r>
              <a:rPr lang="en-US" sz="2400" dirty="0" smtClean="0">
                <a:sym typeface="Wingdings" pitchFamily="2" charset="2"/>
              </a:rPr>
              <a:t>-rays are examples of effective  “ionizing” radiation); the greater the energy the greater the potential radiation damage</a:t>
            </a:r>
          </a:p>
          <a:p>
            <a:pPr marL="800100" lvl="1" indent="-342900">
              <a:buFont typeface="Arial" pitchFamily="34" charset="0"/>
              <a:buChar char="•"/>
            </a:pPr>
            <a:r>
              <a:rPr lang="en-US" sz="2400" dirty="0" smtClean="0">
                <a:sym typeface="Wingdings" pitchFamily="2" charset="2"/>
              </a:rPr>
              <a:t>The least massive reaction products carry the most energy and are responsible for the most radiation effects</a:t>
            </a:r>
            <a:endParaRPr lang="en-US" sz="2400" dirty="0" smtClean="0"/>
          </a:p>
        </p:txBody>
      </p:sp>
    </p:spTree>
    <p:extLst>
      <p:ext uri="{BB962C8B-B14F-4D97-AF65-F5344CB8AC3E}">
        <p14:creationId xmlns:p14="http://schemas.microsoft.com/office/powerpoint/2010/main" val="3501694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F7051E-A59B-486B-ADA3-0F1786F9AE16}" type="datetime1">
              <a:rPr lang="en-US" smtClean="0"/>
              <a:t>5/1/2012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p:cNvSpPr txBox="1"/>
          <p:nvPr/>
        </p:nvSpPr>
        <p:spPr>
          <a:xfrm>
            <a:off x="762000" y="533400"/>
            <a:ext cx="7467600" cy="5632311"/>
          </a:xfrm>
          <a:prstGeom prst="rect">
            <a:avLst/>
          </a:prstGeom>
          <a:noFill/>
        </p:spPr>
        <p:txBody>
          <a:bodyPr wrap="square" rtlCol="0">
            <a:spAutoFit/>
          </a:bodyPr>
          <a:lstStyle/>
          <a:p>
            <a:r>
              <a:rPr lang="en-US" sz="2400" dirty="0" smtClean="0"/>
              <a:t>General comments on final exam:</a:t>
            </a:r>
          </a:p>
          <a:p>
            <a:pPr marL="800100" lvl="1" indent="-342900">
              <a:buFont typeface="Arial" pitchFamily="34" charset="0"/>
              <a:buChar char="•"/>
            </a:pPr>
            <a:r>
              <a:rPr lang="en-US" sz="2400" dirty="0" smtClean="0"/>
              <a:t>It will be comprehensive</a:t>
            </a:r>
          </a:p>
          <a:p>
            <a:pPr marL="800100" lvl="1" indent="-342900">
              <a:buFont typeface="Arial" pitchFamily="34" charset="0"/>
              <a:buChar char="•"/>
            </a:pPr>
            <a:r>
              <a:rPr lang="en-US" sz="2400" dirty="0" smtClean="0"/>
              <a:t>May bring up to 4 equation sheets </a:t>
            </a:r>
            <a:r>
              <a:rPr lang="en-US" sz="2400" dirty="0" smtClean="0"/>
              <a:t>(turned </a:t>
            </a:r>
            <a:r>
              <a:rPr lang="en-US" sz="2400" dirty="0" smtClean="0"/>
              <a:t>in with exam papers)</a:t>
            </a:r>
          </a:p>
          <a:p>
            <a:pPr marL="800100" lvl="1" indent="-342900">
              <a:buFont typeface="Arial" pitchFamily="34" charset="0"/>
              <a:buChar char="•"/>
            </a:pPr>
            <a:r>
              <a:rPr lang="en-US" sz="2400" dirty="0" smtClean="0"/>
              <a:t>Need calculator; must not use cell phone, computer, etc</a:t>
            </a:r>
            <a:r>
              <a:rPr lang="en-US" sz="2400" dirty="0" smtClean="0"/>
              <a:t>.</a:t>
            </a:r>
          </a:p>
          <a:p>
            <a:pPr marL="800100" lvl="1" indent="-342900">
              <a:buFont typeface="Arial" pitchFamily="34" charset="0"/>
              <a:buChar char="•"/>
            </a:pPr>
            <a:r>
              <a:rPr lang="en-US" sz="2400" dirty="0" smtClean="0"/>
              <a:t>May pick up final exams from my office after they are graded</a:t>
            </a:r>
            <a:endParaRPr lang="en-US" sz="2400" dirty="0" smtClean="0"/>
          </a:p>
          <a:p>
            <a:endParaRPr lang="en-US" sz="2400" dirty="0"/>
          </a:p>
          <a:p>
            <a:r>
              <a:rPr lang="en-US" sz="2400" dirty="0" smtClean="0"/>
              <a:t>A PHY 114 review session has tentatively been scheduled for Thursday 5/3/2012 at 11 AM in Olin </a:t>
            </a:r>
            <a:r>
              <a:rPr lang="en-US" sz="2400" dirty="0" smtClean="0"/>
              <a:t>107</a:t>
            </a:r>
            <a:endParaRPr lang="en-US" sz="2400" dirty="0" smtClean="0"/>
          </a:p>
          <a:p>
            <a:endParaRPr lang="en-US" sz="2400" dirty="0"/>
          </a:p>
          <a:p>
            <a:pPr marL="914400" lvl="1" indent="-457200">
              <a:buFont typeface="+mj-lt"/>
              <a:buAutoNum type="alphaUcPeriod"/>
            </a:pPr>
            <a:r>
              <a:rPr lang="en-US" sz="2400" dirty="0" smtClean="0"/>
              <a:t>I plan to come</a:t>
            </a:r>
          </a:p>
          <a:p>
            <a:pPr marL="914400" lvl="1" indent="-457200">
              <a:buFont typeface="+mj-lt"/>
              <a:buAutoNum type="alphaUcPeriod"/>
            </a:pPr>
            <a:r>
              <a:rPr lang="en-US" sz="2400" dirty="0" smtClean="0"/>
              <a:t>I do not plan to come</a:t>
            </a:r>
          </a:p>
          <a:p>
            <a:pPr marL="914400" lvl="1" indent="-457200">
              <a:buFont typeface="+mj-lt"/>
              <a:buAutoNum type="alphaUcPeriod"/>
            </a:pPr>
            <a:r>
              <a:rPr lang="en-US" sz="2400" dirty="0" smtClean="0"/>
              <a:t>Other suggestions?</a:t>
            </a:r>
          </a:p>
        </p:txBody>
      </p:sp>
    </p:spTree>
    <p:extLst>
      <p:ext uri="{BB962C8B-B14F-4D97-AF65-F5344CB8AC3E}">
        <p14:creationId xmlns:p14="http://schemas.microsoft.com/office/powerpoint/2010/main" val="3388817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4349B-2672-4A59-99BD-2849ACD822FE}" type="datetime1">
              <a:rPr lang="en-US" smtClean="0"/>
              <a:t>5/1/2012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304800" y="32657"/>
            <a:ext cx="6934200" cy="461665"/>
          </a:xfrm>
          <a:prstGeom prst="rect">
            <a:avLst/>
          </a:prstGeom>
          <a:noFill/>
        </p:spPr>
        <p:txBody>
          <a:bodyPr wrap="square" rtlCol="0">
            <a:spAutoFit/>
          </a:bodyPr>
          <a:lstStyle/>
          <a:p>
            <a:r>
              <a:rPr lang="en-US" sz="2400" dirty="0" smtClean="0"/>
              <a:t>Energy analysis of a simple reaction :</a:t>
            </a:r>
            <a:endParaRPr lang="en-US" sz="2400" dirty="0" smtClean="0"/>
          </a:p>
        </p:txBody>
      </p:sp>
      <p:pic>
        <p:nvPicPr>
          <p:cNvPr id="12290" name="Picture 2" descr="E:\Media\Image_Library\chapter44\44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43" y="762000"/>
            <a:ext cx="4909820" cy="508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1866368610"/>
              </p:ext>
            </p:extLst>
          </p:nvPr>
        </p:nvGraphicFramePr>
        <p:xfrm>
          <a:off x="5334000" y="152400"/>
          <a:ext cx="3391589" cy="650911"/>
        </p:xfrm>
        <a:graphic>
          <a:graphicData uri="http://schemas.openxmlformats.org/presentationml/2006/ole">
            <mc:AlternateContent xmlns:mc="http://schemas.openxmlformats.org/markup-compatibility/2006">
              <mc:Choice xmlns:v="urn:schemas-microsoft-com:vml" Requires="v">
                <p:oleObj spid="_x0000_s12300" name="数式" r:id="rId4" imgW="1257120" imgH="241200" progId="Equation.3">
                  <p:embed/>
                </p:oleObj>
              </mc:Choice>
              <mc:Fallback>
                <p:oleObj name="数式" r:id="rId4" imgW="1257120" imgH="241200" progId="Equation.3">
                  <p:embed/>
                  <p:pic>
                    <p:nvPicPr>
                      <p:cNvPr id="0" name=""/>
                      <p:cNvPicPr/>
                      <p:nvPr/>
                    </p:nvPicPr>
                    <p:blipFill>
                      <a:blip r:embed="rId5"/>
                      <a:stretch>
                        <a:fillRect/>
                      </a:stretch>
                    </p:blipFill>
                    <p:spPr>
                      <a:xfrm>
                        <a:off x="5334000" y="152400"/>
                        <a:ext cx="3391589" cy="650911"/>
                      </a:xfrm>
                      <a:prstGeom prst="rect">
                        <a:avLst/>
                      </a:prstGeom>
                    </p:spPr>
                  </p:pic>
                </p:oleObj>
              </mc:Fallback>
            </mc:AlternateContent>
          </a:graphicData>
        </a:graphic>
      </p:graphicFrame>
      <p:sp>
        <p:nvSpPr>
          <p:cNvPr id="7" name="TextBox 6"/>
          <p:cNvSpPr txBox="1"/>
          <p:nvPr/>
        </p:nvSpPr>
        <p:spPr>
          <a:xfrm>
            <a:off x="4648200" y="2667000"/>
            <a:ext cx="3581400" cy="461665"/>
          </a:xfrm>
          <a:prstGeom prst="rect">
            <a:avLst/>
          </a:prstGeom>
          <a:noFill/>
        </p:spPr>
        <p:txBody>
          <a:bodyPr wrap="square" rtlCol="0">
            <a:spAutoFit/>
          </a:bodyPr>
          <a:lstStyle/>
          <a:p>
            <a:r>
              <a:rPr lang="en-US" sz="2400" dirty="0" smtClean="0"/>
              <a:t>Q=4.87 MeV</a:t>
            </a:r>
            <a:endParaRPr lang="en-US" sz="2400" dirty="0" smtClean="0"/>
          </a:p>
        </p:txBody>
      </p:sp>
    </p:spTree>
    <p:extLst>
      <p:ext uri="{BB962C8B-B14F-4D97-AF65-F5344CB8AC3E}">
        <p14:creationId xmlns:p14="http://schemas.microsoft.com/office/powerpoint/2010/main" val="149507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4349B-2672-4A59-99BD-2849ACD822FE}" type="datetime1">
              <a:rPr lang="en-US" smtClean="0"/>
              <a:t>5/1/2012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p:cNvSpPr txBox="1"/>
          <p:nvPr/>
        </p:nvSpPr>
        <p:spPr>
          <a:xfrm>
            <a:off x="304800" y="32657"/>
            <a:ext cx="6934200" cy="461665"/>
          </a:xfrm>
          <a:prstGeom prst="rect">
            <a:avLst/>
          </a:prstGeom>
          <a:noFill/>
        </p:spPr>
        <p:txBody>
          <a:bodyPr wrap="square" rtlCol="0">
            <a:spAutoFit/>
          </a:bodyPr>
          <a:lstStyle/>
          <a:p>
            <a:r>
              <a:rPr lang="en-US" sz="2400" dirty="0" smtClean="0"/>
              <a:t>Energy analysis of a simple reaction :</a:t>
            </a:r>
            <a:endParaRPr lang="en-US" sz="2400" dirty="0" smtClean="0"/>
          </a:p>
        </p:txBody>
      </p:sp>
      <p:pic>
        <p:nvPicPr>
          <p:cNvPr id="12290" name="Picture 2" descr="E:\Media\Image_Library\chapter44\441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2715" b="11857"/>
          <a:stretch/>
        </p:blipFill>
        <p:spPr bwMode="auto">
          <a:xfrm>
            <a:off x="152400" y="685800"/>
            <a:ext cx="4909820" cy="17997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2899676548"/>
              </p:ext>
            </p:extLst>
          </p:nvPr>
        </p:nvGraphicFramePr>
        <p:xfrm>
          <a:off x="5334000" y="152400"/>
          <a:ext cx="3391589" cy="650911"/>
        </p:xfrm>
        <a:graphic>
          <a:graphicData uri="http://schemas.openxmlformats.org/presentationml/2006/ole">
            <mc:AlternateContent xmlns:mc="http://schemas.openxmlformats.org/markup-compatibility/2006">
              <mc:Choice xmlns:v="urn:schemas-microsoft-com:vml" Requires="v">
                <p:oleObj spid="_x0000_s13333" name="数式" r:id="rId4" imgW="1257120" imgH="241200" progId="Equation.3">
                  <p:embed/>
                </p:oleObj>
              </mc:Choice>
              <mc:Fallback>
                <p:oleObj name="数式" r:id="rId4" imgW="1257120" imgH="241200" progId="Equation.3">
                  <p:embed/>
                  <p:pic>
                    <p:nvPicPr>
                      <p:cNvPr id="0" name=""/>
                      <p:cNvPicPr/>
                      <p:nvPr/>
                    </p:nvPicPr>
                    <p:blipFill>
                      <a:blip r:embed="rId5"/>
                      <a:stretch>
                        <a:fillRect/>
                      </a:stretch>
                    </p:blipFill>
                    <p:spPr>
                      <a:xfrm>
                        <a:off x="5334000" y="152400"/>
                        <a:ext cx="3391589" cy="650911"/>
                      </a:xfrm>
                      <a:prstGeom prst="rect">
                        <a:avLst/>
                      </a:prstGeom>
                    </p:spPr>
                  </p:pic>
                </p:oleObj>
              </mc:Fallback>
            </mc:AlternateContent>
          </a:graphicData>
        </a:graphic>
      </p:graphicFrame>
      <p:sp>
        <p:nvSpPr>
          <p:cNvPr id="7" name="TextBox 6"/>
          <p:cNvSpPr txBox="1"/>
          <p:nvPr/>
        </p:nvSpPr>
        <p:spPr>
          <a:xfrm>
            <a:off x="457200" y="2923232"/>
            <a:ext cx="3581400" cy="461665"/>
          </a:xfrm>
          <a:prstGeom prst="rect">
            <a:avLst/>
          </a:prstGeom>
          <a:noFill/>
        </p:spPr>
        <p:txBody>
          <a:bodyPr wrap="square" rtlCol="0">
            <a:spAutoFit/>
          </a:bodyPr>
          <a:lstStyle/>
          <a:p>
            <a:r>
              <a:rPr lang="en-US" sz="2400" dirty="0" smtClean="0"/>
              <a:t>Q=4.87 MeV</a:t>
            </a:r>
            <a:endParaRPr lang="en-US" sz="2400" dirty="0" smtClean="0"/>
          </a:p>
        </p:txBody>
      </p:sp>
      <p:graphicFrame>
        <p:nvGraphicFramePr>
          <p:cNvPr id="8" name="Object 7"/>
          <p:cNvGraphicFramePr>
            <a:graphicFrameLocks noChangeAspect="1"/>
          </p:cNvGraphicFramePr>
          <p:nvPr>
            <p:extLst>
              <p:ext uri="{D42A27DB-BD31-4B8C-83A1-F6EECF244321}">
                <p14:modId xmlns:p14="http://schemas.microsoft.com/office/powerpoint/2010/main" val="2256141992"/>
              </p:ext>
            </p:extLst>
          </p:nvPr>
        </p:nvGraphicFramePr>
        <p:xfrm>
          <a:off x="423862" y="3365500"/>
          <a:ext cx="8186738" cy="3187700"/>
        </p:xfrm>
        <a:graphic>
          <a:graphicData uri="http://schemas.openxmlformats.org/presentationml/2006/ole">
            <mc:AlternateContent xmlns:mc="http://schemas.openxmlformats.org/markup-compatibility/2006">
              <mc:Choice xmlns:v="urn:schemas-microsoft-com:vml" Requires="v">
                <p:oleObj spid="_x0000_s13334" name="数式" r:id="rId6" imgW="3035160" imgH="1180800" progId="Equation.3">
                  <p:embed/>
                </p:oleObj>
              </mc:Choice>
              <mc:Fallback>
                <p:oleObj name="数式" r:id="rId6" imgW="3035160" imgH="1180800" progId="Equation.3">
                  <p:embed/>
                  <p:pic>
                    <p:nvPicPr>
                      <p:cNvPr id="0" name="Object 5"/>
                      <p:cNvPicPr>
                        <a:picLocks noChangeAspect="1" noChangeArrowheads="1"/>
                      </p:cNvPicPr>
                      <p:nvPr/>
                    </p:nvPicPr>
                    <p:blipFill>
                      <a:blip r:embed="rId7"/>
                      <a:srcRect/>
                      <a:stretch>
                        <a:fillRect/>
                      </a:stretch>
                    </p:blipFill>
                    <p:spPr bwMode="auto">
                      <a:xfrm>
                        <a:off x="423862" y="3365500"/>
                        <a:ext cx="8186738"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433014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4349B-2672-4A59-99BD-2849ACD822FE}" type="datetime1">
              <a:rPr lang="en-US" smtClean="0"/>
              <a:t>5/1/2012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p:cNvSpPr txBox="1"/>
          <p:nvPr/>
        </p:nvSpPr>
        <p:spPr>
          <a:xfrm>
            <a:off x="381000" y="181429"/>
            <a:ext cx="7924800" cy="4154984"/>
          </a:xfrm>
          <a:prstGeom prst="rect">
            <a:avLst/>
          </a:prstGeom>
          <a:noFill/>
        </p:spPr>
        <p:txBody>
          <a:bodyPr wrap="square" rtlCol="0">
            <a:spAutoFit/>
          </a:bodyPr>
          <a:lstStyle/>
          <a:p>
            <a:r>
              <a:rPr lang="en-US" sz="2400" dirty="0" smtClean="0"/>
              <a:t>Other uses of nuclear radiation</a:t>
            </a:r>
          </a:p>
          <a:p>
            <a:pPr marL="800100" lvl="1" indent="-342900">
              <a:buFont typeface="Arial" pitchFamily="34" charset="0"/>
              <a:buChar char="•"/>
            </a:pPr>
            <a:r>
              <a:rPr lang="en-US" sz="2400" dirty="0" smtClean="0"/>
              <a:t>Carbon dating</a:t>
            </a:r>
          </a:p>
          <a:p>
            <a:pPr marL="800100" lvl="1" indent="-342900">
              <a:buFont typeface="Arial" pitchFamily="34" charset="0"/>
              <a:buChar char="•"/>
            </a:pPr>
            <a:endParaRPr lang="en-US" sz="2400" dirty="0"/>
          </a:p>
          <a:p>
            <a:r>
              <a:rPr lang="en-US" sz="2400" dirty="0" smtClean="0"/>
              <a:t>Living organisms have a ratio of </a:t>
            </a:r>
            <a:r>
              <a:rPr lang="en-US" sz="2400" baseline="30000" dirty="0" smtClean="0"/>
              <a:t>14</a:t>
            </a:r>
            <a:r>
              <a:rPr lang="en-US" sz="2400" dirty="0" smtClean="0"/>
              <a:t>C /  </a:t>
            </a:r>
            <a:r>
              <a:rPr lang="en-US" sz="2400" baseline="30000" dirty="0" smtClean="0"/>
              <a:t>12</a:t>
            </a:r>
            <a:r>
              <a:rPr lang="en-US" sz="2400" dirty="0" smtClean="0"/>
              <a:t>C of 1.3x10</a:t>
            </a:r>
            <a:r>
              <a:rPr lang="en-US" sz="2400" baseline="30000" dirty="0" smtClean="0"/>
              <a:t>-12 </a:t>
            </a:r>
            <a:r>
              <a:rPr lang="en-US" sz="2400" dirty="0" smtClean="0"/>
              <a:t>reflecting normal atmospheric processes.   When an organism dies, the ratio is reduced due to the 5730 </a:t>
            </a:r>
            <a:r>
              <a:rPr lang="en-US" sz="2400" dirty="0" err="1" smtClean="0"/>
              <a:t>yr</a:t>
            </a:r>
            <a:r>
              <a:rPr lang="en-US" sz="2400" dirty="0" smtClean="0"/>
              <a:t> half-life of </a:t>
            </a:r>
            <a:r>
              <a:rPr lang="en-US" sz="2400" baseline="30000" dirty="0" smtClean="0"/>
              <a:t>14</a:t>
            </a:r>
            <a:r>
              <a:rPr lang="en-US" sz="2400" dirty="0" smtClean="0"/>
              <a:t>C.</a:t>
            </a:r>
          </a:p>
          <a:p>
            <a:endParaRPr lang="en-US" sz="2400" dirty="0"/>
          </a:p>
          <a:p>
            <a:r>
              <a:rPr lang="en-US" sz="2400" dirty="0" smtClean="0"/>
              <a:t>Example from your textbook:  A piece of charcoal containing 25 g of carbon is found to have an activity of 4.167 decays/s.   How long ago did the tree live that produced this charcoal? </a:t>
            </a:r>
            <a:endParaRPr lang="en-US" sz="2400" dirty="0" smtClean="0"/>
          </a:p>
          <a:p>
            <a:endParaRPr lang="en-US" sz="2400" dirty="0" smtClean="0"/>
          </a:p>
        </p:txBody>
      </p:sp>
      <p:graphicFrame>
        <p:nvGraphicFramePr>
          <p:cNvPr id="6" name="Object 5"/>
          <p:cNvGraphicFramePr>
            <a:graphicFrameLocks noChangeAspect="1"/>
          </p:cNvGraphicFramePr>
          <p:nvPr>
            <p:extLst>
              <p:ext uri="{D42A27DB-BD31-4B8C-83A1-F6EECF244321}">
                <p14:modId xmlns:p14="http://schemas.microsoft.com/office/powerpoint/2010/main" val="3225152754"/>
              </p:ext>
            </p:extLst>
          </p:nvPr>
        </p:nvGraphicFramePr>
        <p:xfrm>
          <a:off x="228600" y="3956050"/>
          <a:ext cx="8783638" cy="2292350"/>
        </p:xfrm>
        <a:graphic>
          <a:graphicData uri="http://schemas.openxmlformats.org/presentationml/2006/ole">
            <mc:AlternateContent xmlns:mc="http://schemas.openxmlformats.org/markup-compatibility/2006">
              <mc:Choice xmlns:v="urn:schemas-microsoft-com:vml" Requires="v">
                <p:oleObj spid="_x0000_s14346" name="数式" r:id="rId4" imgW="4089240" imgH="1066680" progId="Equation.3">
                  <p:embed/>
                </p:oleObj>
              </mc:Choice>
              <mc:Fallback>
                <p:oleObj name="数式" r:id="rId4" imgW="4089240" imgH="1066680" progId="Equation.3">
                  <p:embed/>
                  <p:pic>
                    <p:nvPicPr>
                      <p:cNvPr id="0" name="Object 7"/>
                      <p:cNvPicPr>
                        <a:picLocks noChangeAspect="1" noChangeArrowheads="1"/>
                      </p:cNvPicPr>
                      <p:nvPr/>
                    </p:nvPicPr>
                    <p:blipFill>
                      <a:blip r:embed="rId5"/>
                      <a:srcRect/>
                      <a:stretch>
                        <a:fillRect/>
                      </a:stretch>
                    </p:blipFill>
                    <p:spPr bwMode="auto">
                      <a:xfrm>
                        <a:off x="228600" y="3956050"/>
                        <a:ext cx="8783638" cy="22923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100315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4349B-2672-4A59-99BD-2849ACD822FE}" type="datetime1">
              <a:rPr lang="en-US" smtClean="0"/>
              <a:t>5/1/2012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sp>
        <p:nvSpPr>
          <p:cNvPr id="5" name="TextBox 4"/>
          <p:cNvSpPr txBox="1"/>
          <p:nvPr/>
        </p:nvSpPr>
        <p:spPr>
          <a:xfrm>
            <a:off x="381000" y="181429"/>
            <a:ext cx="7924800" cy="1569660"/>
          </a:xfrm>
          <a:prstGeom prst="rect">
            <a:avLst/>
          </a:prstGeom>
          <a:noFill/>
        </p:spPr>
        <p:txBody>
          <a:bodyPr wrap="square" rtlCol="0">
            <a:spAutoFit/>
          </a:bodyPr>
          <a:lstStyle/>
          <a:p>
            <a:r>
              <a:rPr lang="en-US" sz="2400" dirty="0" smtClean="0"/>
              <a:t>Other uses of nuclear radiation</a:t>
            </a:r>
          </a:p>
          <a:p>
            <a:pPr marL="800100" lvl="1" indent="-342900">
              <a:buFont typeface="Arial" pitchFamily="34" charset="0"/>
              <a:buChar char="•"/>
            </a:pPr>
            <a:r>
              <a:rPr lang="en-US" sz="2400" dirty="0" smtClean="0"/>
              <a:t>Carbon dating  -- continued</a:t>
            </a:r>
          </a:p>
          <a:p>
            <a:pPr marL="800100" lvl="1" indent="-342900">
              <a:buFont typeface="Arial" pitchFamily="34" charset="0"/>
              <a:buChar char="•"/>
            </a:pPr>
            <a:endParaRPr lang="en-US" sz="2400" dirty="0"/>
          </a:p>
          <a:p>
            <a:endParaRPr lang="en-US" sz="2400" dirty="0" smtClean="0"/>
          </a:p>
        </p:txBody>
      </p:sp>
      <p:graphicFrame>
        <p:nvGraphicFramePr>
          <p:cNvPr id="6" name="Object 5"/>
          <p:cNvGraphicFramePr>
            <a:graphicFrameLocks noChangeAspect="1"/>
          </p:cNvGraphicFramePr>
          <p:nvPr>
            <p:extLst>
              <p:ext uri="{D42A27DB-BD31-4B8C-83A1-F6EECF244321}">
                <p14:modId xmlns:p14="http://schemas.microsoft.com/office/powerpoint/2010/main" val="3852871997"/>
              </p:ext>
            </p:extLst>
          </p:nvPr>
        </p:nvGraphicFramePr>
        <p:xfrm>
          <a:off x="76200" y="1193799"/>
          <a:ext cx="8947150" cy="5130801"/>
        </p:xfrm>
        <a:graphic>
          <a:graphicData uri="http://schemas.openxmlformats.org/presentationml/2006/ole">
            <mc:AlternateContent xmlns:mc="http://schemas.openxmlformats.org/markup-compatibility/2006">
              <mc:Choice xmlns:v="urn:schemas-microsoft-com:vml" Requires="v">
                <p:oleObj spid="_x0000_s15367" name="数式" r:id="rId4" imgW="4165560" imgH="2387520" progId="Equation.3">
                  <p:embed/>
                </p:oleObj>
              </mc:Choice>
              <mc:Fallback>
                <p:oleObj name="数式" r:id="rId4" imgW="4165560" imgH="2387520" progId="Equation.3">
                  <p:embed/>
                  <p:pic>
                    <p:nvPicPr>
                      <p:cNvPr id="0" name=""/>
                      <p:cNvPicPr>
                        <a:picLocks noChangeAspect="1" noChangeArrowheads="1"/>
                      </p:cNvPicPr>
                      <p:nvPr/>
                    </p:nvPicPr>
                    <p:blipFill>
                      <a:blip r:embed="rId5"/>
                      <a:srcRect/>
                      <a:stretch>
                        <a:fillRect/>
                      </a:stretch>
                    </p:blipFill>
                    <p:spPr bwMode="auto">
                      <a:xfrm>
                        <a:off x="76200" y="1193799"/>
                        <a:ext cx="8947150" cy="513080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3011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D422E-A0A4-4FCF-A6AB-4410BCE0C7C0}" type="datetime1">
              <a:rPr lang="en-US" smtClean="0"/>
              <a:t>5/1/2012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grpSp>
        <p:nvGrpSpPr>
          <p:cNvPr id="18" name="Group 17"/>
          <p:cNvGrpSpPr/>
          <p:nvPr/>
        </p:nvGrpSpPr>
        <p:grpSpPr>
          <a:xfrm>
            <a:off x="609600" y="381000"/>
            <a:ext cx="7315200" cy="3962336"/>
            <a:chOff x="609600" y="381000"/>
            <a:chExt cx="7315200" cy="3962336"/>
          </a:xfrm>
        </p:grpSpPr>
        <p:sp>
          <p:nvSpPr>
            <p:cNvPr id="6" name="TextBox 5"/>
            <p:cNvSpPr txBox="1"/>
            <p:nvPr/>
          </p:nvSpPr>
          <p:spPr>
            <a:xfrm>
              <a:off x="6096000" y="416867"/>
              <a:ext cx="1828800" cy="461665"/>
            </a:xfrm>
            <a:prstGeom prst="rect">
              <a:avLst/>
            </a:prstGeom>
            <a:noFill/>
          </p:spPr>
          <p:txBody>
            <a:bodyPr wrap="square" rtlCol="0">
              <a:spAutoFit/>
            </a:bodyPr>
            <a:lstStyle/>
            <a:p>
              <a:r>
                <a:rPr lang="en-US" sz="2400" dirty="0" smtClean="0"/>
                <a:t>Other exams</a:t>
              </a:r>
            </a:p>
          </p:txBody>
        </p:sp>
        <p:sp>
          <p:nvSpPr>
            <p:cNvPr id="14" name="TextBox 13"/>
            <p:cNvSpPr txBox="1"/>
            <p:nvPr/>
          </p:nvSpPr>
          <p:spPr>
            <a:xfrm>
              <a:off x="6096000" y="1384300"/>
              <a:ext cx="1828800" cy="461665"/>
            </a:xfrm>
            <a:prstGeom prst="rect">
              <a:avLst/>
            </a:prstGeom>
            <a:noFill/>
          </p:spPr>
          <p:txBody>
            <a:bodyPr wrap="square" rtlCol="0">
              <a:spAutoFit/>
            </a:bodyPr>
            <a:lstStyle/>
            <a:p>
              <a:r>
                <a:rPr lang="en-US" sz="2400" dirty="0" smtClean="0"/>
                <a:t>PHY114 A</a:t>
              </a:r>
            </a:p>
          </p:txBody>
        </p:sp>
        <p:pic>
          <p:nvPicPr>
            <p:cNvPr id="267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89" t="28910" r="64735" b="37362"/>
            <a:stretch/>
          </p:blipFill>
          <p:spPr bwMode="auto">
            <a:xfrm>
              <a:off x="609600" y="685800"/>
              <a:ext cx="4550297" cy="365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410200" y="381000"/>
              <a:ext cx="457200" cy="5334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95800" y="1828800"/>
              <a:ext cx="457200" cy="5334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71600" y="2362200"/>
              <a:ext cx="457200" cy="5334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67000" y="2362200"/>
              <a:ext cx="457200" cy="5334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86200" y="1905000"/>
              <a:ext cx="457200" cy="5334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276600" y="2362200"/>
              <a:ext cx="457200" cy="5334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410200" y="1371600"/>
              <a:ext cx="457200" cy="533400"/>
            </a:xfrm>
            <a:prstGeom prst="rect">
              <a:avLst/>
            </a:prstGeom>
            <a:solidFill>
              <a:srgbClr val="DA32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981200" y="2362200"/>
              <a:ext cx="457200" cy="533400"/>
            </a:xfrm>
            <a:prstGeom prst="rect">
              <a:avLst/>
            </a:prstGeom>
            <a:solidFill>
              <a:srgbClr val="DA32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381000" y="4876800"/>
            <a:ext cx="8686800" cy="1200329"/>
          </a:xfrm>
          <a:prstGeom prst="rect">
            <a:avLst/>
          </a:prstGeom>
          <a:noFill/>
        </p:spPr>
        <p:txBody>
          <a:bodyPr wrap="square" rtlCol="0">
            <a:spAutoFit/>
          </a:bodyPr>
          <a:lstStyle/>
          <a:p>
            <a:r>
              <a:rPr lang="en-US" sz="2400" dirty="0"/>
              <a:t>NOTE: Students should have no more than two exams in a 24-hour period.  They should be allowed to reschedule exams in excess of two in a 24-hour period.</a:t>
            </a:r>
            <a:endParaRPr lang="en-US" sz="2400" dirty="0" smtClean="0"/>
          </a:p>
        </p:txBody>
      </p:sp>
    </p:spTree>
    <p:extLst>
      <p:ext uri="{BB962C8B-B14F-4D97-AF65-F5344CB8AC3E}">
        <p14:creationId xmlns:p14="http://schemas.microsoft.com/office/powerpoint/2010/main" val="1584467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F5E65-23CD-42FD-9056-25300050DC73}" type="datetime1">
              <a:rPr lang="en-US" smtClean="0"/>
              <a:t>5/1/2012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609600" y="533400"/>
            <a:ext cx="7848600" cy="4524315"/>
          </a:xfrm>
          <a:prstGeom prst="rect">
            <a:avLst/>
          </a:prstGeom>
          <a:noFill/>
        </p:spPr>
        <p:txBody>
          <a:bodyPr wrap="square" rtlCol="0">
            <a:spAutoFit/>
          </a:bodyPr>
          <a:lstStyle/>
          <a:p>
            <a:r>
              <a:rPr lang="en-US" sz="2400" dirty="0" smtClean="0"/>
              <a:t>How many of you need to reschedule the final exam time:</a:t>
            </a:r>
          </a:p>
          <a:p>
            <a:pPr marL="914400" lvl="1" indent="-457200">
              <a:buFont typeface="+mj-lt"/>
              <a:buAutoNum type="alphaUcPeriod"/>
            </a:pPr>
            <a:r>
              <a:rPr lang="en-US" sz="2400" dirty="0" smtClean="0"/>
              <a:t>Happy to take the exam as scheduled (May </a:t>
            </a:r>
            <a:r>
              <a:rPr lang="en-US" sz="2400" dirty="0" smtClean="0"/>
              <a:t>8)</a:t>
            </a:r>
            <a:endParaRPr lang="en-US" sz="2400" dirty="0" smtClean="0"/>
          </a:p>
          <a:p>
            <a:pPr marL="914400" lvl="1" indent="-457200">
              <a:buFont typeface="+mj-lt"/>
              <a:buAutoNum type="alphaUcPeriod"/>
            </a:pPr>
            <a:r>
              <a:rPr lang="en-US" sz="2400" dirty="0" smtClean="0"/>
              <a:t>Entitled to reschedule according to WFU policy</a:t>
            </a:r>
          </a:p>
          <a:p>
            <a:pPr marL="914400" lvl="1" indent="-457200">
              <a:buFont typeface="+mj-lt"/>
              <a:buAutoNum type="alphaUcPeriod"/>
            </a:pPr>
            <a:r>
              <a:rPr lang="en-US" sz="2400" dirty="0" smtClean="0"/>
              <a:t>Not entitled, but would prefer to reschedule</a:t>
            </a:r>
          </a:p>
          <a:p>
            <a:pPr marL="914400" lvl="1" indent="-457200">
              <a:buFont typeface="+mj-lt"/>
              <a:buAutoNum type="alphaUcPeriod"/>
            </a:pPr>
            <a:endParaRPr lang="en-US" sz="2400" dirty="0"/>
          </a:p>
          <a:p>
            <a:endParaRPr lang="en-US" sz="2400" dirty="0" smtClean="0"/>
          </a:p>
          <a:p>
            <a:r>
              <a:rPr lang="en-US" sz="2400" dirty="0" smtClean="0"/>
              <a:t>For those of you who need/would like to reschedule – which time is likely to be preferable</a:t>
            </a:r>
          </a:p>
          <a:p>
            <a:endParaRPr lang="en-US" sz="2400" dirty="0"/>
          </a:p>
          <a:p>
            <a:pPr marL="914400" lvl="1" indent="-457200">
              <a:buFont typeface="+mj-lt"/>
              <a:buAutoNum type="alphaUcPeriod"/>
            </a:pPr>
            <a:r>
              <a:rPr lang="en-US" sz="2400" dirty="0" smtClean="0"/>
              <a:t>Prefer rescheduled time </a:t>
            </a:r>
            <a:r>
              <a:rPr lang="en-US" sz="2400" i="1" dirty="0" smtClean="0"/>
              <a:t>earlier </a:t>
            </a:r>
            <a:r>
              <a:rPr lang="en-US" sz="2400" dirty="0" smtClean="0"/>
              <a:t>than May </a:t>
            </a:r>
            <a:r>
              <a:rPr lang="en-US" sz="2400" dirty="0" smtClean="0"/>
              <a:t>8</a:t>
            </a:r>
            <a:endParaRPr lang="en-US" sz="2400" dirty="0" smtClean="0"/>
          </a:p>
          <a:p>
            <a:pPr marL="914400" lvl="1" indent="-457200">
              <a:buFont typeface="+mj-lt"/>
              <a:buAutoNum type="alphaUcPeriod"/>
            </a:pPr>
            <a:r>
              <a:rPr lang="en-US" sz="2400" dirty="0"/>
              <a:t>Prefer rescheduled time </a:t>
            </a:r>
            <a:r>
              <a:rPr lang="en-US" sz="2400" i="1" dirty="0" smtClean="0"/>
              <a:t>later </a:t>
            </a:r>
            <a:r>
              <a:rPr lang="en-US" sz="2400" dirty="0"/>
              <a:t>than May </a:t>
            </a:r>
            <a:r>
              <a:rPr lang="en-US" sz="2400" dirty="0" smtClean="0"/>
              <a:t>8</a:t>
            </a:r>
            <a:endParaRPr lang="en-US" sz="2400" dirty="0"/>
          </a:p>
          <a:p>
            <a:pPr marL="914400" lvl="1" indent="-457200">
              <a:buFont typeface="+mj-lt"/>
              <a:buAutoNum type="alphaUcPeriod"/>
            </a:pPr>
            <a:endParaRPr lang="en-US" sz="2400" dirty="0" smtClean="0"/>
          </a:p>
        </p:txBody>
      </p:sp>
    </p:spTree>
    <p:extLst>
      <p:ext uri="{BB962C8B-B14F-4D97-AF65-F5344CB8AC3E}">
        <p14:creationId xmlns:p14="http://schemas.microsoft.com/office/powerpoint/2010/main" val="1045771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8441F-728F-4EE1-9159-DF0B3259DFFC}" type="datetime1">
              <a:rPr lang="en-US" smtClean="0"/>
              <a:t>5/1/2012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457200" y="457200"/>
            <a:ext cx="7620000" cy="461665"/>
          </a:xfrm>
          <a:prstGeom prst="rect">
            <a:avLst/>
          </a:prstGeom>
          <a:noFill/>
        </p:spPr>
        <p:txBody>
          <a:bodyPr wrap="square" rtlCol="0">
            <a:spAutoFit/>
          </a:bodyPr>
          <a:lstStyle/>
          <a:p>
            <a:r>
              <a:rPr lang="en-US" sz="2400" dirty="0" err="1" smtClean="0"/>
              <a:t>Webassign</a:t>
            </a:r>
            <a:r>
              <a:rPr lang="en-US" sz="2400" dirty="0" smtClean="0"/>
              <a:t> comments: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96" t="25054" r="4427" b="16211"/>
          <a:stretch/>
        </p:blipFill>
        <p:spPr bwMode="auto">
          <a:xfrm>
            <a:off x="152399" y="1143000"/>
            <a:ext cx="8846457" cy="4151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132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1B80D-EFA9-4780-9EA5-20A80A743263}" type="datetime1">
              <a:rPr lang="en-US" smtClean="0"/>
              <a:t>5/1/2012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31574685"/>
              </p:ext>
            </p:extLst>
          </p:nvPr>
        </p:nvGraphicFramePr>
        <p:xfrm>
          <a:off x="914400" y="304800"/>
          <a:ext cx="7467600" cy="1905000"/>
        </p:xfrm>
        <a:graphic>
          <a:graphicData uri="http://schemas.openxmlformats.org/presentationml/2006/ole">
            <mc:AlternateContent xmlns:mc="http://schemas.openxmlformats.org/markup-compatibility/2006">
              <mc:Choice xmlns:v="urn:schemas-microsoft-com:vml" Requires="v">
                <p:oleObj spid="_x0000_s2100" name="数式" r:id="rId3" imgW="3454200" imgH="914400" progId="Equation.3">
                  <p:embed/>
                </p:oleObj>
              </mc:Choice>
              <mc:Fallback>
                <p:oleObj name="数式" r:id="rId3" imgW="3454200" imgH="914400" progId="Equation.3">
                  <p:embed/>
                  <p:pic>
                    <p:nvPicPr>
                      <p:cNvPr id="0" name=""/>
                      <p:cNvPicPr/>
                      <p:nvPr/>
                    </p:nvPicPr>
                    <p:blipFill>
                      <a:blip r:embed="rId4"/>
                      <a:stretch>
                        <a:fillRect/>
                      </a:stretch>
                    </p:blipFill>
                    <p:spPr>
                      <a:xfrm>
                        <a:off x="914400" y="304800"/>
                        <a:ext cx="7467600" cy="1905000"/>
                      </a:xfrm>
                      <a:prstGeom prst="rect">
                        <a:avLst/>
                      </a:prstGeom>
                    </p:spPr>
                  </p:pic>
                </p:oleObj>
              </mc:Fallback>
            </mc:AlternateContent>
          </a:graphicData>
        </a:graphic>
      </p:graphicFrame>
      <p:sp>
        <p:nvSpPr>
          <p:cNvPr id="6" name="TextBox 5"/>
          <p:cNvSpPr txBox="1"/>
          <p:nvPr/>
        </p:nvSpPr>
        <p:spPr>
          <a:xfrm>
            <a:off x="838200" y="2209800"/>
            <a:ext cx="7315200" cy="830997"/>
          </a:xfrm>
          <a:prstGeom prst="rect">
            <a:avLst/>
          </a:prstGeom>
          <a:noFill/>
        </p:spPr>
        <p:txBody>
          <a:bodyPr wrap="square" rtlCol="0">
            <a:spAutoFit/>
          </a:bodyPr>
          <a:lstStyle/>
          <a:p>
            <a:r>
              <a:rPr lang="en-US" sz="2400" dirty="0" smtClean="0"/>
              <a:t>Assume that any available mass can be converted to energy according to </a:t>
            </a:r>
            <a:r>
              <a:rPr lang="en-US" sz="2400" b="1" i="1" dirty="0" smtClean="0">
                <a:solidFill>
                  <a:srgbClr val="FF0000"/>
                </a:solidFill>
              </a:rPr>
              <a:t>E=mc</a:t>
            </a:r>
            <a:r>
              <a:rPr lang="en-US" sz="2400" b="1" i="1" baseline="30000" dirty="0" smtClean="0">
                <a:solidFill>
                  <a:srgbClr val="FF0000"/>
                </a:solidFill>
              </a:rPr>
              <a:t>2</a:t>
            </a:r>
            <a:r>
              <a:rPr lang="en-US" sz="2400" b="1" i="1" dirty="0" smtClean="0">
                <a:solidFill>
                  <a:srgbClr val="FF0000"/>
                </a:solidFill>
              </a:rPr>
              <a:t>.</a:t>
            </a:r>
          </a:p>
        </p:txBody>
      </p:sp>
      <p:graphicFrame>
        <p:nvGraphicFramePr>
          <p:cNvPr id="7" name="Object 6"/>
          <p:cNvGraphicFramePr>
            <a:graphicFrameLocks noChangeAspect="1"/>
          </p:cNvGraphicFramePr>
          <p:nvPr>
            <p:extLst>
              <p:ext uri="{D42A27DB-BD31-4B8C-83A1-F6EECF244321}">
                <p14:modId xmlns:p14="http://schemas.microsoft.com/office/powerpoint/2010/main" val="3318312275"/>
              </p:ext>
            </p:extLst>
          </p:nvPr>
        </p:nvGraphicFramePr>
        <p:xfrm>
          <a:off x="995362" y="3429000"/>
          <a:ext cx="7000875" cy="1481137"/>
        </p:xfrm>
        <a:graphic>
          <a:graphicData uri="http://schemas.openxmlformats.org/presentationml/2006/ole">
            <mc:AlternateContent xmlns:mc="http://schemas.openxmlformats.org/markup-compatibility/2006">
              <mc:Choice xmlns:v="urn:schemas-microsoft-com:vml" Requires="v">
                <p:oleObj spid="_x0000_s2101" name="数式" r:id="rId5" imgW="3238200" imgH="711000" progId="Equation.3">
                  <p:embed/>
                </p:oleObj>
              </mc:Choice>
              <mc:Fallback>
                <p:oleObj name="数式" r:id="rId5" imgW="3238200" imgH="711000" progId="Equation.3">
                  <p:embed/>
                  <p:pic>
                    <p:nvPicPr>
                      <p:cNvPr id="0" name="Object 4"/>
                      <p:cNvPicPr>
                        <a:picLocks noChangeAspect="1" noChangeArrowheads="1"/>
                      </p:cNvPicPr>
                      <p:nvPr/>
                    </p:nvPicPr>
                    <p:blipFill>
                      <a:blip r:embed="rId6"/>
                      <a:srcRect/>
                      <a:stretch>
                        <a:fillRect/>
                      </a:stretch>
                    </p:blipFill>
                    <p:spPr bwMode="auto">
                      <a:xfrm>
                        <a:off x="995362" y="3429000"/>
                        <a:ext cx="7000875"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990600" y="5036403"/>
            <a:ext cx="7315200" cy="830997"/>
          </a:xfrm>
          <a:prstGeom prst="rect">
            <a:avLst/>
          </a:prstGeom>
          <a:noFill/>
        </p:spPr>
        <p:txBody>
          <a:bodyPr wrap="square" rtlCol="0">
            <a:spAutoFit/>
          </a:bodyPr>
          <a:lstStyle/>
          <a:p>
            <a:r>
              <a:rPr lang="en-US" sz="2400" dirty="0" smtClean="0"/>
              <a:t>Need table of atomic mass numbers:</a:t>
            </a:r>
          </a:p>
          <a:p>
            <a:r>
              <a:rPr lang="en-US" sz="2400" dirty="0" smtClean="0">
                <a:hlinkClick r:id="rId7"/>
              </a:rPr>
              <a:t>http</a:t>
            </a:r>
            <a:r>
              <a:rPr lang="en-US" sz="2400" dirty="0">
                <a:hlinkClick r:id="rId7"/>
              </a:rPr>
              <a:t>://www.nist.gov/pml/data/comp.cfm</a:t>
            </a:r>
            <a:endParaRPr lang="en-US" sz="2400" dirty="0" smtClean="0"/>
          </a:p>
        </p:txBody>
      </p:sp>
    </p:spTree>
    <p:extLst>
      <p:ext uri="{BB962C8B-B14F-4D97-AF65-F5344CB8AC3E}">
        <p14:creationId xmlns:p14="http://schemas.microsoft.com/office/powerpoint/2010/main" val="2606652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0CB36-BA63-4BCD-833A-1472A1D5A42A}" type="datetime1">
              <a:rPr lang="en-US" smtClean="0"/>
              <a:t>5/1/2012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830" t="23617" r="18740" b="35464"/>
          <a:stretch/>
        </p:blipFill>
        <p:spPr bwMode="auto">
          <a:xfrm>
            <a:off x="304800" y="381000"/>
            <a:ext cx="5979886" cy="2891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8242" t="33314" r="21075" b="37421"/>
          <a:stretch/>
        </p:blipFill>
        <p:spPr bwMode="auto">
          <a:xfrm>
            <a:off x="152400" y="3341913"/>
            <a:ext cx="5907314" cy="206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3400" y="5715000"/>
            <a:ext cx="5751286" cy="457200"/>
          </a:xfrm>
          <a:prstGeom prst="rect">
            <a:avLst/>
          </a:prstGeom>
          <a:noFill/>
        </p:spPr>
        <p:txBody>
          <a:bodyPr wrap="square" rtlCol="0">
            <a:spAutoFit/>
          </a:bodyPr>
          <a:lstStyle/>
          <a:p>
            <a:r>
              <a:rPr lang="en-US" sz="2400" dirty="0" smtClean="0"/>
              <a:t>Neutron                                     1.008655 u</a:t>
            </a:r>
          </a:p>
        </p:txBody>
      </p:sp>
    </p:spTree>
    <p:extLst>
      <p:ext uri="{BB962C8B-B14F-4D97-AF65-F5344CB8AC3E}">
        <p14:creationId xmlns:p14="http://schemas.microsoft.com/office/powerpoint/2010/main" val="4033619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34D86D-0237-47F1-B74D-912945DE4342}" type="datetime1">
              <a:rPr lang="en-US" smtClean="0"/>
              <a:t>5/1/2012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1143000" y="685800"/>
            <a:ext cx="6324600" cy="830997"/>
          </a:xfrm>
          <a:prstGeom prst="rect">
            <a:avLst/>
          </a:prstGeom>
          <a:noFill/>
        </p:spPr>
        <p:txBody>
          <a:bodyPr wrap="square" rtlCol="0">
            <a:spAutoFit/>
          </a:bodyPr>
          <a:lstStyle/>
          <a:p>
            <a:r>
              <a:rPr lang="en-US" sz="2400" dirty="0" smtClean="0"/>
              <a:t>Example:</a:t>
            </a:r>
          </a:p>
          <a:p>
            <a:endParaRPr lang="en-US" sz="2400" dirty="0" smtClean="0"/>
          </a:p>
        </p:txBody>
      </p:sp>
      <p:graphicFrame>
        <p:nvGraphicFramePr>
          <p:cNvPr id="6" name="Object 5"/>
          <p:cNvGraphicFramePr>
            <a:graphicFrameLocks noChangeAspect="1"/>
          </p:cNvGraphicFramePr>
          <p:nvPr>
            <p:extLst>
              <p:ext uri="{D42A27DB-BD31-4B8C-83A1-F6EECF244321}">
                <p14:modId xmlns:p14="http://schemas.microsoft.com/office/powerpoint/2010/main" val="173576944"/>
              </p:ext>
            </p:extLst>
          </p:nvPr>
        </p:nvGraphicFramePr>
        <p:xfrm>
          <a:off x="381000" y="1516797"/>
          <a:ext cx="8389609" cy="1543050"/>
        </p:xfrm>
        <a:graphic>
          <a:graphicData uri="http://schemas.openxmlformats.org/presentationml/2006/ole">
            <mc:AlternateContent xmlns:mc="http://schemas.openxmlformats.org/markup-compatibility/2006">
              <mc:Choice xmlns:v="urn:schemas-microsoft-com:vml" Requires="v">
                <p:oleObj spid="_x0000_s4119" name="数式" r:id="rId3" imgW="4787640" imgH="914400" progId="Equation.3">
                  <p:embed/>
                </p:oleObj>
              </mc:Choice>
              <mc:Fallback>
                <p:oleObj name="数式" r:id="rId3" imgW="4787640" imgH="914400" progId="Equation.3">
                  <p:embed/>
                  <p:pic>
                    <p:nvPicPr>
                      <p:cNvPr id="0" name="Object 6"/>
                      <p:cNvPicPr>
                        <a:picLocks noChangeAspect="1" noChangeArrowheads="1"/>
                      </p:cNvPicPr>
                      <p:nvPr/>
                    </p:nvPicPr>
                    <p:blipFill>
                      <a:blip r:embed="rId4"/>
                      <a:srcRect/>
                      <a:stretch>
                        <a:fillRect/>
                      </a:stretch>
                    </p:blipFill>
                    <p:spPr bwMode="auto">
                      <a:xfrm>
                        <a:off x="381000" y="1516797"/>
                        <a:ext cx="8389609" cy="1543050"/>
                      </a:xfrm>
                      <a:prstGeom prst="rect">
                        <a:avLst/>
                      </a:prstGeom>
                      <a:noFill/>
                      <a:ln>
                        <a:noFill/>
                      </a:ln>
                    </p:spPr>
                  </p:pic>
                </p:oleObj>
              </mc:Fallback>
            </mc:AlternateContent>
          </a:graphicData>
        </a:graphic>
      </p:graphicFrame>
      <p:sp>
        <p:nvSpPr>
          <p:cNvPr id="7" name="TextBox 6"/>
          <p:cNvSpPr txBox="1"/>
          <p:nvPr/>
        </p:nvSpPr>
        <p:spPr>
          <a:xfrm>
            <a:off x="457200" y="3810000"/>
            <a:ext cx="7848600" cy="830997"/>
          </a:xfrm>
          <a:prstGeom prst="rect">
            <a:avLst/>
          </a:prstGeom>
          <a:noFill/>
        </p:spPr>
        <p:txBody>
          <a:bodyPr wrap="square" rtlCol="0">
            <a:spAutoFit/>
          </a:bodyPr>
          <a:lstStyle/>
          <a:p>
            <a:r>
              <a:rPr lang="en-US" sz="2400" dirty="0" smtClean="0"/>
              <a:t>In principle, nuclear energy is available in both fission and fusion reactions.</a:t>
            </a:r>
          </a:p>
        </p:txBody>
      </p:sp>
    </p:spTree>
    <p:extLst>
      <p:ext uri="{BB962C8B-B14F-4D97-AF65-F5344CB8AC3E}">
        <p14:creationId xmlns:p14="http://schemas.microsoft.com/office/powerpoint/2010/main" val="3909154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tailEnd type="triangl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19406</TotalTime>
  <Words>1206</Words>
  <Application>Microsoft Office PowerPoint</Application>
  <PresentationFormat>On-screen Show (4:3)</PresentationFormat>
  <Paragraphs>208</Paragraphs>
  <Slides>33</Slides>
  <Notes>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33</vt:i4>
      </vt:variant>
    </vt:vector>
  </HeadingPairs>
  <TitlesOfParts>
    <vt:vector size="37" baseType="lpstr">
      <vt:lpstr>Office Theme</vt:lpstr>
      <vt:lpstr>数式</vt:lpstr>
      <vt:lpstr>Equation</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WFU2011</cp:lastModifiedBy>
  <cp:revision>1138</cp:revision>
  <cp:lastPrinted>2012-04-24T16:46:18Z</cp:lastPrinted>
  <dcterms:created xsi:type="dcterms:W3CDTF">2012-01-10T18:32:24Z</dcterms:created>
  <dcterms:modified xsi:type="dcterms:W3CDTF">2012-05-01T16:14:42Z</dcterms:modified>
</cp:coreProperties>
</file>