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6" r:id="rId2"/>
    <p:sldId id="346" r:id="rId3"/>
    <p:sldId id="354" r:id="rId4"/>
    <p:sldId id="331" r:id="rId5"/>
    <p:sldId id="333" r:id="rId6"/>
    <p:sldId id="334" r:id="rId7"/>
    <p:sldId id="332" r:id="rId8"/>
    <p:sldId id="347" r:id="rId9"/>
    <p:sldId id="335" r:id="rId10"/>
    <p:sldId id="350" r:id="rId11"/>
    <p:sldId id="353" r:id="rId12"/>
    <p:sldId id="336" r:id="rId13"/>
    <p:sldId id="337" r:id="rId14"/>
    <p:sldId id="348" r:id="rId15"/>
    <p:sldId id="349" r:id="rId16"/>
    <p:sldId id="338" r:id="rId17"/>
    <p:sldId id="340" r:id="rId18"/>
    <p:sldId id="342" r:id="rId19"/>
    <p:sldId id="343" r:id="rId20"/>
    <p:sldId id="344" r:id="rId21"/>
    <p:sldId id="345" r:id="rId22"/>
    <p:sldId id="351" r:id="rId23"/>
    <p:sldId id="352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7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7" d="100"/>
          <a:sy n="67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728F-9A57-4981-B378-1FF4B1A94414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7FA-925F-4F50-B749-51284A22AD46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8ED7-2804-458A-9715-2BCD763581D5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C95E-8B09-49E3-A705-5FF08E97EC4A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1C07-111A-4215-BF8E-91EC5098491B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9A92-F49C-40C3-818F-B997888EF007}" type="datetime1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3C8A-73CB-4206-8CDC-B6DE9E73971C}" type="datetime1">
              <a:rPr lang="en-US" smtClean="0"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73EB-5D93-43DC-BE72-5B0DD76049A4}" type="datetime1">
              <a:rPr lang="en-US" smtClean="0"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CFAF-BF09-4E41-B225-33EDCC9CAEDC}" type="datetime1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4518-59A6-480B-AE79-4D49BF1CE88C}" type="datetime1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05F9A-B954-4866-BE33-7A66A17A121C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9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33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6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9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BE44-0B5F-4390-BD49-3E3F796E5F9C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990600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3:</a:t>
            </a:r>
          </a:p>
          <a:p>
            <a:pPr algn="ctr"/>
            <a:endParaRPr lang="en-US" sz="32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Introduction to Gauss’s law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Relationship between Coulomb’s law and Gauss’s law</a:t>
            </a:r>
            <a:endParaRPr lang="en-US" sz="2000" b="1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760092"/>
              </p:ext>
            </p:extLst>
          </p:nvPr>
        </p:nvGraphicFramePr>
        <p:xfrm>
          <a:off x="1295400" y="838200"/>
          <a:ext cx="17970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数式" r:id="rId3" imgW="647640" imgH="419040" progId="Equation.3">
                  <p:embed/>
                </p:oleObj>
              </mc:Choice>
              <mc:Fallback>
                <p:oleObj name="数式" r:id="rId3" imgW="6476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838200"/>
                        <a:ext cx="179705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2971800" y="2971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2438400"/>
            <a:ext cx="838200" cy="838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7"/>
          </p:cNvCxnSpPr>
          <p:nvPr/>
        </p:nvCxnSpPr>
        <p:spPr>
          <a:xfrm flipV="1">
            <a:off x="3166922" y="2057400"/>
            <a:ext cx="643078" cy="947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05726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108158" y="302794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0104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318034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214922" y="1905000"/>
            <a:ext cx="643078" cy="947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5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5"/>
          <a:stretch/>
        </p:blipFill>
        <p:spPr bwMode="auto">
          <a:xfrm>
            <a:off x="1066800" y="2286000"/>
            <a:ext cx="2767965" cy="266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3"/>
          <a:stretch/>
        </p:blipFill>
        <p:spPr bwMode="auto">
          <a:xfrm>
            <a:off x="4419600" y="2029327"/>
            <a:ext cx="3055620" cy="299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5334000"/>
            <a:ext cx="1828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dipole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29200" y="5410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dipole plus monopole </a:t>
            </a:r>
            <a:endParaRPr lang="en-US" sz="2400" dirty="0" smtClean="0"/>
          </a:p>
        </p:txBody>
      </p:sp>
      <p:sp>
        <p:nvSpPr>
          <p:cNvPr id="6" name="Oval 5"/>
          <p:cNvSpPr/>
          <p:nvPr/>
        </p:nvSpPr>
        <p:spPr>
          <a:xfrm>
            <a:off x="1600200" y="2743201"/>
            <a:ext cx="1828800" cy="1905000"/>
          </a:xfrm>
          <a:prstGeom prst="ellipse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2667000"/>
            <a:ext cx="1828800" cy="1905000"/>
          </a:xfrm>
          <a:prstGeom prst="ellipse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504786"/>
              </p:ext>
            </p:extLst>
          </p:nvPr>
        </p:nvGraphicFramePr>
        <p:xfrm>
          <a:off x="577461" y="897106"/>
          <a:ext cx="3746641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name="数式" r:id="rId5" imgW="888840" imgH="279360" progId="Equation.3">
                  <p:embed/>
                </p:oleObj>
              </mc:Choice>
              <mc:Fallback>
                <p:oleObj name="数式" r:id="rId5" imgW="88884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461" y="897106"/>
                        <a:ext cx="3746641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102210"/>
              </p:ext>
            </p:extLst>
          </p:nvPr>
        </p:nvGraphicFramePr>
        <p:xfrm>
          <a:off x="4940300" y="1049338"/>
          <a:ext cx="37465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4" name="数式" r:id="rId7" imgW="888840" imgH="279360" progId="Equation.3">
                  <p:embed/>
                </p:oleObj>
              </mc:Choice>
              <mc:Fallback>
                <p:oleObj name="数式" r:id="rId7" imgW="88884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1049338"/>
                        <a:ext cx="37465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9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question</a:t>
            </a:r>
          </a:p>
          <a:p>
            <a:r>
              <a:rPr lang="en-US" sz="2400" dirty="0" smtClean="0"/>
              <a:t>      Consider the following statements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995238"/>
              </p:ext>
            </p:extLst>
          </p:nvPr>
        </p:nvGraphicFramePr>
        <p:xfrm>
          <a:off x="914400" y="1295400"/>
          <a:ext cx="7894962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数式" r:id="rId3" imgW="3517560" imgH="1028520" progId="Equation.3">
                  <p:embed/>
                </p:oleObj>
              </mc:Choice>
              <mc:Fallback>
                <p:oleObj name="数式" r:id="rId3" imgW="3517560" imgH="1028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894962" cy="230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39624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Only 1 is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1 and 2 are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1 and 3 are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Gauss’s law cannot be applied to gravitational fields</a:t>
            </a:r>
          </a:p>
        </p:txBody>
      </p:sp>
    </p:spTree>
    <p:extLst>
      <p:ext uri="{BB962C8B-B14F-4D97-AF65-F5344CB8AC3E}">
        <p14:creationId xmlns:p14="http://schemas.microsoft.com/office/powerpoint/2010/main" val="31713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58902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334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question</a:t>
            </a:r>
          </a:p>
          <a:p>
            <a:pPr lvl="2"/>
            <a:r>
              <a:rPr lang="en-US" sz="2400" dirty="0" smtClean="0"/>
              <a:t>Consider the following diagram showing a Gaussian sphere in a region of a uniform electric field.   What can you conclude about the total charge Q within the sphere?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29718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Q &gt; 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Q &lt; 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Q = 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Not enough information</a:t>
            </a:r>
          </a:p>
        </p:txBody>
      </p:sp>
    </p:spTree>
    <p:extLst>
      <p:ext uri="{BB962C8B-B14F-4D97-AF65-F5344CB8AC3E}">
        <p14:creationId xmlns:p14="http://schemas.microsoft.com/office/powerpoint/2010/main" val="37109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3810000" cy="342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nut 5"/>
          <p:cNvSpPr/>
          <p:nvPr/>
        </p:nvSpPr>
        <p:spPr>
          <a:xfrm>
            <a:off x="2971800" y="1295400"/>
            <a:ext cx="3733800" cy="3657600"/>
          </a:xfrm>
          <a:prstGeom prst="donut">
            <a:avLst>
              <a:gd name="adj" fmla="val 3901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1" y="3386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question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The grey shell represents a metal having a uniform surface charge (indicated in red).</a:t>
            </a:r>
            <a:endParaRPr lang="en-US" sz="24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838700" y="1600200"/>
            <a:ext cx="876300" cy="156019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81600" y="15957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1676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Q=4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R</a:t>
            </a:r>
            <a:r>
              <a:rPr lang="en-US" sz="2400" baseline="30000" dirty="0" smtClean="0"/>
              <a:t>2</a:t>
            </a:r>
            <a:r>
              <a:rPr lang="en-US" sz="2400" dirty="0" smtClean="0">
                <a:latin typeface="Symbol" pitchFamily="18" charset="2"/>
              </a:rPr>
              <a:t>s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562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is the electric field non-zero?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182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3810000" cy="342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nut 5"/>
          <p:cNvSpPr/>
          <p:nvPr/>
        </p:nvSpPr>
        <p:spPr>
          <a:xfrm>
            <a:off x="2971800" y="1295400"/>
            <a:ext cx="3733800" cy="3657600"/>
          </a:xfrm>
          <a:prstGeom prst="donut">
            <a:avLst>
              <a:gd name="adj" fmla="val 3901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838700" y="1600200"/>
            <a:ext cx="876300" cy="156019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81600" y="15957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1676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Q=4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R</a:t>
            </a:r>
            <a:r>
              <a:rPr lang="en-US" sz="2400" baseline="30000" dirty="0" smtClean="0"/>
              <a:t>2</a:t>
            </a:r>
            <a:r>
              <a:rPr lang="en-US" sz="2400" dirty="0" smtClean="0">
                <a:latin typeface="Symbol" pitchFamily="18" charset="2"/>
              </a:rPr>
              <a:t>s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11698"/>
              </p:ext>
            </p:extLst>
          </p:nvPr>
        </p:nvGraphicFramePr>
        <p:xfrm>
          <a:off x="381000" y="4724400"/>
          <a:ext cx="3867150" cy="1438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name="数式" r:id="rId4" imgW="1638000" imgH="609480" progId="Equation.3">
                  <p:embed/>
                </p:oleObj>
              </mc:Choice>
              <mc:Fallback>
                <p:oleObj name="数式" r:id="rId4" imgW="163800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4724400"/>
                        <a:ext cx="3867150" cy="1438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4838700" y="3160395"/>
            <a:ext cx="1638300" cy="25546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2200" y="487299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720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327574"/>
              </p:ext>
            </p:extLst>
          </p:nvPr>
        </p:nvGraphicFramePr>
        <p:xfrm>
          <a:off x="1676400" y="1600200"/>
          <a:ext cx="41497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数式" r:id="rId3" imgW="1396800" imgH="431640" progId="Equation.3">
                  <p:embed/>
                </p:oleObj>
              </mc:Choice>
              <mc:Fallback>
                <p:oleObj name="数式" r:id="rId3" imgW="13968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4149725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810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is Gauss’s law convenient to use?</a:t>
            </a:r>
          </a:p>
        </p:txBody>
      </p:sp>
    </p:spTree>
    <p:extLst>
      <p:ext uri="{BB962C8B-B14F-4D97-AF65-F5344CB8AC3E}">
        <p14:creationId xmlns:p14="http://schemas.microsoft.com/office/powerpoint/2010/main" val="26405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AE7F-B2F9-49DE-9B64-789A4BBEEC1C}" type="datetime1">
              <a:rPr lang="en-US"/>
              <a:pPr/>
              <a:t>1/26/2012</a:t>
            </a:fld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Lecture 3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F9D-82CF-451E-ADE7-514AC01975B3}" type="slidenum">
              <a:rPr lang="en-US"/>
              <a:pPr/>
              <a:t>17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8333" r="17500" b="1666"/>
          <a:stretch>
            <a:fillRect/>
          </a:stretch>
        </p:blipFill>
        <p:spPr bwMode="auto">
          <a:xfrm>
            <a:off x="381000" y="1295400"/>
            <a:ext cx="419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Electrostatic field from charged sheet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0" y="1447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195315"/>
              </p:ext>
            </p:extLst>
          </p:nvPr>
        </p:nvGraphicFramePr>
        <p:xfrm>
          <a:off x="5074920" y="1780674"/>
          <a:ext cx="318516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3" name="数式" r:id="rId4" imgW="1688760" imgH="888840" progId="Equation.3">
                  <p:embed/>
                </p:oleObj>
              </mc:Choice>
              <mc:Fallback>
                <p:oleObj name="数式" r:id="rId4" imgW="16887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920" y="1780674"/>
                        <a:ext cx="318516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905000" y="4191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s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5181600" y="1524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91200" y="990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 ends of cylinder</a:t>
            </a:r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5943600" y="3962400"/>
          <a:ext cx="1358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4" name="Equation" r:id="rId6" imgW="1358640" imgH="799920" progId="Equation.3">
                  <p:embed/>
                </p:oleObj>
              </mc:Choice>
              <mc:Fallback>
                <p:oleObj name="Equation" r:id="rId6" imgW="135864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962400"/>
                        <a:ext cx="1358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6248400" y="4648200"/>
            <a:ext cx="838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590800" y="57150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permittivity constant =8.854x10</a:t>
            </a:r>
            <a:r>
              <a:rPr lang="en-US" baseline="30000"/>
              <a:t>-12 </a:t>
            </a:r>
            <a:r>
              <a:rPr lang="en-US"/>
              <a:t>C</a:t>
            </a:r>
            <a:r>
              <a:rPr lang="en-US" baseline="30000"/>
              <a:t>2</a:t>
            </a:r>
            <a:r>
              <a:rPr lang="en-US"/>
              <a:t>/(Nm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401765"/>
              </p:ext>
            </p:extLst>
          </p:nvPr>
        </p:nvGraphicFramePr>
        <p:xfrm>
          <a:off x="3505200" y="914400"/>
          <a:ext cx="1293395" cy="1022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5" name="数式" r:id="rId8" imgW="545760" imgH="431640" progId="Equation.3">
                  <p:embed/>
                </p:oleObj>
              </mc:Choice>
              <mc:Fallback>
                <p:oleObj name="数式" r:id="rId8" imgW="5457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05200" y="914400"/>
                        <a:ext cx="1293395" cy="1022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D884-D7D3-4937-A646-8E32747835B2}" type="datetime1">
              <a:rPr lang="en-US"/>
              <a:pPr/>
              <a:t>1/26/2012</a:t>
            </a:fld>
            <a:endParaRPr lang="en-US"/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Lecture 3</a:t>
            </a: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91D3-AABD-4559-96EE-2D84D613E06B}" type="slidenum">
              <a:rPr lang="en-US"/>
              <a:pPr/>
              <a:t>18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 r="30000" b="5000"/>
          <a:stretch>
            <a:fillRect/>
          </a:stretch>
        </p:blipFill>
        <p:spPr bwMode="auto">
          <a:xfrm>
            <a:off x="990600" y="990600"/>
            <a:ext cx="4267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 flipH="1">
            <a:off x="1066800" y="1752600"/>
            <a:ext cx="1828800" cy="0"/>
          </a:xfrm>
          <a:prstGeom prst="line">
            <a:avLst/>
          </a:prstGeom>
          <a:noFill/>
          <a:ln w="38100">
            <a:solidFill>
              <a:srgbClr val="FF7C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1143000" y="4191000"/>
            <a:ext cx="1828800" cy="0"/>
          </a:xfrm>
          <a:prstGeom prst="line">
            <a:avLst/>
          </a:prstGeom>
          <a:noFill/>
          <a:ln w="38100">
            <a:solidFill>
              <a:srgbClr val="FF7C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1143000" y="3429000"/>
            <a:ext cx="1828800" cy="0"/>
          </a:xfrm>
          <a:prstGeom prst="line">
            <a:avLst/>
          </a:prstGeom>
          <a:noFill/>
          <a:ln w="38100">
            <a:solidFill>
              <a:srgbClr val="FF7C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1143000" y="2514600"/>
            <a:ext cx="1828800" cy="0"/>
          </a:xfrm>
          <a:prstGeom prst="line">
            <a:avLst/>
          </a:prstGeom>
          <a:noFill/>
          <a:ln w="38100">
            <a:solidFill>
              <a:srgbClr val="FF7C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276600" y="1371600"/>
            <a:ext cx="1371600" cy="358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066800" y="1905000"/>
            <a:ext cx="37338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066800" y="2743200"/>
            <a:ext cx="37338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066800" y="3581400"/>
            <a:ext cx="37338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1066800" y="4343400"/>
            <a:ext cx="37338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3352800" y="4191000"/>
            <a:ext cx="3733800" cy="0"/>
          </a:xfrm>
          <a:prstGeom prst="line">
            <a:avLst/>
          </a:prstGeom>
          <a:noFill/>
          <a:ln w="38100">
            <a:solidFill>
              <a:srgbClr val="FF7C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3429000" y="3429000"/>
            <a:ext cx="3733800" cy="0"/>
          </a:xfrm>
          <a:prstGeom prst="line">
            <a:avLst/>
          </a:prstGeom>
          <a:noFill/>
          <a:ln w="38100">
            <a:solidFill>
              <a:srgbClr val="FF7C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3429000" y="2514600"/>
            <a:ext cx="3733800" cy="0"/>
          </a:xfrm>
          <a:prstGeom prst="line">
            <a:avLst/>
          </a:prstGeom>
          <a:noFill/>
          <a:ln w="38100">
            <a:solidFill>
              <a:srgbClr val="FF7C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3352800" y="1752600"/>
            <a:ext cx="3733800" cy="0"/>
          </a:xfrm>
          <a:prstGeom prst="line">
            <a:avLst/>
          </a:prstGeom>
          <a:noFill/>
          <a:ln w="38100">
            <a:solidFill>
              <a:srgbClr val="FF7C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4953000" y="1905000"/>
            <a:ext cx="21336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5029200" y="2743200"/>
            <a:ext cx="21336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5029200" y="3581400"/>
            <a:ext cx="21336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5029200" y="4343400"/>
            <a:ext cx="21336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2971800" y="609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s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4724400" y="609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-s</a:t>
            </a:r>
          </a:p>
        </p:txBody>
      </p:sp>
      <p:sp>
        <p:nvSpPr>
          <p:cNvPr id="17436" name="AutoShape 28"/>
          <p:cNvSpPr>
            <a:spLocks/>
          </p:cNvSpPr>
          <p:nvPr/>
        </p:nvSpPr>
        <p:spPr bwMode="auto">
          <a:xfrm rot="16200000">
            <a:off x="3886200" y="4038600"/>
            <a:ext cx="228600" cy="1752600"/>
          </a:xfrm>
          <a:prstGeom prst="leftBrace">
            <a:avLst>
              <a:gd name="adj1" fmla="val 6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3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451237"/>
              </p:ext>
            </p:extLst>
          </p:nvPr>
        </p:nvGraphicFramePr>
        <p:xfrm>
          <a:off x="2362200" y="5038725"/>
          <a:ext cx="3733800" cy="1007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1" name="数式" r:id="rId4" imgW="1600200" imgH="431640" progId="Equation.3">
                  <p:embed/>
                </p:oleObj>
              </mc:Choice>
              <mc:Fallback>
                <p:oleObj name="数式" r:id="rId4" imgW="1600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038725"/>
                        <a:ext cx="3733800" cy="1007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762679"/>
              </p:ext>
            </p:extLst>
          </p:nvPr>
        </p:nvGraphicFramePr>
        <p:xfrm>
          <a:off x="5181600" y="2714569"/>
          <a:ext cx="2333625" cy="71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2" name="数式" r:id="rId6" imgW="1409400" imgH="431640" progId="Equation.3">
                  <p:embed/>
                </p:oleObj>
              </mc:Choice>
              <mc:Fallback>
                <p:oleObj name="数式" r:id="rId6" imgW="1409400" imgH="4316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14569"/>
                        <a:ext cx="2333625" cy="71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315658"/>
              </p:ext>
            </p:extLst>
          </p:nvPr>
        </p:nvGraphicFramePr>
        <p:xfrm>
          <a:off x="304800" y="2682876"/>
          <a:ext cx="2667000" cy="755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3" name="数式" r:id="rId8" imgW="1523880" imgH="431640" progId="Equation.3">
                  <p:embed/>
                </p:oleObj>
              </mc:Choice>
              <mc:Fallback>
                <p:oleObj name="数式" r:id="rId8" imgW="152388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82876"/>
                        <a:ext cx="2667000" cy="755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324600" y="2743200"/>
            <a:ext cx="685800" cy="68580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62600" y="2762250"/>
            <a:ext cx="685800" cy="685800"/>
          </a:xfrm>
          <a:prstGeom prst="rect">
            <a:avLst/>
          </a:prstGeom>
          <a:solidFill>
            <a:srgbClr val="DA32AA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971800" y="5257800"/>
            <a:ext cx="685800" cy="685800"/>
          </a:xfrm>
          <a:prstGeom prst="rect">
            <a:avLst/>
          </a:prstGeom>
          <a:solidFill>
            <a:srgbClr val="DA32AA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86237" y="5257800"/>
            <a:ext cx="685800" cy="68580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00100" y="2743200"/>
            <a:ext cx="685800" cy="685800"/>
          </a:xfrm>
          <a:prstGeom prst="rect">
            <a:avLst/>
          </a:prstGeom>
          <a:solidFill>
            <a:srgbClr val="DA32AA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905000" y="2695575"/>
            <a:ext cx="685800" cy="68580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E832-7562-41F3-B2F8-EB8E6FA21AD8}" type="datetime1">
              <a:rPr lang="en-US"/>
              <a:pPr/>
              <a:t>1/26/2012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Lecture 3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F1E-C431-434A-BF17-22C1F5886EC8}" type="slidenum">
              <a:rPr lang="en-US"/>
              <a:pPr/>
              <a:t>19</a:t>
            </a:fld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 r="30000" b="5000"/>
          <a:stretch>
            <a:fillRect/>
          </a:stretch>
        </p:blipFill>
        <p:spPr bwMode="auto">
          <a:xfrm>
            <a:off x="990600" y="685800"/>
            <a:ext cx="6096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267200" y="2514600"/>
            <a:ext cx="2057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775200" y="2438400"/>
          <a:ext cx="101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5" name="Equation" r:id="rId4" imgW="1015920" imgH="799920" progId="Equation.3">
                  <p:embed/>
                </p:oleObj>
              </mc:Choice>
              <mc:Fallback>
                <p:oleObj name="Equation" r:id="rId4" imgW="101592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2438400"/>
                        <a:ext cx="101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073900" y="2774950"/>
          <a:ext cx="68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" name="Equation" r:id="rId6" imgW="685800" imgH="279360" progId="Equation.3">
                  <p:embed/>
                </p:oleObj>
              </mc:Choice>
              <mc:Fallback>
                <p:oleObj name="Equation" r:id="rId6" imgW="685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2774950"/>
                        <a:ext cx="68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667000" y="2743200"/>
          <a:ext cx="68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7" name="Equation" r:id="rId8" imgW="685800" imgH="279360" progId="Equation.3">
                  <p:embed/>
                </p:oleObj>
              </mc:Choice>
              <mc:Fallback>
                <p:oleObj name="Equation" r:id="rId8" imgW="685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43200"/>
                        <a:ext cx="68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Announcements:</a:t>
            </a:r>
            <a:endParaRPr lang="en-US" sz="2400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62268" r="23128" b="4535"/>
          <a:stretch/>
        </p:blipFill>
        <p:spPr bwMode="auto">
          <a:xfrm>
            <a:off x="827323" y="1219200"/>
            <a:ext cx="7402277" cy="299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09600" y="2791032"/>
            <a:ext cx="533400" cy="3331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44D7-E934-4AF2-BDAD-EFFE42FDB867}" type="datetime1">
              <a:rPr lang="en-US"/>
              <a:pPr/>
              <a:t>1/26/2012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Lecture 3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06CB-1B25-4A0F-B345-0A45673AD5AA}" type="slidenum">
              <a:rPr lang="en-US"/>
              <a:pPr/>
              <a:t>20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6" b="16667"/>
          <a:stretch>
            <a:fillRect/>
          </a:stretch>
        </p:blipFill>
        <p:spPr bwMode="auto">
          <a:xfrm>
            <a:off x="228600" y="914400"/>
            <a:ext cx="6096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10001" r="21303" b="8401"/>
          <a:stretch>
            <a:fillRect/>
          </a:stretch>
        </p:blipFill>
        <p:spPr bwMode="auto">
          <a:xfrm>
            <a:off x="5410200" y="2971800"/>
            <a:ext cx="3043238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981700" y="5918200"/>
          <a:ext cx="1409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1" name="Equation" r:id="rId5" imgW="1409400" imgH="799920" progId="Equation.3">
                  <p:embed/>
                </p:oleObj>
              </mc:Choice>
              <mc:Fallback>
                <p:oleObj name="Equation" r:id="rId5" imgW="14094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5918200"/>
                        <a:ext cx="14097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AutoShape 5"/>
          <p:cNvSpPr>
            <a:spLocks/>
          </p:cNvSpPr>
          <p:nvPr/>
        </p:nvSpPr>
        <p:spPr bwMode="auto">
          <a:xfrm rot="5400000">
            <a:off x="6705600" y="5562600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457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Electric field inside and outside uniformly charged sphere: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7467600" y="441960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7473950" y="4610100"/>
          <a:ext cx="1397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2" name="Equation" r:id="rId7" imgW="1396800" imgH="799920" progId="Equation.3">
                  <p:embed/>
                </p:oleObj>
              </mc:Choice>
              <mc:Fallback>
                <p:oleObj name="Equation" r:id="rId7" imgW="13968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4610100"/>
                        <a:ext cx="1397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914508"/>
              </p:ext>
            </p:extLst>
          </p:nvPr>
        </p:nvGraphicFramePr>
        <p:xfrm>
          <a:off x="4470400" y="3213100"/>
          <a:ext cx="20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3" name="数式" r:id="rId9" imgW="203040" imgH="431640" progId="Equation.3">
                  <p:embed/>
                </p:oleObj>
              </mc:Choice>
              <mc:Fallback>
                <p:oleObj name="数式" r:id="rId9" imgW="2030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0400" y="3213100"/>
                        <a:ext cx="20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F3FA-B9C9-4319-A5DA-EC2FBF442BB7}" type="datetime1">
              <a:rPr lang="en-US"/>
              <a:pPr/>
              <a:t>1/26/2012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Lecture 3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2AA7-E518-43AB-AFA0-A36A7F5AAD24}" type="slidenum">
              <a:rPr lang="en-US"/>
              <a:pPr/>
              <a:t>21</a:t>
            </a:fld>
            <a:endParaRPr lang="en-US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3" r="52507" b="23402"/>
          <a:stretch>
            <a:fillRect/>
          </a:stretch>
        </p:blipFill>
        <p:spPr bwMode="auto">
          <a:xfrm>
            <a:off x="2362200" y="3657600"/>
            <a:ext cx="28956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435769"/>
              </p:ext>
            </p:extLst>
          </p:nvPr>
        </p:nvGraphicFramePr>
        <p:xfrm>
          <a:off x="1143001" y="914400"/>
          <a:ext cx="3428999" cy="138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6" name="数式" r:id="rId4" imgW="1168200" imgH="444240" progId="Equation.3">
                  <p:embed/>
                </p:oleObj>
              </mc:Choice>
              <mc:Fallback>
                <p:oleObj name="数式" r:id="rId4" imgW="1168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914400"/>
                        <a:ext cx="3428999" cy="1387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Summary – Gauss’s law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 flipV="1">
            <a:off x="1295400" y="2133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95400" y="2819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closed surface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 flipV="1">
            <a:off x="3810000" y="2133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191000" y="2667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volume inside surface</a:t>
            </a: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962400" y="48768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4953000" y="5029200"/>
          <a:ext cx="1371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7" name="Equation" r:id="rId6" imgW="1371600" imgH="583920" progId="Equation.3">
                  <p:embed/>
                </p:oleObj>
              </mc:Choice>
              <mc:Fallback>
                <p:oleObj name="Equation" r:id="rId6" imgW="13716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029200"/>
                        <a:ext cx="1371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1143000" y="1219200"/>
            <a:ext cx="381000" cy="4876800"/>
          </a:xfrm>
          <a:prstGeom prst="cube">
            <a:avLst>
              <a:gd name="adj" fmla="val 3552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76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a neutral (electrically isolated) metal sheet: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45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1143000" y="1219200"/>
            <a:ext cx="381000" cy="4876800"/>
          </a:xfrm>
          <a:prstGeom prst="cube">
            <a:avLst>
              <a:gd name="adj" fmla="val 3552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76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a neutral (electrically isolated) metal sheet: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673642" y="43437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happens when you bring a point charge +Q close to the sheet?</a:t>
            </a:r>
            <a:endParaRPr lang="en-US" sz="2400" dirty="0" smtClean="0"/>
          </a:p>
        </p:txBody>
      </p:sp>
      <p:sp>
        <p:nvSpPr>
          <p:cNvPr id="8" name="Oval 7"/>
          <p:cNvSpPr/>
          <p:nvPr/>
        </p:nvSpPr>
        <p:spPr>
          <a:xfrm>
            <a:off x="2362200" y="3657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22860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There is no force on the charge.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charge is attracted to the sheet.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charge is repelled from the sheet.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33600" y="3124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+Q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848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6096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registration problems: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Campbell</a:t>
            </a:r>
            <a:r>
              <a:rPr lang="en-US" sz="2400" dirty="0"/>
              <a:t>, </a:t>
            </a:r>
            <a:r>
              <a:rPr lang="en-US" sz="2400" dirty="0" smtClean="0"/>
              <a:t>Thane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Chung, Jae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Dearmon</a:t>
            </a:r>
            <a:r>
              <a:rPr lang="en-US" sz="2400" dirty="0"/>
              <a:t>, </a:t>
            </a:r>
            <a:r>
              <a:rPr lang="en-US" sz="2400" dirty="0" smtClean="0"/>
              <a:t>Jake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Desaly</a:t>
            </a:r>
            <a:r>
              <a:rPr lang="en-US" sz="2400" dirty="0" smtClean="0"/>
              <a:t> Gonzalez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Klebous</a:t>
            </a:r>
            <a:r>
              <a:rPr lang="en-US" sz="2400" dirty="0"/>
              <a:t>, </a:t>
            </a:r>
            <a:r>
              <a:rPr lang="en-US" sz="2400" dirty="0" smtClean="0"/>
              <a:t>Sandy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Samsel</a:t>
            </a:r>
            <a:r>
              <a:rPr lang="en-US" sz="2400" dirty="0" smtClean="0"/>
              <a:t>, David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Tulowiecki</a:t>
            </a:r>
            <a:r>
              <a:rPr lang="en-US" sz="2400" dirty="0"/>
              <a:t>, </a:t>
            </a:r>
            <a:r>
              <a:rPr lang="en-US" sz="2400" dirty="0" smtClean="0"/>
              <a:t>Alex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Valderrey</a:t>
            </a:r>
            <a:r>
              <a:rPr lang="en-US" sz="2400" dirty="0"/>
              <a:t>, </a:t>
            </a:r>
            <a:r>
              <a:rPr lang="en-US" sz="2400" dirty="0" smtClean="0"/>
              <a:t>Melina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267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685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 about finding the electric field at an arbitrary point.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38600" y="2057400"/>
            <a:ext cx="0" cy="3124200"/>
          </a:xfrm>
          <a:prstGeom prst="straightConnector1">
            <a:avLst/>
          </a:prstGeom>
          <a:ln w="508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124200" y="4495800"/>
            <a:ext cx="2895600" cy="0"/>
          </a:xfrm>
          <a:prstGeom prst="straightConnector1">
            <a:avLst/>
          </a:prstGeom>
          <a:ln w="508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644243"/>
              </p:ext>
            </p:extLst>
          </p:nvPr>
        </p:nvGraphicFramePr>
        <p:xfrm>
          <a:off x="3733800" y="1257299"/>
          <a:ext cx="11684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数式" r:id="rId3" imgW="101520" imgH="241200" progId="Equation.3">
                  <p:embed/>
                </p:oleObj>
              </mc:Choice>
              <mc:Fallback>
                <p:oleObj name="数式" r:id="rId3" imgW="1015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1257299"/>
                        <a:ext cx="1168400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277918"/>
              </p:ext>
            </p:extLst>
          </p:nvPr>
        </p:nvGraphicFramePr>
        <p:xfrm>
          <a:off x="5994400" y="4038600"/>
          <a:ext cx="116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8" name="数式" r:id="rId5" imgW="101520" imgH="203040" progId="Equation.3">
                  <p:embed/>
                </p:oleObj>
              </mc:Choice>
              <mc:Fallback>
                <p:oleObj name="数式" r:id="rId5" imgW="10152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4038600"/>
                        <a:ext cx="1168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4572000" y="3200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25430" y="304576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46515" y="182656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</a:t>
            </a:r>
          </a:p>
        </p:txBody>
      </p:sp>
      <p:sp>
        <p:nvSpPr>
          <p:cNvPr id="16" name="Oval 15"/>
          <p:cNvSpPr/>
          <p:nvPr/>
        </p:nvSpPr>
        <p:spPr>
          <a:xfrm>
            <a:off x="5943600" y="2286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6" idx="3"/>
          </p:cNvCxnSpPr>
          <p:nvPr/>
        </p:nvCxnSpPr>
        <p:spPr>
          <a:xfrm flipV="1">
            <a:off x="4038600" y="2416082"/>
            <a:ext cx="1927318" cy="2079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19712" y="31242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</a:t>
            </a:r>
          </a:p>
        </p:txBody>
      </p:sp>
      <p:cxnSp>
        <p:nvCxnSpPr>
          <p:cNvPr id="21" name="Straight Arrow Connector 20"/>
          <p:cNvCxnSpPr>
            <a:endCxn id="13" idx="4"/>
          </p:cNvCxnSpPr>
          <p:nvPr/>
        </p:nvCxnSpPr>
        <p:spPr>
          <a:xfrm flipV="1">
            <a:off x="4038600" y="3352800"/>
            <a:ext cx="6096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14800" y="35052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r</a:t>
            </a:r>
            <a:r>
              <a:rPr lang="en-US" sz="2400" b="1" baseline="-25000" dirty="0" err="1" smtClean="0"/>
              <a:t>q</a:t>
            </a:r>
            <a:endParaRPr lang="en-US" sz="2400" b="1" baseline="-25000" dirty="0" smtClean="0"/>
          </a:p>
        </p:txBody>
      </p:sp>
      <p:cxnSp>
        <p:nvCxnSpPr>
          <p:cNvPr id="25" name="Straight Arrow Connector 24"/>
          <p:cNvCxnSpPr>
            <a:stCxn id="16" idx="0"/>
            <a:endCxn id="13" idx="7"/>
          </p:cNvCxnSpPr>
          <p:nvPr/>
        </p:nvCxnSpPr>
        <p:spPr>
          <a:xfrm flipH="1">
            <a:off x="4702082" y="2286000"/>
            <a:ext cx="1317718" cy="936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00600" y="2362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r-</a:t>
            </a:r>
            <a:r>
              <a:rPr lang="en-US" sz="2400" b="1" dirty="0" err="1" smtClean="0"/>
              <a:t>r</a:t>
            </a:r>
            <a:r>
              <a:rPr lang="en-US" sz="2400" b="1" baseline="-25000" dirty="0" err="1" smtClean="0"/>
              <a:t>q</a:t>
            </a:r>
            <a:endParaRPr lang="en-US" sz="2400" b="1" baseline="-25000" dirty="0" smtClean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73645"/>
              </p:ext>
            </p:extLst>
          </p:nvPr>
        </p:nvGraphicFramePr>
        <p:xfrm>
          <a:off x="381000" y="2928937"/>
          <a:ext cx="5476875" cy="347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9" name="数式" r:id="rId7" imgW="2463480" imgH="1562040" progId="Equation.3">
                  <p:embed/>
                </p:oleObj>
              </mc:Choice>
              <mc:Fallback>
                <p:oleObj name="数式" r:id="rId7" imgW="2463480" imgH="1562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" y="2928937"/>
                        <a:ext cx="5476875" cy="347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6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727216"/>
              </p:ext>
            </p:extLst>
          </p:nvPr>
        </p:nvGraphicFramePr>
        <p:xfrm>
          <a:off x="304800" y="152400"/>
          <a:ext cx="7116762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6" name="数式" r:id="rId3" imgW="2654280" imgH="736560" progId="Equation.3">
                  <p:embed/>
                </p:oleObj>
              </mc:Choice>
              <mc:Fallback>
                <p:oleObj name="数式" r:id="rId3" imgW="2654280" imgH="736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52400"/>
                        <a:ext cx="7116762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183091"/>
              </p:ext>
            </p:extLst>
          </p:nvPr>
        </p:nvGraphicFramePr>
        <p:xfrm>
          <a:off x="609600" y="2266566"/>
          <a:ext cx="4267200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7" name="数式" r:id="rId5" imgW="1790640" imgH="1168200" progId="Equation.3">
                  <p:embed/>
                </p:oleObj>
              </mc:Choice>
              <mc:Fallback>
                <p:oleObj name="数式" r:id="rId5" imgW="1790640" imgH="1168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66566"/>
                        <a:ext cx="4267200" cy="259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5323490" y="233773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>
              <a:alpha val="51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504590" y="2875892"/>
            <a:ext cx="381000" cy="381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835082"/>
              </p:ext>
            </p:extLst>
          </p:nvPr>
        </p:nvGraphicFramePr>
        <p:xfrm>
          <a:off x="6885590" y="2861605"/>
          <a:ext cx="5937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8" name="数式" r:id="rId7" imgW="266400" imgH="177480" progId="Equation.3">
                  <p:embed/>
                </p:oleObj>
              </mc:Choice>
              <mc:Fallback>
                <p:oleObj name="数式" r:id="rId7" imgW="26640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5590" y="2861605"/>
                        <a:ext cx="59372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228614"/>
              </p:ext>
            </p:extLst>
          </p:nvPr>
        </p:nvGraphicFramePr>
        <p:xfrm>
          <a:off x="668337" y="4930775"/>
          <a:ext cx="5961063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9" name="数式" r:id="rId9" imgW="2501640" imgH="660240" progId="Equation.3">
                  <p:embed/>
                </p:oleObj>
              </mc:Choice>
              <mc:Fallback>
                <p:oleObj name="数式" r:id="rId9" imgW="2501640" imgH="660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7" y="4930775"/>
                        <a:ext cx="5961063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94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217016"/>
              </p:ext>
            </p:extLst>
          </p:nvPr>
        </p:nvGraphicFramePr>
        <p:xfrm>
          <a:off x="381000" y="304800"/>
          <a:ext cx="5961062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4" name="数式" r:id="rId3" imgW="2501640" imgH="660240" progId="Equation.3">
                  <p:embed/>
                </p:oleObj>
              </mc:Choice>
              <mc:Fallback>
                <p:oleObj name="数式" r:id="rId3" imgW="2501640" imgH="660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5961062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 Arrow 7"/>
          <p:cNvSpPr/>
          <p:nvPr/>
        </p:nvSpPr>
        <p:spPr>
          <a:xfrm>
            <a:off x="1219200" y="1600200"/>
            <a:ext cx="152400" cy="495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2209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Surface integral enclosing volume 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138355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138618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</a:t>
            </a:r>
          </a:p>
        </p:txBody>
      </p:sp>
      <p:sp>
        <p:nvSpPr>
          <p:cNvPr id="12" name="Up Arrow 11"/>
          <p:cNvSpPr/>
          <p:nvPr/>
        </p:nvSpPr>
        <p:spPr>
          <a:xfrm>
            <a:off x="5334000" y="1752600"/>
            <a:ext cx="152400" cy="495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9600" y="2362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Volume integral of charge within volume V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769095"/>
              </p:ext>
            </p:extLst>
          </p:nvPr>
        </p:nvGraphicFramePr>
        <p:xfrm>
          <a:off x="492919" y="3505200"/>
          <a:ext cx="5414962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5" name="数式" r:id="rId5" imgW="2273040" imgH="660240" progId="Equation.3">
                  <p:embed/>
                </p:oleObj>
              </mc:Choice>
              <mc:Fallback>
                <p:oleObj name="数式" r:id="rId5" imgW="2273040" imgH="660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" y="3505200"/>
                        <a:ext cx="5414962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8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00347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to evaluate Gauss’s law: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138488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965727"/>
              </p:ext>
            </p:extLst>
          </p:nvPr>
        </p:nvGraphicFramePr>
        <p:xfrm>
          <a:off x="4114800" y="1338262"/>
          <a:ext cx="4149912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" name="数式" r:id="rId4" imgW="1396800" imgH="431640" progId="Equation.3">
                  <p:embed/>
                </p:oleObj>
              </mc:Choice>
              <mc:Fallback>
                <p:oleObj name="数式" r:id="rId4" imgW="13968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1338262"/>
                        <a:ext cx="4149912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7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4177-CCE7-4FD3-8CAF-C7F5E18D3614}" type="datetime1">
              <a:rPr lang="en-US"/>
              <a:pPr/>
              <a:t>1/26/2012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Lecture 3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6D1A-5AAA-4353-8642-49EB61473458}" type="slidenum">
              <a:rPr lang="en-US"/>
              <a:pPr/>
              <a:t>8</a:t>
            </a:fld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26724" r="25277" b="47896"/>
          <a:stretch/>
        </p:blipFill>
        <p:spPr bwMode="auto">
          <a:xfrm>
            <a:off x="5562600" y="974559"/>
            <a:ext cx="2789377" cy="25989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questions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17358" y="858707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the cube with each face having an area A in the presence of a uniform electric field </a:t>
            </a:r>
            <a:r>
              <a:rPr lang="en-US" sz="2400" b="1" dirty="0" smtClean="0"/>
              <a:t>E</a:t>
            </a:r>
            <a:r>
              <a:rPr lang="en-US" sz="2400" dirty="0" smtClean="0"/>
              <a:t> along the z-axis.   Possible answers are</a:t>
            </a:r>
          </a:p>
          <a:p>
            <a:endParaRPr lang="en-US" sz="2400" dirty="0"/>
          </a:p>
          <a:p>
            <a:pPr marL="457200" indent="-457200">
              <a:buAutoNum type="alphaUcPeriod"/>
            </a:pPr>
            <a:r>
              <a:rPr lang="en-US" sz="2400" dirty="0" smtClean="0"/>
              <a:t>EA       B. –EA       C.  2EA      </a:t>
            </a:r>
          </a:p>
          <a:p>
            <a:r>
              <a:rPr lang="en-US" sz="2400" dirty="0" smtClean="0"/>
              <a:t>D. – 2EA      E.   0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4191000"/>
            <a:ext cx="7970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is the flux through the front surface in the x-y plane?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is the flux through the back surface in the x-y plane?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is the flux through the side surface in left y-z plane?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is the total flux through complete surface of the cube?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Gauss’s Law for familiar case: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27622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981572"/>
              </p:ext>
            </p:extLst>
          </p:nvPr>
        </p:nvGraphicFramePr>
        <p:xfrm>
          <a:off x="5105400" y="2178528"/>
          <a:ext cx="2819400" cy="338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6" name="数式" r:id="rId4" imgW="1015920" imgH="1218960" progId="Equation.3">
                  <p:embed/>
                </p:oleObj>
              </mc:Choice>
              <mc:Fallback>
                <p:oleObj name="数式" r:id="rId4" imgW="1015920" imgH="121896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178528"/>
                        <a:ext cx="2819400" cy="3384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0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623</Words>
  <Application>Microsoft Office PowerPoint</Application>
  <PresentationFormat>On-screen Show (4:3)</PresentationFormat>
  <Paragraphs>152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数式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210</cp:revision>
  <cp:lastPrinted>2012-01-14T20:35:51Z</cp:lastPrinted>
  <dcterms:created xsi:type="dcterms:W3CDTF">2012-01-10T18:32:24Z</dcterms:created>
  <dcterms:modified xsi:type="dcterms:W3CDTF">2012-01-26T18:55:51Z</dcterms:modified>
</cp:coreProperties>
</file>