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6" r:id="rId2"/>
    <p:sldId id="346" r:id="rId3"/>
    <p:sldId id="365" r:id="rId4"/>
    <p:sldId id="354" r:id="rId5"/>
    <p:sldId id="352" r:id="rId6"/>
    <p:sldId id="367" r:id="rId7"/>
    <p:sldId id="368" r:id="rId8"/>
    <p:sldId id="369" r:id="rId9"/>
    <p:sldId id="355" r:id="rId10"/>
    <p:sldId id="357" r:id="rId11"/>
    <p:sldId id="356" r:id="rId12"/>
    <p:sldId id="362" r:id="rId13"/>
    <p:sldId id="364" r:id="rId14"/>
    <p:sldId id="358" r:id="rId15"/>
    <p:sldId id="363" r:id="rId16"/>
    <p:sldId id="359" r:id="rId17"/>
    <p:sldId id="360" r:id="rId18"/>
    <p:sldId id="361" r:id="rId19"/>
    <p:sldId id="366" r:id="rId20"/>
    <p:sldId id="370" r:id="rId21"/>
    <p:sldId id="371" r:id="rId22"/>
    <p:sldId id="372" r:id="rId23"/>
    <p:sldId id="373" r:id="rId24"/>
    <p:sldId id="374" r:id="rId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FC7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67" d="100"/>
          <a:sy n="67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3.wmf"/><Relationship Id="rId4" Type="http://schemas.openxmlformats.org/officeDocument/2006/relationships/image" Target="../media/image2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4A25-DD66-468D-8B2F-8F51EB173461}" type="datetime1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F9B5F-F0BC-4F7B-A4FA-82C687D45BD3}" type="datetime1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15C0-C582-4B2A-8BD1-5AE33045868D}" type="datetime1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CAAA-4BA3-4CF0-9FFA-45B84D9B4412}" type="datetime1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403F-7A63-4687-BCB0-4C42D2B7D3E6}" type="datetime1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02B7-B784-43A6-94C3-12F057BB57B1}" type="datetime1">
              <a:rPr lang="en-US" smtClean="0"/>
              <a:t>1/31/2012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E106-CFFF-405D-BAC7-4E92C657E46D}" type="datetime1">
              <a:rPr lang="en-US" smtClean="0"/>
              <a:t>1/31/2012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1A17-498E-4B28-B22A-2562134ECEBF}" type="datetime1">
              <a:rPr lang="en-US" smtClean="0"/>
              <a:t>1/31/2012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0A67-0A25-4458-9E5A-6DEE86DF3B8B}" type="datetime1">
              <a:rPr lang="en-US" smtClean="0"/>
              <a:t>1/31/2012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1E9F-F1E9-4415-84FB-BE78CE584366}" type="datetime1">
              <a:rPr lang="en-US" smtClean="0"/>
              <a:t>1/31/2012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9E40-0636-466F-8A98-2C7948D9B5D5}" type="datetime1">
              <a:rPr lang="en-US" smtClean="0"/>
              <a:t>1/31/2012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B1788-CDD0-4DA7-B998-FECAE3C98949}" type="datetime1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114 A  Spring 2012 -- Lecture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3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30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2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44C7-A197-481C-8959-88C8D590970C}" type="datetime1">
              <a:rPr lang="en-US" smtClean="0"/>
              <a:t>1/31/2012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990600"/>
            <a:ext cx="7924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114 A General Physics II</a:t>
            </a:r>
          </a:p>
          <a:p>
            <a:pPr algn="ctr"/>
            <a:r>
              <a:rPr lang="en-US" sz="3200" b="1" dirty="0" smtClean="0"/>
              <a:t>11 AM-12:15 </a:t>
            </a:r>
            <a:r>
              <a:rPr lang="en-US" sz="3200" b="1" dirty="0"/>
              <a:t>P</a:t>
            </a:r>
            <a:r>
              <a:rPr lang="en-US" sz="3200" b="1" dirty="0" smtClean="0"/>
              <a:t>M  TR Olin 101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4:</a:t>
            </a:r>
          </a:p>
          <a:p>
            <a:pPr algn="ctr"/>
            <a:endParaRPr lang="en-US" sz="3200" b="1" dirty="0"/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Introduction to the electric potential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Relationship between the electric potential and the electric field</a:t>
            </a:r>
            <a:endParaRPr lang="en-US" sz="2000" b="1" dirty="0" smtClean="0"/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45DC-460F-4E9E-9E7F-DB520DE3CE69}" type="datetime1">
              <a:rPr lang="en-US" smtClean="0"/>
              <a:t>1/31/2012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483542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Application of work principles to Coulomb’s law force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429000" y="3429000"/>
            <a:ext cx="2895600" cy="0"/>
          </a:xfrm>
          <a:prstGeom prst="straightConnector1">
            <a:avLst/>
          </a:prstGeom>
          <a:ln w="50800"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169814"/>
              </p:ext>
            </p:extLst>
          </p:nvPr>
        </p:nvGraphicFramePr>
        <p:xfrm>
          <a:off x="1858963" y="3838575"/>
          <a:ext cx="6040437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6" name="数式" r:id="rId3" imgW="2717640" imgH="990360" progId="Equation.3">
                  <p:embed/>
                </p:oleObj>
              </mc:Choice>
              <mc:Fallback>
                <p:oleObj name="数式" r:id="rId3" imgW="2717640" imgH="990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58963" y="3838575"/>
                        <a:ext cx="6040437" cy="220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3429000" y="1371600"/>
            <a:ext cx="0" cy="2057400"/>
          </a:xfrm>
          <a:prstGeom prst="straightConnector1">
            <a:avLst/>
          </a:prstGeom>
          <a:ln w="50800"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962400" y="2400300"/>
            <a:ext cx="152400" cy="152400"/>
          </a:xfrm>
          <a:prstGeom prst="ellipse">
            <a:avLst/>
          </a:prstGeom>
          <a:solidFill>
            <a:srgbClr val="FC7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638800" y="2386012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endCxn id="9" idx="3"/>
          </p:cNvCxnSpPr>
          <p:nvPr/>
        </p:nvCxnSpPr>
        <p:spPr>
          <a:xfrm flipV="1">
            <a:off x="3429000" y="2530382"/>
            <a:ext cx="555718" cy="8986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4" idx="3"/>
          </p:cNvCxnSpPr>
          <p:nvPr/>
        </p:nvCxnSpPr>
        <p:spPr>
          <a:xfrm flipV="1">
            <a:off x="3429000" y="2516094"/>
            <a:ext cx="2232118" cy="9129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706859" y="1981200"/>
            <a:ext cx="5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07059" y="1981200"/>
            <a:ext cx="5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5200" y="2514600"/>
            <a:ext cx="5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r</a:t>
            </a:r>
            <a:r>
              <a:rPr lang="en-US" sz="2400" b="1" baseline="-25000" dirty="0" err="1"/>
              <a:t>Q</a:t>
            </a:r>
            <a:endParaRPr lang="en-US" sz="2400" b="1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4849859" y="2286000"/>
            <a:ext cx="56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</a:t>
            </a:r>
            <a:endParaRPr lang="en-US" sz="2400" b="1" baseline="-25000" dirty="0"/>
          </a:p>
        </p:txBody>
      </p:sp>
    </p:spTree>
    <p:extLst>
      <p:ext uri="{BB962C8B-B14F-4D97-AF65-F5344CB8AC3E}">
        <p14:creationId xmlns:p14="http://schemas.microsoft.com/office/powerpoint/2010/main" val="268665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0A67-0A25-4458-9E5A-6DEE86DF3B8B}" type="datetime1">
              <a:rPr lang="en-US" smtClean="0"/>
              <a:t>1/31/2012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039640"/>
              </p:ext>
            </p:extLst>
          </p:nvPr>
        </p:nvGraphicFramePr>
        <p:xfrm>
          <a:off x="457200" y="609600"/>
          <a:ext cx="8270875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3" name="数式" r:id="rId3" imgW="3720960" imgH="1371600" progId="Equation.3">
                  <p:embed/>
                </p:oleObj>
              </mc:Choice>
              <mc:Fallback>
                <p:oleObj name="数式" r:id="rId3" imgW="3720960" imgH="13716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09600"/>
                        <a:ext cx="8270875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857877"/>
              </p:ext>
            </p:extLst>
          </p:nvPr>
        </p:nvGraphicFramePr>
        <p:xfrm>
          <a:off x="1143000" y="4114800"/>
          <a:ext cx="57023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4" name="数式" r:id="rId5" imgW="2565360" imgH="685800" progId="Equation.3">
                  <p:embed/>
                </p:oleObj>
              </mc:Choice>
              <mc:Fallback>
                <p:oleObj name="数式" r:id="rId5" imgW="2565360" imgH="685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114800"/>
                        <a:ext cx="57023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65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0A67-0A25-4458-9E5A-6DEE86DF3B8B}" type="datetime1">
              <a:rPr lang="en-US" smtClean="0"/>
              <a:t>1/31/2012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71650"/>
            <a:ext cx="57150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47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0A67-0A25-4458-9E5A-6DEE86DF3B8B}" type="datetime1">
              <a:rPr lang="en-US" smtClean="0"/>
              <a:t>1/31/2012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762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464610"/>
              </p:ext>
            </p:extLst>
          </p:nvPr>
        </p:nvGraphicFramePr>
        <p:xfrm>
          <a:off x="304800" y="990600"/>
          <a:ext cx="254343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1" name="数式" r:id="rId4" imgW="1206360" imgH="469800" progId="Equation.3">
                  <p:embed/>
                </p:oleObj>
              </mc:Choice>
              <mc:Fallback>
                <p:oleObj name="数式" r:id="rId4" imgW="120636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990600"/>
                        <a:ext cx="2543432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179461"/>
              </p:ext>
            </p:extLst>
          </p:nvPr>
        </p:nvGraphicFramePr>
        <p:xfrm>
          <a:off x="4343400" y="1219200"/>
          <a:ext cx="46709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2" name="数式" r:id="rId6" imgW="3200400" imgH="469800" progId="Equation.3">
                  <p:embed/>
                </p:oleObj>
              </mc:Choice>
              <mc:Fallback>
                <p:oleObj name="数式" r:id="rId6" imgW="320040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219200"/>
                        <a:ext cx="46709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228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Examples of spatial distribution of electric potential</a:t>
            </a:r>
          </a:p>
        </p:txBody>
      </p:sp>
    </p:spTree>
    <p:extLst>
      <p:ext uri="{BB962C8B-B14F-4D97-AF65-F5344CB8AC3E}">
        <p14:creationId xmlns:p14="http://schemas.microsoft.com/office/powerpoint/2010/main" val="79421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0A67-0A25-4458-9E5A-6DEE86DF3B8B}" type="datetime1">
              <a:rPr lang="en-US" smtClean="0"/>
              <a:t>1/31/2012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16"/>
          <a:stretch/>
        </p:blipFill>
        <p:spPr bwMode="auto">
          <a:xfrm>
            <a:off x="457200" y="2001012"/>
            <a:ext cx="3626644" cy="417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762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i-clicker exercise:</a:t>
            </a:r>
          </a:p>
          <a:p>
            <a:pPr lvl="1"/>
            <a:r>
              <a:rPr lang="en-US" sz="2400" dirty="0" smtClean="0"/>
              <a:t> Choose the expression which corresponds to the value of the electrostatic potential at the center of the square in the diagram.</a:t>
            </a:r>
          </a:p>
        </p:txBody>
      </p:sp>
      <p:sp>
        <p:nvSpPr>
          <p:cNvPr id="7" name="Oval 6"/>
          <p:cNvSpPr/>
          <p:nvPr/>
        </p:nvSpPr>
        <p:spPr>
          <a:xfrm>
            <a:off x="2194322" y="3962400"/>
            <a:ext cx="167878" cy="1805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038550"/>
              </p:ext>
            </p:extLst>
          </p:nvPr>
        </p:nvGraphicFramePr>
        <p:xfrm>
          <a:off x="4648200" y="1692275"/>
          <a:ext cx="2971800" cy="427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0" name="数式" r:id="rId4" imgW="1155600" imgH="1663560" progId="Equation.3">
                  <p:embed/>
                </p:oleObj>
              </mc:Choice>
              <mc:Fallback>
                <p:oleObj name="数式" r:id="rId4" imgW="1155600" imgH="1663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48200" y="1692275"/>
                        <a:ext cx="2971800" cy="427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554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762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i-clicker exercise:</a:t>
            </a:r>
          </a:p>
          <a:p>
            <a:pPr lvl="1"/>
            <a:r>
              <a:rPr lang="en-US" sz="2400" dirty="0" smtClean="0"/>
              <a:t> Choose the expression which corresponds to the value of the electrostatic potential at the center of the square in the diagram.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0A67-0A25-4458-9E5A-6DEE86DF3B8B}" type="datetime1">
              <a:rPr lang="en-US" smtClean="0"/>
              <a:t>1/31/2012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16"/>
          <a:stretch/>
        </p:blipFill>
        <p:spPr bwMode="auto">
          <a:xfrm>
            <a:off x="457200" y="2001012"/>
            <a:ext cx="3626644" cy="417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2194322" y="3962400"/>
            <a:ext cx="167878" cy="1805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314450"/>
              </p:ext>
            </p:extLst>
          </p:nvPr>
        </p:nvGraphicFramePr>
        <p:xfrm>
          <a:off x="4953000" y="1524000"/>
          <a:ext cx="2971800" cy="427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2" name="数式" r:id="rId4" imgW="1155600" imgH="1663560" progId="Equation.3">
                  <p:embed/>
                </p:oleObj>
              </mc:Choice>
              <mc:Fallback>
                <p:oleObj name="数式" r:id="rId4" imgW="1155600" imgH="1663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53000" y="1524000"/>
                        <a:ext cx="2971800" cy="427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19812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5200" y="5634335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-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505200" y="5299055"/>
            <a:ext cx="335280" cy="33528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01392" y="520728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-</a:t>
            </a:r>
          </a:p>
        </p:txBody>
      </p:sp>
      <p:sp>
        <p:nvSpPr>
          <p:cNvPr id="15" name="Oval 14"/>
          <p:cNvSpPr/>
          <p:nvPr/>
        </p:nvSpPr>
        <p:spPr>
          <a:xfrm>
            <a:off x="762000" y="2522421"/>
            <a:ext cx="335280" cy="33528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3904" y="2456919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10380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0A67-0A25-4458-9E5A-6DEE86DF3B8B}" type="datetime1">
              <a:rPr lang="en-US" smtClean="0"/>
              <a:t>1/31/2012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370903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3048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Calculation of the electrostatic potential at points A,B,C,D: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461881"/>
              </p:ext>
            </p:extLst>
          </p:nvPr>
        </p:nvGraphicFramePr>
        <p:xfrm>
          <a:off x="4876800" y="1473200"/>
          <a:ext cx="3854076" cy="340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3" name="数式" r:id="rId4" imgW="1955520" imgH="1726920" progId="Equation.3">
                  <p:embed/>
                </p:oleObj>
              </mc:Choice>
              <mc:Fallback>
                <p:oleObj name="数式" r:id="rId4" imgW="1955520" imgH="17269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76800" y="1473200"/>
                        <a:ext cx="3854076" cy="340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848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0A67-0A25-4458-9E5A-6DEE86DF3B8B}" type="datetime1">
              <a:rPr lang="en-US" smtClean="0"/>
              <a:t>1/31/2012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Relationships between electric potential and electric field:</a:t>
            </a:r>
          </a:p>
          <a:p>
            <a:pPr lvl="1"/>
            <a:r>
              <a:rPr lang="en-US" sz="2400" dirty="0" smtClean="0"/>
              <a:t>E has units N/C</a:t>
            </a:r>
          </a:p>
          <a:p>
            <a:pPr lvl="1"/>
            <a:r>
              <a:rPr lang="en-US" sz="2400" dirty="0" smtClean="0"/>
              <a:t>V has units J/C=Volt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480489"/>
              </p:ext>
            </p:extLst>
          </p:nvPr>
        </p:nvGraphicFramePr>
        <p:xfrm>
          <a:off x="1447800" y="1524000"/>
          <a:ext cx="6006042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8" name="数式" r:id="rId3" imgW="2882880" imgH="914400" progId="Equation.3">
                  <p:embed/>
                </p:oleObj>
              </mc:Choice>
              <mc:Fallback>
                <p:oleObj name="数式" r:id="rId3" imgW="2882880" imgH="914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1524000"/>
                        <a:ext cx="6006042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605420"/>
              </p:ext>
            </p:extLst>
          </p:nvPr>
        </p:nvGraphicFramePr>
        <p:xfrm>
          <a:off x="1828800" y="3733800"/>
          <a:ext cx="5084762" cy="2512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9" name="数式" r:id="rId5" imgW="2209680" imgH="1091880" progId="Equation.3">
                  <p:embed/>
                </p:oleObj>
              </mc:Choice>
              <mc:Fallback>
                <p:oleObj name="数式" r:id="rId5" imgW="2209680" imgH="10918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733800"/>
                        <a:ext cx="5084762" cy="25125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338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0A67-0A25-4458-9E5A-6DEE86DF3B8B}" type="datetime1">
              <a:rPr lang="en-US" smtClean="0"/>
              <a:t>1/31/2012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28600" y="1974206"/>
            <a:ext cx="4495800" cy="4274194"/>
            <a:chOff x="762000" y="152400"/>
            <a:chExt cx="4495800" cy="4274194"/>
          </a:xfrm>
        </p:grpSpPr>
        <p:sp>
          <p:nvSpPr>
            <p:cNvPr id="12" name="Oval 11"/>
            <p:cNvSpPr/>
            <p:nvPr/>
          </p:nvSpPr>
          <p:spPr>
            <a:xfrm>
              <a:off x="914400" y="3733800"/>
              <a:ext cx="152400" cy="152400"/>
            </a:xfrm>
            <a:prstGeom prst="ellipse">
              <a:avLst/>
            </a:prstGeom>
            <a:solidFill>
              <a:srgbClr val="DA32A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62000" y="152400"/>
              <a:ext cx="4495800" cy="4274194"/>
              <a:chOff x="762000" y="152400"/>
              <a:chExt cx="4495800" cy="4274194"/>
            </a:xfrm>
          </p:grpSpPr>
          <p:cxnSp>
            <p:nvCxnSpPr>
              <p:cNvPr id="16" name="Straight Arrow Connector 15"/>
              <p:cNvCxnSpPr>
                <a:stCxn id="12" idx="7"/>
              </p:cNvCxnSpPr>
              <p:nvPr/>
            </p:nvCxnSpPr>
            <p:spPr>
              <a:xfrm flipV="1">
                <a:off x="1044482" y="3124200"/>
                <a:ext cx="1851118" cy="63191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 18"/>
              <p:cNvGrpSpPr/>
              <p:nvPr/>
            </p:nvGrpSpPr>
            <p:grpSpPr>
              <a:xfrm>
                <a:off x="762000" y="152400"/>
                <a:ext cx="4495800" cy="4274194"/>
                <a:chOff x="762000" y="152400"/>
                <a:chExt cx="4495800" cy="4274194"/>
              </a:xfrm>
            </p:grpSpPr>
            <p:cxnSp>
              <p:nvCxnSpPr>
                <p:cNvPr id="6" name="Straight Arrow Connector 5"/>
                <p:cNvCxnSpPr/>
                <p:nvPr/>
              </p:nvCxnSpPr>
              <p:spPr>
                <a:xfrm flipV="1">
                  <a:off x="990600" y="609600"/>
                  <a:ext cx="76200" cy="3200400"/>
                </a:xfrm>
                <a:prstGeom prst="straightConnector1">
                  <a:avLst/>
                </a:prstGeom>
                <a:ln w="50800"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Arrow Connector 6"/>
                <p:cNvCxnSpPr/>
                <p:nvPr/>
              </p:nvCxnSpPr>
              <p:spPr>
                <a:xfrm>
                  <a:off x="990600" y="3810000"/>
                  <a:ext cx="3048000" cy="76200"/>
                </a:xfrm>
                <a:prstGeom prst="straightConnector1">
                  <a:avLst/>
                </a:prstGeom>
                <a:ln w="50800"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TextBox 9"/>
                <p:cNvSpPr txBox="1"/>
                <p:nvPr/>
              </p:nvSpPr>
              <p:spPr>
                <a:xfrm>
                  <a:off x="4267200" y="3886200"/>
                  <a:ext cx="9906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/>
                    <a:t>x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1066800" y="152400"/>
                  <a:ext cx="9906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/>
                    <a:t>y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762000" y="3964929"/>
                  <a:ext cx="6096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Q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2362200" y="2738735"/>
                  <a:ext cx="13716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/>
                    <a:t>r </a:t>
                  </a:r>
                  <a:r>
                    <a:rPr lang="en-US" sz="2400" dirty="0" smtClean="0"/>
                    <a:t>= </a:t>
                  </a:r>
                  <a:r>
                    <a:rPr lang="en-US" sz="2400" i="1" dirty="0" smtClean="0"/>
                    <a:t>(</a:t>
                  </a:r>
                  <a:r>
                    <a:rPr lang="en-US" sz="2400" i="1" dirty="0" err="1" smtClean="0"/>
                    <a:t>x,y</a:t>
                  </a:r>
                  <a:r>
                    <a:rPr lang="en-US" sz="2400" i="1" dirty="0" smtClean="0"/>
                    <a:t>)</a:t>
                  </a:r>
                  <a:endParaRPr lang="en-US" sz="2400" b="1" i="1" dirty="0" smtClean="0"/>
                </a:p>
              </p:txBody>
            </p:sp>
          </p:grpSp>
        </p:grpSp>
      </p:grp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594421"/>
              </p:ext>
            </p:extLst>
          </p:nvPr>
        </p:nvGraphicFramePr>
        <p:xfrm>
          <a:off x="2362200" y="381000"/>
          <a:ext cx="5873750" cy="288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7" name="数式" r:id="rId3" imgW="2819160" imgH="1384200" progId="Equation.3">
                  <p:embed/>
                </p:oleObj>
              </mc:Choice>
              <mc:Fallback>
                <p:oleObj name="数式" r:id="rId3" imgW="2819160" imgH="1384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81000"/>
                        <a:ext cx="5873750" cy="288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448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0A67-0A25-4458-9E5A-6DEE86DF3B8B}" type="datetime1">
              <a:rPr lang="en-US" smtClean="0"/>
              <a:t>1/31/2012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7712" y="452735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Electric potential for constant electric field:</a:t>
            </a:r>
          </a:p>
        </p:txBody>
      </p:sp>
      <p:sp>
        <p:nvSpPr>
          <p:cNvPr id="6" name="Cube 5"/>
          <p:cNvSpPr/>
          <p:nvPr/>
        </p:nvSpPr>
        <p:spPr>
          <a:xfrm>
            <a:off x="4138612" y="1102666"/>
            <a:ext cx="304800" cy="4038600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914400" y="1088379"/>
            <a:ext cx="304800" cy="4038600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52937" y="1105195"/>
            <a:ext cx="63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-s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625" y="1014115"/>
            <a:ext cx="63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+s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066800" y="5562600"/>
            <a:ext cx="3224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7712" y="5848350"/>
            <a:ext cx="700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x=0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48112" y="5867400"/>
            <a:ext cx="700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x=d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490662" y="2590800"/>
            <a:ext cx="2057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490662" y="1828800"/>
            <a:ext cx="2057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490662" y="2209800"/>
            <a:ext cx="2057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490662" y="2971800"/>
            <a:ext cx="2057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528762" y="3429000"/>
            <a:ext cx="2057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528762" y="3962400"/>
            <a:ext cx="2057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24000" y="4419600"/>
            <a:ext cx="2057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220715"/>
              </p:ext>
            </p:extLst>
          </p:nvPr>
        </p:nvGraphicFramePr>
        <p:xfrm>
          <a:off x="2145506" y="985540"/>
          <a:ext cx="1054894" cy="85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7" name="数式" r:id="rId3" imgW="533160" imgH="431640" progId="Equation.3">
                  <p:embed/>
                </p:oleObj>
              </mc:Choice>
              <mc:Fallback>
                <p:oleObj name="数式" r:id="rId3" imgW="5331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45506" y="985540"/>
                        <a:ext cx="1054894" cy="853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569189"/>
              </p:ext>
            </p:extLst>
          </p:nvPr>
        </p:nvGraphicFramePr>
        <p:xfrm>
          <a:off x="5091112" y="1752600"/>
          <a:ext cx="3695701" cy="3398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8" name="数式" r:id="rId5" imgW="1574640" imgH="1447560" progId="Equation.3">
                  <p:embed/>
                </p:oleObj>
              </mc:Choice>
              <mc:Fallback>
                <p:oleObj name="数式" r:id="rId5" imgW="1574640" imgH="144756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1112" y="1752600"/>
                        <a:ext cx="3695701" cy="33980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987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668F-639E-4DDA-9372-9D36AA04D4E7}" type="datetime1">
              <a:rPr lang="en-US" smtClean="0"/>
              <a:t>1/31/2012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3810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Announcements: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1" t="62268" r="23128" b="4535"/>
          <a:stretch/>
        </p:blipFill>
        <p:spPr bwMode="auto">
          <a:xfrm>
            <a:off x="827323" y="1219200"/>
            <a:ext cx="7402277" cy="299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609600" y="3095832"/>
            <a:ext cx="533400" cy="33316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0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0A67-0A25-4458-9E5A-6DEE86DF3B8B}" type="datetime1">
              <a:rPr lang="en-US" smtClean="0"/>
              <a:t>1/31/2012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7712" y="452735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Electric potential for constant electric field:</a:t>
            </a:r>
          </a:p>
        </p:txBody>
      </p:sp>
      <p:sp>
        <p:nvSpPr>
          <p:cNvPr id="6" name="Cube 5"/>
          <p:cNvSpPr/>
          <p:nvPr/>
        </p:nvSpPr>
        <p:spPr>
          <a:xfrm>
            <a:off x="4138612" y="1102666"/>
            <a:ext cx="304800" cy="4038600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914400" y="1088379"/>
            <a:ext cx="304800" cy="4038600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52937" y="1105195"/>
            <a:ext cx="63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-s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625" y="1014115"/>
            <a:ext cx="63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+s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066800" y="5257800"/>
            <a:ext cx="3224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90574" y="5257800"/>
            <a:ext cx="700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x=0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52885" y="5257800"/>
            <a:ext cx="700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x=d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490662" y="2590800"/>
            <a:ext cx="2057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490662" y="1828800"/>
            <a:ext cx="2057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490662" y="2209800"/>
            <a:ext cx="2057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490662" y="2971800"/>
            <a:ext cx="2057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528762" y="3429000"/>
            <a:ext cx="2057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528762" y="3962400"/>
            <a:ext cx="2057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24000" y="4419600"/>
            <a:ext cx="2057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085002"/>
              </p:ext>
            </p:extLst>
          </p:nvPr>
        </p:nvGraphicFramePr>
        <p:xfrm>
          <a:off x="2145506" y="985540"/>
          <a:ext cx="1054894" cy="85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2" name="数式" r:id="rId3" imgW="533160" imgH="431640" progId="Equation.3">
                  <p:embed/>
                </p:oleObj>
              </mc:Choice>
              <mc:Fallback>
                <p:oleObj name="数式" r:id="rId3" imgW="5331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45506" y="985540"/>
                        <a:ext cx="1054894" cy="853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094992"/>
              </p:ext>
            </p:extLst>
          </p:nvPr>
        </p:nvGraphicFramePr>
        <p:xfrm>
          <a:off x="5091112" y="1743180"/>
          <a:ext cx="3695701" cy="3398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3" name="数式" r:id="rId5" imgW="1574640" imgH="1447560" progId="Equation.3">
                  <p:embed/>
                </p:oleObj>
              </mc:Choice>
              <mc:Fallback>
                <p:oleObj name="数式" r:id="rId5" imgW="1574640" imgH="1447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1112" y="1743180"/>
                        <a:ext cx="3695701" cy="33980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879248"/>
              </p:ext>
            </p:extLst>
          </p:nvPr>
        </p:nvGraphicFramePr>
        <p:xfrm>
          <a:off x="4089400" y="5462587"/>
          <a:ext cx="1549400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4" name="数式" r:id="rId7" imgW="660240" imgH="431640" progId="Equation.3">
                  <p:embed/>
                </p:oleObj>
              </mc:Choice>
              <mc:Fallback>
                <p:oleObj name="数式" r:id="rId7" imgW="660240" imgH="43164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5462587"/>
                        <a:ext cx="1549400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720323"/>
              </p:ext>
            </p:extLst>
          </p:nvPr>
        </p:nvGraphicFramePr>
        <p:xfrm>
          <a:off x="1049338" y="5724525"/>
          <a:ext cx="92233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5" name="数式" r:id="rId9" imgW="393480" imgH="228600" progId="Equation.3">
                  <p:embed/>
                </p:oleObj>
              </mc:Choice>
              <mc:Fallback>
                <p:oleObj name="数式" r:id="rId9" imgW="39348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5724525"/>
                        <a:ext cx="922337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833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0A67-0A25-4458-9E5A-6DEE86DF3B8B}" type="datetime1">
              <a:rPr lang="en-US" smtClean="0"/>
              <a:t>1/31/2012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7712" y="452735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Electric potential for constant electric field:</a:t>
            </a:r>
          </a:p>
        </p:txBody>
      </p:sp>
      <p:sp>
        <p:nvSpPr>
          <p:cNvPr id="6" name="Cube 5"/>
          <p:cNvSpPr/>
          <p:nvPr/>
        </p:nvSpPr>
        <p:spPr>
          <a:xfrm>
            <a:off x="4138612" y="1102666"/>
            <a:ext cx="304800" cy="4038600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914400" y="1088379"/>
            <a:ext cx="304800" cy="4038600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52937" y="1105195"/>
            <a:ext cx="63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-s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625" y="1014115"/>
            <a:ext cx="63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+s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066800" y="5257800"/>
            <a:ext cx="3224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90574" y="5257800"/>
            <a:ext cx="700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x=0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52885" y="5257800"/>
            <a:ext cx="700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x=d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490662" y="2590800"/>
            <a:ext cx="2057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490662" y="1828800"/>
            <a:ext cx="2057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490662" y="2209800"/>
            <a:ext cx="2057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490662" y="2971800"/>
            <a:ext cx="2057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528762" y="3429000"/>
            <a:ext cx="2057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528762" y="3962400"/>
            <a:ext cx="2057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24000" y="4419600"/>
            <a:ext cx="2057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438938"/>
              </p:ext>
            </p:extLst>
          </p:nvPr>
        </p:nvGraphicFramePr>
        <p:xfrm>
          <a:off x="2145506" y="985540"/>
          <a:ext cx="1054894" cy="85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8" name="数式" r:id="rId3" imgW="533160" imgH="431640" progId="Equation.3">
                  <p:embed/>
                </p:oleObj>
              </mc:Choice>
              <mc:Fallback>
                <p:oleObj name="数式" r:id="rId3" imgW="5331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45506" y="985540"/>
                        <a:ext cx="1054894" cy="853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748552"/>
              </p:ext>
            </p:extLst>
          </p:nvPr>
        </p:nvGraphicFramePr>
        <p:xfrm>
          <a:off x="4089400" y="5462587"/>
          <a:ext cx="1549400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9" name="数式" r:id="rId5" imgW="660240" imgH="431640" progId="Equation.3">
                  <p:embed/>
                </p:oleObj>
              </mc:Choice>
              <mc:Fallback>
                <p:oleObj name="数式" r:id="rId5" imgW="660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5462587"/>
                        <a:ext cx="1549400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095090"/>
              </p:ext>
            </p:extLst>
          </p:nvPr>
        </p:nvGraphicFramePr>
        <p:xfrm>
          <a:off x="1049338" y="5724525"/>
          <a:ext cx="92233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0" name="数式" r:id="rId7" imgW="393480" imgH="228600" progId="Equation.3">
                  <p:embed/>
                </p:oleObj>
              </mc:Choice>
              <mc:Fallback>
                <p:oleObj name="数式" r:id="rId7" imgW="393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5724525"/>
                        <a:ext cx="922337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410200" y="1014115"/>
            <a:ext cx="335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Suppose a proton </a:t>
            </a:r>
            <a:r>
              <a:rPr lang="en-US" sz="2400" dirty="0" smtClean="0"/>
              <a:t>having charge </a:t>
            </a:r>
            <a:r>
              <a:rPr lang="en-US" sz="2400" i="1" dirty="0" smtClean="0"/>
              <a:t>e</a:t>
            </a:r>
            <a:r>
              <a:rPr lang="en-US" sz="2400" dirty="0" smtClean="0"/>
              <a:t>=1.6x10</a:t>
            </a:r>
            <a:r>
              <a:rPr lang="en-US" sz="2400" baseline="30000" dirty="0" smtClean="0"/>
              <a:t>-19</a:t>
            </a:r>
            <a:r>
              <a:rPr lang="en-US" sz="2400" dirty="0" smtClean="0"/>
              <a:t> C is </a:t>
            </a:r>
            <a:r>
              <a:rPr lang="en-US" sz="2400" dirty="0" smtClean="0"/>
              <a:t>initially at rest at x=0, what is its final kinetic energy at x=d?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0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-</a:t>
            </a:r>
            <a:r>
              <a:rPr lang="en-US" sz="2400" i="1" dirty="0" err="1" smtClean="0"/>
              <a:t>e</a:t>
            </a:r>
            <a:r>
              <a:rPr lang="en-US" sz="2400" dirty="0" err="1" smtClean="0">
                <a:latin typeface="Symbol" pitchFamily="18" charset="2"/>
              </a:rPr>
              <a:t>s</a:t>
            </a:r>
            <a:r>
              <a:rPr lang="en-US" sz="2400" dirty="0" err="1" smtClean="0"/>
              <a:t>d</a:t>
            </a:r>
            <a:r>
              <a:rPr lang="en-US" sz="2400" dirty="0" smtClean="0"/>
              <a:t>/</a:t>
            </a:r>
            <a:r>
              <a:rPr lang="en-US" sz="2400" dirty="0" smtClean="0">
                <a:latin typeface="Symbol" pitchFamily="18" charset="2"/>
              </a:rPr>
              <a:t>e</a:t>
            </a:r>
            <a:r>
              <a:rPr lang="en-US" sz="2400" baseline="-25000" dirty="0" smtClean="0"/>
              <a:t>0</a:t>
            </a:r>
            <a:endParaRPr lang="en-US" sz="2400" baseline="-25000" dirty="0" smtClean="0"/>
          </a:p>
          <a:p>
            <a:pPr marL="457200" indent="-457200">
              <a:buFont typeface="+mj-lt"/>
              <a:buAutoNum type="alphaUcPeriod"/>
            </a:pPr>
            <a:r>
              <a:rPr lang="en-US" sz="2400" baseline="-25000" dirty="0"/>
              <a:t> </a:t>
            </a:r>
            <a:r>
              <a:rPr lang="en-US" sz="2400" dirty="0" smtClean="0"/>
              <a:t>+</a:t>
            </a:r>
            <a:r>
              <a:rPr lang="en-US" sz="2400" i="1" dirty="0" err="1" smtClean="0"/>
              <a:t>e</a:t>
            </a:r>
            <a:r>
              <a:rPr lang="en-US" sz="2400" dirty="0" err="1" smtClean="0">
                <a:latin typeface="Symbol" pitchFamily="18" charset="2"/>
              </a:rPr>
              <a:t>s</a:t>
            </a:r>
            <a:r>
              <a:rPr lang="en-US" sz="2400" dirty="0" err="1" smtClean="0"/>
              <a:t>d</a:t>
            </a:r>
            <a:r>
              <a:rPr lang="en-US" sz="2400" dirty="0" smtClean="0"/>
              <a:t>/</a:t>
            </a:r>
            <a:r>
              <a:rPr lang="en-US" sz="2400" dirty="0" smtClean="0">
                <a:latin typeface="Symbol" pitchFamily="18" charset="2"/>
              </a:rPr>
              <a:t>e</a:t>
            </a:r>
            <a:r>
              <a:rPr lang="en-US" sz="2400" baseline="-25000" dirty="0" smtClean="0"/>
              <a:t>0</a:t>
            </a:r>
            <a:endParaRPr lang="en-US" sz="2400" baseline="-25000" dirty="0"/>
          </a:p>
          <a:p>
            <a:pPr marL="457200" indent="-457200">
              <a:buFont typeface="+mj-lt"/>
              <a:buAutoNum type="alphaUcPeriod"/>
            </a:pPr>
            <a:endParaRPr lang="en-US" sz="2400" baseline="-25000" dirty="0" smtClean="0"/>
          </a:p>
          <a:p>
            <a:pPr marL="457200" indent="-457200">
              <a:buFont typeface="+mj-lt"/>
              <a:buAutoNum type="alphaUcPeriod"/>
            </a:pPr>
            <a:r>
              <a:rPr lang="en-US" sz="2400" baseline="-25000" dirty="0" smtClean="0"/>
              <a:t> </a:t>
            </a:r>
            <a:r>
              <a:rPr lang="en-US" sz="2400" dirty="0" smtClean="0">
                <a:latin typeface="Symbol" pitchFamily="18" charset="2"/>
              </a:rPr>
              <a:t>2</a:t>
            </a:r>
            <a:r>
              <a:rPr lang="en-US" sz="2400" i="1" dirty="0" smtClean="0"/>
              <a:t>e</a:t>
            </a:r>
            <a:r>
              <a:rPr lang="en-US" sz="2400" dirty="0" smtClean="0">
                <a:latin typeface="Symbol" pitchFamily="18" charset="2"/>
              </a:rPr>
              <a:t>s</a:t>
            </a:r>
            <a:r>
              <a:rPr lang="en-US" sz="2400" dirty="0" smtClean="0"/>
              <a:t>d/</a:t>
            </a:r>
            <a:r>
              <a:rPr lang="en-US" sz="2400" dirty="0" smtClean="0">
                <a:latin typeface="Symbol" pitchFamily="18" charset="2"/>
              </a:rPr>
              <a:t>e</a:t>
            </a:r>
            <a:r>
              <a:rPr lang="en-US" sz="2400" baseline="-25000" dirty="0" smtClean="0"/>
              <a:t>0</a:t>
            </a:r>
            <a:endParaRPr lang="en-US" sz="2400" baseline="-25000" dirty="0"/>
          </a:p>
          <a:p>
            <a:pPr marL="457200" indent="-457200">
              <a:buFont typeface="+mj-lt"/>
              <a:buAutoNum type="alphaUcPeriod"/>
            </a:pPr>
            <a:endParaRPr lang="en-US" sz="2400" baseline="-25000" dirty="0" smtClean="0"/>
          </a:p>
          <a:p>
            <a:pPr marL="457200" indent="-457200">
              <a:buFont typeface="+mj-lt"/>
              <a:buAutoNum type="alphaUcPeriod"/>
            </a:pPr>
            <a:endParaRPr lang="en-US" sz="24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18460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0A67-0A25-4458-9E5A-6DEE86DF3B8B}" type="datetime1">
              <a:rPr lang="en-US" smtClean="0"/>
              <a:t>1/31/2012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7712" y="452735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Electric potential for constant electric field:</a:t>
            </a:r>
          </a:p>
        </p:txBody>
      </p:sp>
      <p:sp>
        <p:nvSpPr>
          <p:cNvPr id="6" name="Cube 5"/>
          <p:cNvSpPr/>
          <p:nvPr/>
        </p:nvSpPr>
        <p:spPr>
          <a:xfrm>
            <a:off x="4138612" y="1102666"/>
            <a:ext cx="304800" cy="4038600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914400" y="1088379"/>
            <a:ext cx="304800" cy="4038600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52937" y="1105195"/>
            <a:ext cx="63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-s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625" y="1014115"/>
            <a:ext cx="63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+s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066800" y="5257800"/>
            <a:ext cx="3224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90574" y="5257800"/>
            <a:ext cx="700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x=0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52885" y="5257800"/>
            <a:ext cx="700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x=d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490662" y="2590800"/>
            <a:ext cx="2057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490662" y="1828800"/>
            <a:ext cx="2057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490662" y="2209800"/>
            <a:ext cx="2057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490662" y="2971800"/>
            <a:ext cx="2057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528762" y="3429000"/>
            <a:ext cx="2057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528762" y="3962400"/>
            <a:ext cx="2057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24000" y="4419600"/>
            <a:ext cx="2057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740465"/>
              </p:ext>
            </p:extLst>
          </p:nvPr>
        </p:nvGraphicFramePr>
        <p:xfrm>
          <a:off x="2145506" y="985540"/>
          <a:ext cx="1054894" cy="85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6" name="数式" r:id="rId3" imgW="533160" imgH="431640" progId="Equation.3">
                  <p:embed/>
                </p:oleObj>
              </mc:Choice>
              <mc:Fallback>
                <p:oleObj name="数式" r:id="rId3" imgW="5331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45506" y="985540"/>
                        <a:ext cx="1054894" cy="853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741211"/>
              </p:ext>
            </p:extLst>
          </p:nvPr>
        </p:nvGraphicFramePr>
        <p:xfrm>
          <a:off x="4089400" y="5462587"/>
          <a:ext cx="1549400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7" name="数式" r:id="rId5" imgW="660240" imgH="431640" progId="Equation.3">
                  <p:embed/>
                </p:oleObj>
              </mc:Choice>
              <mc:Fallback>
                <p:oleObj name="数式" r:id="rId5" imgW="660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5462587"/>
                        <a:ext cx="1549400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79654"/>
              </p:ext>
            </p:extLst>
          </p:nvPr>
        </p:nvGraphicFramePr>
        <p:xfrm>
          <a:off x="1049338" y="5724525"/>
          <a:ext cx="92233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8" name="数式" r:id="rId7" imgW="393480" imgH="228600" progId="Equation.3">
                  <p:embed/>
                </p:oleObj>
              </mc:Choice>
              <mc:Fallback>
                <p:oleObj name="数式" r:id="rId7" imgW="393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5724525"/>
                        <a:ext cx="922337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410200" y="1014115"/>
            <a:ext cx="3352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Suppose a proton is initially at rest at x=0, what is its final kinetic energy at x=d?</a:t>
            </a:r>
          </a:p>
          <a:p>
            <a:endParaRPr lang="en-US" sz="2400" dirty="0"/>
          </a:p>
          <a:p>
            <a:endParaRPr lang="en-US" sz="2400" baseline="-25000" dirty="0" smtClean="0"/>
          </a:p>
          <a:p>
            <a:pPr marL="457200" indent="-457200">
              <a:buFont typeface="+mj-lt"/>
              <a:buAutoNum type="alphaUcPeriod"/>
            </a:pPr>
            <a:endParaRPr lang="en-US" sz="2400" baseline="-25000" dirty="0" smtClean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963282"/>
              </p:ext>
            </p:extLst>
          </p:nvPr>
        </p:nvGraphicFramePr>
        <p:xfrm>
          <a:off x="5205413" y="2774950"/>
          <a:ext cx="3486150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9" name="数式" r:id="rId9" imgW="1485720" imgH="927000" progId="Equation.3">
                  <p:embed/>
                </p:oleObj>
              </mc:Choice>
              <mc:Fallback>
                <p:oleObj name="数式" r:id="rId9" imgW="1485720" imgH="927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413" y="2774950"/>
                        <a:ext cx="3486150" cy="217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744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0A67-0A25-4458-9E5A-6DEE86DF3B8B}" type="datetime1">
              <a:rPr lang="en-US" smtClean="0"/>
              <a:t>1/31/2012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457200"/>
            <a:ext cx="7162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Uses for accelerated charges: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In an X-ray machine, electrons are accelerated before hitting a Cu or Mo target that produce X-ray radiation.</a:t>
            </a:r>
          </a:p>
          <a:p>
            <a:pPr lvl="2"/>
            <a:r>
              <a:rPr lang="en-US" sz="2400" dirty="0" smtClean="0"/>
              <a:t>Note</a:t>
            </a:r>
            <a:r>
              <a:rPr lang="en-US" sz="2400" dirty="0"/>
              <a:t>:</a:t>
            </a:r>
            <a:r>
              <a:rPr lang="en-US" sz="2400" dirty="0" smtClean="0"/>
              <a:t>   An electron accelerated through a potential difference of 10V will have </a:t>
            </a:r>
          </a:p>
          <a:p>
            <a:pPr lvl="2"/>
            <a:r>
              <a:rPr lang="en-US" sz="2400" dirty="0" err="1" smtClean="0"/>
              <a:t>K</a:t>
            </a:r>
            <a:r>
              <a:rPr lang="en-US" sz="2400" baseline="-25000" dirty="0" err="1" smtClean="0"/>
              <a:t>f</a:t>
            </a:r>
            <a:r>
              <a:rPr lang="en-US" sz="2400" dirty="0" smtClean="0"/>
              <a:t> = 10eV = 1.6 x 10</a:t>
            </a:r>
            <a:r>
              <a:rPr lang="en-US" sz="2400" baseline="30000" dirty="0" smtClean="0"/>
              <a:t>-18</a:t>
            </a:r>
            <a:r>
              <a:rPr lang="en-US" sz="2400" dirty="0" smtClean="0"/>
              <a:t>    J     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f</a:t>
            </a:r>
            <a:r>
              <a:rPr lang="en-US" sz="2400" dirty="0" smtClean="0"/>
              <a:t> = 2 x 10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 m/s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Electron beam microscopy  (almost atomic resolution)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Accelerated electrons moving in a circle generate synchrotron radiation</a:t>
            </a:r>
          </a:p>
        </p:txBody>
      </p:sp>
    </p:spTree>
    <p:extLst>
      <p:ext uri="{BB962C8B-B14F-4D97-AF65-F5344CB8AC3E}">
        <p14:creationId xmlns:p14="http://schemas.microsoft.com/office/powerpoint/2010/main" val="167445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0A67-0A25-4458-9E5A-6DEE86DF3B8B}" type="datetime1">
              <a:rPr lang="en-US" smtClean="0"/>
              <a:t>1/31/2012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7712" y="452735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Electric potential for constant electric field:</a:t>
            </a:r>
          </a:p>
        </p:txBody>
      </p:sp>
      <p:sp>
        <p:nvSpPr>
          <p:cNvPr id="6" name="Cube 5"/>
          <p:cNvSpPr/>
          <p:nvPr/>
        </p:nvSpPr>
        <p:spPr>
          <a:xfrm>
            <a:off x="4138612" y="1102666"/>
            <a:ext cx="304800" cy="4038600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914400" y="1088379"/>
            <a:ext cx="304800" cy="4038600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52937" y="1105195"/>
            <a:ext cx="63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-s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625" y="1014115"/>
            <a:ext cx="63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+s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066800" y="5257800"/>
            <a:ext cx="3224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90574" y="5257800"/>
            <a:ext cx="700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x=0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52885" y="5257800"/>
            <a:ext cx="700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x=d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490662" y="2590800"/>
            <a:ext cx="2057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490662" y="1828800"/>
            <a:ext cx="2057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490662" y="2209800"/>
            <a:ext cx="2057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490662" y="2971800"/>
            <a:ext cx="2057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528762" y="3429000"/>
            <a:ext cx="2057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528762" y="3962400"/>
            <a:ext cx="2057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24000" y="4419600"/>
            <a:ext cx="2057400" cy="0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452052"/>
              </p:ext>
            </p:extLst>
          </p:nvPr>
        </p:nvGraphicFramePr>
        <p:xfrm>
          <a:off x="2145506" y="985540"/>
          <a:ext cx="1054894" cy="85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1" name="数式" r:id="rId3" imgW="533160" imgH="431640" progId="Equation.3">
                  <p:embed/>
                </p:oleObj>
              </mc:Choice>
              <mc:Fallback>
                <p:oleObj name="数式" r:id="rId3" imgW="5331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45506" y="985540"/>
                        <a:ext cx="1054894" cy="853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667351"/>
              </p:ext>
            </p:extLst>
          </p:nvPr>
        </p:nvGraphicFramePr>
        <p:xfrm>
          <a:off x="4089400" y="5462587"/>
          <a:ext cx="1549400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2" name="数式" r:id="rId5" imgW="660240" imgH="431640" progId="Equation.3">
                  <p:embed/>
                </p:oleObj>
              </mc:Choice>
              <mc:Fallback>
                <p:oleObj name="数式" r:id="rId5" imgW="660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5462587"/>
                        <a:ext cx="1549400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930841"/>
              </p:ext>
            </p:extLst>
          </p:nvPr>
        </p:nvGraphicFramePr>
        <p:xfrm>
          <a:off x="1049338" y="5724525"/>
          <a:ext cx="92233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3" name="数式" r:id="rId7" imgW="393480" imgH="228600" progId="Equation.3">
                  <p:embed/>
                </p:oleObj>
              </mc:Choice>
              <mc:Fallback>
                <p:oleObj name="数式" r:id="rId7" imgW="393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5724525"/>
                        <a:ext cx="922337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1981200" y="2281535"/>
            <a:ext cx="990600" cy="995065"/>
            <a:chOff x="6248400" y="1828800"/>
            <a:chExt cx="990600" cy="995065"/>
          </a:xfrm>
        </p:grpSpPr>
        <p:grpSp>
          <p:nvGrpSpPr>
            <p:cNvPr id="30" name="Group 29"/>
            <p:cNvGrpSpPr/>
            <p:nvPr/>
          </p:nvGrpSpPr>
          <p:grpSpPr>
            <a:xfrm>
              <a:off x="6248400" y="1905000"/>
              <a:ext cx="914400" cy="914400"/>
              <a:chOff x="6248400" y="1828800"/>
              <a:chExt cx="914400" cy="91440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6438900" y="2019300"/>
                <a:ext cx="533400" cy="5334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oup 28"/>
              <p:cNvGrpSpPr/>
              <p:nvPr/>
            </p:nvGrpSpPr>
            <p:grpSpPr>
              <a:xfrm>
                <a:off x="6248400" y="1828800"/>
                <a:ext cx="914400" cy="914400"/>
                <a:chOff x="6248400" y="1828800"/>
                <a:chExt cx="914400" cy="914400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6248400" y="1828800"/>
                  <a:ext cx="381000" cy="381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6781800" y="2362200"/>
                  <a:ext cx="381000" cy="381000"/>
                </a:xfrm>
                <a:prstGeom prst="ellipse">
                  <a:avLst/>
                </a:prstGeom>
                <a:solidFill>
                  <a:srgbClr val="DA32AA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" name="Group 32"/>
            <p:cNvGrpSpPr/>
            <p:nvPr/>
          </p:nvGrpSpPr>
          <p:grpSpPr>
            <a:xfrm>
              <a:off x="6305550" y="1828800"/>
              <a:ext cx="933450" cy="995065"/>
              <a:chOff x="6229350" y="1828800"/>
              <a:chExt cx="933450" cy="995065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6229350" y="1828800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Symbol" pitchFamily="18" charset="2"/>
                  </a:rPr>
                  <a:t>-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781800" y="2362200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Symbol" pitchFamily="18" charset="2"/>
                  </a:rPr>
                  <a:t>+</a:t>
                </a:r>
                <a:endParaRPr lang="en-US" sz="2400" b="1" dirty="0">
                  <a:latin typeface="Symbol" pitchFamily="18" charset="2"/>
                </a:endParaRPr>
              </a:p>
            </p:txBody>
          </p:sp>
        </p:grpSp>
      </p:grpSp>
      <p:sp>
        <p:nvSpPr>
          <p:cNvPr id="35" name="TextBox 34"/>
          <p:cNvSpPr txBox="1"/>
          <p:nvPr/>
        </p:nvSpPr>
        <p:spPr>
          <a:xfrm>
            <a:off x="5091112" y="1475780"/>
            <a:ext cx="3671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Suppose a molecule with positive and negative parts is placed in the field E as </a:t>
            </a:r>
            <a:r>
              <a:rPr lang="en-US" sz="2400" smtClean="0"/>
              <a:t>show.</a:t>
            </a:r>
          </a:p>
          <a:p>
            <a:endParaRPr lang="en-US" sz="2400" dirty="0" smtClean="0"/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It will move to the right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It will move to the left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It will not move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It will rotate</a:t>
            </a:r>
          </a:p>
        </p:txBody>
      </p:sp>
    </p:spTree>
    <p:extLst>
      <p:ext uri="{BB962C8B-B14F-4D97-AF65-F5344CB8AC3E}">
        <p14:creationId xmlns:p14="http://schemas.microsoft.com/office/powerpoint/2010/main" val="124971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0A67-0A25-4458-9E5A-6DEE86DF3B8B}" type="datetime1">
              <a:rPr lang="en-US" smtClean="0"/>
              <a:t>1/31/2012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533400"/>
            <a:ext cx="6477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i-clicker question</a:t>
            </a:r>
          </a:p>
          <a:p>
            <a:pPr lvl="1"/>
            <a:r>
              <a:rPr lang="en-US" sz="2400" dirty="0" smtClean="0"/>
              <a:t>Would you attend a review session for next Tuesday’s exam on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Monday afternoon at 4 PM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Monday evening at 5 PM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Sunday afternoon at 3 PM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Sunday evening at 5 PM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None of these</a:t>
            </a:r>
          </a:p>
        </p:txBody>
      </p:sp>
    </p:spTree>
    <p:extLst>
      <p:ext uri="{BB962C8B-B14F-4D97-AF65-F5344CB8AC3E}">
        <p14:creationId xmlns:p14="http://schemas.microsoft.com/office/powerpoint/2010/main" val="2953761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531C-FBB3-4F79-AA71-87B6C0AD38FF}" type="datetime1">
              <a:rPr lang="en-US" smtClean="0"/>
              <a:t>1/31/2012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609600"/>
            <a:ext cx="6477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i-clicker registration problems: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Campbell</a:t>
            </a:r>
            <a:r>
              <a:rPr lang="en-US" sz="2400" dirty="0"/>
              <a:t>, </a:t>
            </a:r>
            <a:r>
              <a:rPr lang="en-US" sz="2400" dirty="0" smtClean="0"/>
              <a:t>Thane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/>
              <a:t>Dearmon</a:t>
            </a:r>
            <a:r>
              <a:rPr lang="en-US" sz="2400" dirty="0"/>
              <a:t>, </a:t>
            </a:r>
            <a:r>
              <a:rPr lang="en-US" sz="2400" dirty="0" smtClean="0"/>
              <a:t>Jake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/>
              <a:t>Klebous</a:t>
            </a:r>
            <a:r>
              <a:rPr lang="en-US" sz="2400" dirty="0"/>
              <a:t>, </a:t>
            </a:r>
            <a:r>
              <a:rPr lang="en-US" sz="2400" dirty="0" smtClean="0"/>
              <a:t>Sandy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/>
              <a:t>Samsel</a:t>
            </a:r>
            <a:r>
              <a:rPr lang="en-US" sz="2400" dirty="0" smtClean="0"/>
              <a:t>, David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Story, William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2671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EA499-AD7C-4651-B064-D476C9F69376}" type="datetime1">
              <a:rPr lang="en-US" smtClean="0"/>
              <a:t>1/31/2012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sp>
        <p:nvSpPr>
          <p:cNvPr id="5" name="Cube 4"/>
          <p:cNvSpPr/>
          <p:nvPr/>
        </p:nvSpPr>
        <p:spPr>
          <a:xfrm>
            <a:off x="1371600" y="1219200"/>
            <a:ext cx="762000" cy="4876800"/>
          </a:xfrm>
          <a:prstGeom prst="cube">
            <a:avLst>
              <a:gd name="adj" fmla="val 35526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762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Consider a neutral (electrically isolated) metal sheet: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219200" y="152400"/>
            <a:ext cx="7848600" cy="4572000"/>
            <a:chOff x="1219200" y="152400"/>
            <a:chExt cx="7848600" cy="4572000"/>
          </a:xfrm>
        </p:grpSpPr>
        <p:grpSp>
          <p:nvGrpSpPr>
            <p:cNvPr id="17" name="Group 16"/>
            <p:cNvGrpSpPr/>
            <p:nvPr/>
          </p:nvGrpSpPr>
          <p:grpSpPr>
            <a:xfrm>
              <a:off x="1219200" y="152400"/>
              <a:ext cx="7848600" cy="4572000"/>
              <a:chOff x="1219200" y="152400"/>
              <a:chExt cx="7848600" cy="457200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219200" y="152400"/>
                <a:ext cx="7010400" cy="4419600"/>
                <a:chOff x="1219200" y="152400"/>
                <a:chExt cx="7010400" cy="4419600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5410200" y="152400"/>
                  <a:ext cx="2819400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What happens when you bring a point charge +Q close to the sheet?</a:t>
                  </a:r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2362200" y="3657600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133600" y="3124200"/>
                  <a:ext cx="6096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+Q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1219200" y="3238500"/>
                  <a:ext cx="800219" cy="1333500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Symbol" pitchFamily="18" charset="2"/>
                    </a:rPr>
                    <a:t>- - - - -</a:t>
                  </a:r>
                </a:p>
                <a:p>
                  <a:r>
                    <a:rPr lang="en-US" sz="2000" b="1" dirty="0" smtClean="0">
                      <a:solidFill>
                        <a:srgbClr val="FF0000"/>
                      </a:solidFill>
                      <a:latin typeface="Symbol" pitchFamily="18" charset="2"/>
                    </a:rPr>
                    <a:t>+ + + + +</a:t>
                  </a:r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2057400" y="365760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x</a:t>
                </a:r>
              </a:p>
            </p:txBody>
          </p:sp>
          <p:graphicFrame>
            <p:nvGraphicFramePr>
              <p:cNvPr id="16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62384871"/>
                  </p:ext>
                </p:extLst>
              </p:nvPr>
            </p:nvGraphicFramePr>
            <p:xfrm>
              <a:off x="2836862" y="2895600"/>
              <a:ext cx="6230938" cy="1828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358" name="数式" r:id="rId3" imgW="2336760" imgH="685800" progId="Equation.3">
                      <p:embed/>
                    </p:oleObj>
                  </mc:Choice>
                  <mc:Fallback>
                    <p:oleObj name="数式" r:id="rId3" imgW="2336760" imgH="6858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2836862" y="2895600"/>
                            <a:ext cx="6230938" cy="18288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14" name="Straight Connector 13"/>
            <p:cNvCxnSpPr>
              <a:endCxn id="8" idx="6"/>
            </p:cNvCxnSpPr>
            <p:nvPr/>
          </p:nvCxnSpPr>
          <p:spPr>
            <a:xfrm>
              <a:off x="1981200" y="3771900"/>
              <a:ext cx="609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487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0A67-0A25-4458-9E5A-6DEE86DF3B8B}" type="datetime1">
              <a:rPr lang="en-US" smtClean="0"/>
              <a:t>1/31/2012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6096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Somewhat related question from homework:</a:t>
            </a:r>
          </a:p>
          <a:p>
            <a:pPr lvl="1"/>
            <a:r>
              <a:rPr lang="en-US" sz="2400" dirty="0" smtClean="0"/>
              <a:t>Suppose an electrically neutral sheet of metal is placed in a uniform electric field.    What is the resultant charge distribution on the surface of the sheet?         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09800" y="3200400"/>
            <a:ext cx="4953000" cy="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209800" y="3352800"/>
            <a:ext cx="4953000" cy="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09800" y="3505200"/>
            <a:ext cx="4953000" cy="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209800" y="3657600"/>
            <a:ext cx="4953000" cy="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09800" y="3810000"/>
            <a:ext cx="4953000" cy="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09800" y="3962400"/>
            <a:ext cx="4953000" cy="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209800" y="4114800"/>
            <a:ext cx="4953000" cy="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209800" y="4267200"/>
            <a:ext cx="4953000" cy="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09800" y="4419600"/>
            <a:ext cx="4953000" cy="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209800" y="4572000"/>
            <a:ext cx="4953000" cy="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209800" y="4724400"/>
            <a:ext cx="4953000" cy="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209800" y="4876800"/>
            <a:ext cx="4953000" cy="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09800" y="5029200"/>
            <a:ext cx="4953000" cy="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209800" y="5181600"/>
            <a:ext cx="4953000" cy="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be 5"/>
          <p:cNvSpPr/>
          <p:nvPr/>
        </p:nvSpPr>
        <p:spPr>
          <a:xfrm>
            <a:off x="4114800" y="2362200"/>
            <a:ext cx="990600" cy="3657600"/>
          </a:xfrm>
          <a:prstGeom prst="cub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08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0A67-0A25-4458-9E5A-6DEE86DF3B8B}" type="datetime1">
              <a:rPr lang="en-US" smtClean="0"/>
              <a:t>1/31/2012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09800" y="3200400"/>
            <a:ext cx="4953000" cy="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209800" y="3352800"/>
            <a:ext cx="4953000" cy="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09800" y="3505200"/>
            <a:ext cx="4953000" cy="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209800" y="3657600"/>
            <a:ext cx="4953000" cy="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09800" y="3810000"/>
            <a:ext cx="4953000" cy="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09800" y="3962400"/>
            <a:ext cx="4953000" cy="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209800" y="4114800"/>
            <a:ext cx="4953000" cy="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209800" y="4267200"/>
            <a:ext cx="4953000" cy="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09800" y="4419600"/>
            <a:ext cx="4953000" cy="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209800" y="4572000"/>
            <a:ext cx="4953000" cy="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209800" y="4724400"/>
            <a:ext cx="4953000" cy="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209800" y="4876800"/>
            <a:ext cx="4953000" cy="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09800" y="5029200"/>
            <a:ext cx="4953000" cy="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209800" y="5181600"/>
            <a:ext cx="4953000" cy="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114800" y="1752600"/>
            <a:ext cx="990600" cy="434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595807" y="3048000"/>
            <a:ext cx="1661993" cy="2667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+ + + +  + + + + +</a:t>
            </a:r>
          </a:p>
          <a:p>
            <a:endParaRPr lang="en-US" sz="2400" b="1" dirty="0" smtClean="0">
              <a:latin typeface="Symbol" pitchFamily="18" charset="2"/>
            </a:endParaRPr>
          </a:p>
          <a:p>
            <a:r>
              <a:rPr lang="en-US" sz="2400" b="1" dirty="0">
                <a:latin typeface="Symbol" pitchFamily="18" charset="2"/>
              </a:rPr>
              <a:t>- - - - - - - - -</a:t>
            </a:r>
          </a:p>
          <a:p>
            <a:endParaRPr lang="en-US" sz="2400" dirty="0" smtClean="0">
              <a:latin typeface="Symbol" pitchFamily="18" charset="2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267200" y="3048000"/>
            <a:ext cx="685800" cy="0"/>
          </a:xfrm>
          <a:prstGeom prst="straightConnector1">
            <a:avLst/>
          </a:prstGeom>
          <a:ln w="50800">
            <a:solidFill>
              <a:srgbClr val="FF0000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267200" y="3276600"/>
            <a:ext cx="685800" cy="0"/>
          </a:xfrm>
          <a:prstGeom prst="straightConnector1">
            <a:avLst/>
          </a:prstGeom>
          <a:ln w="50800">
            <a:solidFill>
              <a:srgbClr val="FF0000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267200" y="3505200"/>
            <a:ext cx="685800" cy="0"/>
          </a:xfrm>
          <a:prstGeom prst="straightConnector1">
            <a:avLst/>
          </a:prstGeom>
          <a:ln w="50800">
            <a:solidFill>
              <a:srgbClr val="FF0000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267200" y="3810000"/>
            <a:ext cx="685800" cy="0"/>
          </a:xfrm>
          <a:prstGeom prst="straightConnector1">
            <a:avLst/>
          </a:prstGeom>
          <a:ln w="50800">
            <a:solidFill>
              <a:srgbClr val="FF0000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267200" y="4114800"/>
            <a:ext cx="685800" cy="0"/>
          </a:xfrm>
          <a:prstGeom prst="straightConnector1">
            <a:avLst/>
          </a:prstGeom>
          <a:ln w="50800">
            <a:solidFill>
              <a:srgbClr val="FF0000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267200" y="4343400"/>
            <a:ext cx="685800" cy="0"/>
          </a:xfrm>
          <a:prstGeom prst="straightConnector1">
            <a:avLst/>
          </a:prstGeom>
          <a:ln w="50800">
            <a:solidFill>
              <a:srgbClr val="FF0000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267200" y="4572000"/>
            <a:ext cx="685800" cy="0"/>
          </a:xfrm>
          <a:prstGeom prst="straightConnector1">
            <a:avLst/>
          </a:prstGeom>
          <a:ln w="50800">
            <a:solidFill>
              <a:srgbClr val="FF0000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267200" y="4800600"/>
            <a:ext cx="685800" cy="0"/>
          </a:xfrm>
          <a:prstGeom prst="straightConnector1">
            <a:avLst/>
          </a:prstGeom>
          <a:ln w="50800">
            <a:solidFill>
              <a:srgbClr val="FF0000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267200" y="5029200"/>
            <a:ext cx="685800" cy="0"/>
          </a:xfrm>
          <a:prstGeom prst="straightConnector1">
            <a:avLst/>
          </a:prstGeom>
          <a:ln w="50800">
            <a:solidFill>
              <a:srgbClr val="FF0000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267200" y="5334000"/>
            <a:ext cx="685800" cy="0"/>
          </a:xfrm>
          <a:prstGeom prst="straightConnector1">
            <a:avLst/>
          </a:prstGeom>
          <a:ln w="50800">
            <a:solidFill>
              <a:srgbClr val="FF0000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374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0A67-0A25-4458-9E5A-6DEE86DF3B8B}" type="datetime1">
              <a:rPr lang="en-US" smtClean="0"/>
              <a:t>1/31/2012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09800" y="3200400"/>
            <a:ext cx="4953000" cy="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209800" y="3352800"/>
            <a:ext cx="4953000" cy="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09800" y="3505200"/>
            <a:ext cx="4953000" cy="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209800" y="3657600"/>
            <a:ext cx="4953000" cy="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09800" y="3810000"/>
            <a:ext cx="4953000" cy="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09800" y="3962400"/>
            <a:ext cx="4953000" cy="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209800" y="4114800"/>
            <a:ext cx="4953000" cy="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209800" y="4267200"/>
            <a:ext cx="4953000" cy="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09800" y="4419600"/>
            <a:ext cx="4953000" cy="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209800" y="4572000"/>
            <a:ext cx="4953000" cy="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209800" y="4724400"/>
            <a:ext cx="4953000" cy="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209800" y="4876800"/>
            <a:ext cx="4953000" cy="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09800" y="5029200"/>
            <a:ext cx="4953000" cy="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209800" y="5181600"/>
            <a:ext cx="4953000" cy="0"/>
          </a:xfrm>
          <a:prstGeom prst="straightConnector1">
            <a:avLst/>
          </a:prstGeom>
          <a:ln w="508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114800" y="1752600"/>
            <a:ext cx="990600" cy="434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595807" y="3048000"/>
            <a:ext cx="1661993" cy="2667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+ + + +  + + + + +</a:t>
            </a:r>
          </a:p>
          <a:p>
            <a:endParaRPr lang="en-US" sz="2400" b="1" dirty="0" smtClean="0">
              <a:latin typeface="Symbol" pitchFamily="18" charset="2"/>
            </a:endParaRPr>
          </a:p>
          <a:p>
            <a:r>
              <a:rPr lang="en-US" sz="2400" b="1" dirty="0">
                <a:latin typeface="Symbol" pitchFamily="18" charset="2"/>
              </a:rPr>
              <a:t>- - - - - - - - -</a:t>
            </a:r>
          </a:p>
          <a:p>
            <a:endParaRPr lang="en-US" sz="2400" dirty="0" smtClean="0">
              <a:latin typeface="Symbol" pitchFamily="18" charset="2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267200" y="3048000"/>
            <a:ext cx="685800" cy="0"/>
          </a:xfrm>
          <a:prstGeom prst="straightConnector1">
            <a:avLst/>
          </a:prstGeom>
          <a:ln w="50800">
            <a:solidFill>
              <a:srgbClr val="FF0000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267200" y="3276600"/>
            <a:ext cx="685800" cy="0"/>
          </a:xfrm>
          <a:prstGeom prst="straightConnector1">
            <a:avLst/>
          </a:prstGeom>
          <a:ln w="50800">
            <a:solidFill>
              <a:srgbClr val="FF0000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267200" y="3505200"/>
            <a:ext cx="685800" cy="0"/>
          </a:xfrm>
          <a:prstGeom prst="straightConnector1">
            <a:avLst/>
          </a:prstGeom>
          <a:ln w="50800">
            <a:solidFill>
              <a:srgbClr val="FF0000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267200" y="3810000"/>
            <a:ext cx="685800" cy="0"/>
          </a:xfrm>
          <a:prstGeom prst="straightConnector1">
            <a:avLst/>
          </a:prstGeom>
          <a:ln w="50800">
            <a:solidFill>
              <a:srgbClr val="FF0000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267200" y="4114800"/>
            <a:ext cx="685800" cy="0"/>
          </a:xfrm>
          <a:prstGeom prst="straightConnector1">
            <a:avLst/>
          </a:prstGeom>
          <a:ln w="50800">
            <a:solidFill>
              <a:srgbClr val="FF0000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267200" y="4343400"/>
            <a:ext cx="685800" cy="0"/>
          </a:xfrm>
          <a:prstGeom prst="straightConnector1">
            <a:avLst/>
          </a:prstGeom>
          <a:ln w="50800">
            <a:solidFill>
              <a:srgbClr val="FF0000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267200" y="4572000"/>
            <a:ext cx="685800" cy="0"/>
          </a:xfrm>
          <a:prstGeom prst="straightConnector1">
            <a:avLst/>
          </a:prstGeom>
          <a:ln w="50800">
            <a:solidFill>
              <a:srgbClr val="FF0000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267200" y="4800600"/>
            <a:ext cx="685800" cy="0"/>
          </a:xfrm>
          <a:prstGeom prst="straightConnector1">
            <a:avLst/>
          </a:prstGeom>
          <a:ln w="50800">
            <a:solidFill>
              <a:srgbClr val="FF0000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267200" y="5029200"/>
            <a:ext cx="685800" cy="0"/>
          </a:xfrm>
          <a:prstGeom prst="straightConnector1">
            <a:avLst/>
          </a:prstGeom>
          <a:ln w="50800">
            <a:solidFill>
              <a:srgbClr val="FF0000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267200" y="5334000"/>
            <a:ext cx="685800" cy="0"/>
          </a:xfrm>
          <a:prstGeom prst="straightConnector1">
            <a:avLst/>
          </a:prstGeom>
          <a:ln w="50800">
            <a:solidFill>
              <a:srgbClr val="FF0000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23900" y="152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Electric field inside an electric isolated, neutral ideal metal = 0. </a:t>
            </a:r>
          </a:p>
        </p:txBody>
      </p:sp>
      <p:sp>
        <p:nvSpPr>
          <p:cNvPr id="6" name="Can 5"/>
          <p:cNvSpPr/>
          <p:nvPr/>
        </p:nvSpPr>
        <p:spPr>
          <a:xfrm rot="5400000">
            <a:off x="4838700" y="3695700"/>
            <a:ext cx="685800" cy="914400"/>
          </a:xfrm>
          <a:prstGeom prst="can">
            <a:avLst>
              <a:gd name="adj" fmla="val 29168"/>
            </a:avLst>
          </a:prstGeom>
          <a:solidFill>
            <a:srgbClr val="FC70D7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362700" y="26244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976116"/>
              </p:ext>
            </p:extLst>
          </p:nvPr>
        </p:nvGraphicFramePr>
        <p:xfrm>
          <a:off x="5778500" y="5384800"/>
          <a:ext cx="965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3" name="数式" r:id="rId3" imgW="241200" imgH="164880" progId="Equation.3">
                  <p:embed/>
                </p:oleObj>
              </mc:Choice>
              <mc:Fallback>
                <p:oleObj name="数式" r:id="rId3" imgW="24120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78500" y="5384800"/>
                        <a:ext cx="9652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>
            <a:endCxn id="6" idx="1"/>
          </p:cNvCxnSpPr>
          <p:nvPr/>
        </p:nvCxnSpPr>
        <p:spPr>
          <a:xfrm flipH="1" flipV="1">
            <a:off x="5638800" y="4152900"/>
            <a:ext cx="381000" cy="1333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271910"/>
              </p:ext>
            </p:extLst>
          </p:nvPr>
        </p:nvGraphicFramePr>
        <p:xfrm>
          <a:off x="3048000" y="5384800"/>
          <a:ext cx="5080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4" name="数式" r:id="rId5" imgW="126720" imgH="177480" progId="Equation.3">
                  <p:embed/>
                </p:oleObj>
              </mc:Choice>
              <mc:Fallback>
                <p:oleObj name="数式" r:id="rId5" imgW="126720" imgH="1774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384800"/>
                        <a:ext cx="5080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>
          <a:xfrm flipV="1">
            <a:off x="3352800" y="4267200"/>
            <a:ext cx="13335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525015"/>
              </p:ext>
            </p:extLst>
          </p:nvPr>
        </p:nvGraphicFramePr>
        <p:xfrm>
          <a:off x="304800" y="1066800"/>
          <a:ext cx="3657600" cy="24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5" name="数式" r:id="rId7" imgW="1612800" imgH="1066680" progId="Equation.3">
                  <p:embed/>
                </p:oleObj>
              </mc:Choice>
              <mc:Fallback>
                <p:oleObj name="数式" r:id="rId7" imgW="1612800" imgH="10666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066800"/>
                        <a:ext cx="3657600" cy="24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13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0A67-0A25-4458-9E5A-6DEE86DF3B8B}" type="datetime1">
              <a:rPr lang="en-US" smtClean="0"/>
              <a:t>1/31/2012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34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Review of work and potential energy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19812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r</a:t>
            </a:r>
            <a:r>
              <a:rPr lang="en-US" sz="2400" baseline="-25000" dirty="0" err="1" smtClean="0"/>
              <a:t>i</a:t>
            </a:r>
            <a:endParaRPr lang="en-US" sz="2400" baseline="-25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191000" y="22098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r</a:t>
            </a:r>
            <a:r>
              <a:rPr lang="en-US" sz="2400" baseline="-25000" dirty="0" err="1"/>
              <a:t>f</a:t>
            </a:r>
            <a:endParaRPr lang="en-US" sz="2400" baseline="-25000" dirty="0" smtClean="0"/>
          </a:p>
        </p:txBody>
      </p:sp>
      <p:sp>
        <p:nvSpPr>
          <p:cNvPr id="7" name="Oval 6"/>
          <p:cNvSpPr/>
          <p:nvPr/>
        </p:nvSpPr>
        <p:spPr>
          <a:xfrm>
            <a:off x="2590800" y="1752600"/>
            <a:ext cx="2667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62500" y="2133600"/>
            <a:ext cx="2667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295400" y="1447800"/>
            <a:ext cx="0" cy="34290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295400" y="4876800"/>
            <a:ext cx="5562600" cy="762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7" idx="3"/>
          </p:cNvCxnSpPr>
          <p:nvPr/>
        </p:nvCxnSpPr>
        <p:spPr>
          <a:xfrm flipV="1">
            <a:off x="1295400" y="2012763"/>
            <a:ext cx="1334457" cy="2902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295400" y="2286000"/>
            <a:ext cx="3600450" cy="2628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010400" y="4724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43000" y="990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743200" y="1905000"/>
            <a:ext cx="0" cy="7620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876800" y="2362200"/>
            <a:ext cx="0" cy="7620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000375" y="2279302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67300" y="2510135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</a:p>
        </p:txBody>
      </p:sp>
      <p:sp>
        <p:nvSpPr>
          <p:cNvPr id="12" name="Freeform 11"/>
          <p:cNvSpPr/>
          <p:nvPr/>
        </p:nvSpPr>
        <p:spPr>
          <a:xfrm>
            <a:off x="2857500" y="1857375"/>
            <a:ext cx="2028825" cy="428625"/>
          </a:xfrm>
          <a:custGeom>
            <a:avLst/>
            <a:gdLst>
              <a:gd name="connsiteX0" fmla="*/ 0 w 2028825"/>
              <a:gd name="connsiteY0" fmla="*/ 0 h 342900"/>
              <a:gd name="connsiteX1" fmla="*/ 371475 w 2028825"/>
              <a:gd name="connsiteY1" fmla="*/ 28575 h 342900"/>
              <a:gd name="connsiteX2" fmla="*/ 442913 w 2028825"/>
              <a:gd name="connsiteY2" fmla="*/ 42863 h 342900"/>
              <a:gd name="connsiteX3" fmla="*/ 614363 w 2028825"/>
              <a:gd name="connsiteY3" fmla="*/ 57150 h 342900"/>
              <a:gd name="connsiteX4" fmla="*/ 928688 w 2028825"/>
              <a:gd name="connsiteY4" fmla="*/ 85725 h 342900"/>
              <a:gd name="connsiteX5" fmla="*/ 1114425 w 2028825"/>
              <a:gd name="connsiteY5" fmla="*/ 114300 h 342900"/>
              <a:gd name="connsiteX6" fmla="*/ 1243013 w 2028825"/>
              <a:gd name="connsiteY6" fmla="*/ 128588 h 342900"/>
              <a:gd name="connsiteX7" fmla="*/ 1285875 w 2028825"/>
              <a:gd name="connsiteY7" fmla="*/ 142875 h 342900"/>
              <a:gd name="connsiteX8" fmla="*/ 1514475 w 2028825"/>
              <a:gd name="connsiteY8" fmla="*/ 171450 h 342900"/>
              <a:gd name="connsiteX9" fmla="*/ 1557338 w 2028825"/>
              <a:gd name="connsiteY9" fmla="*/ 185738 h 342900"/>
              <a:gd name="connsiteX10" fmla="*/ 1814513 w 2028825"/>
              <a:gd name="connsiteY10" fmla="*/ 228600 h 342900"/>
              <a:gd name="connsiteX11" fmla="*/ 1857375 w 2028825"/>
              <a:gd name="connsiteY11" fmla="*/ 242888 h 342900"/>
              <a:gd name="connsiteX12" fmla="*/ 1943100 w 2028825"/>
              <a:gd name="connsiteY12" fmla="*/ 300038 h 342900"/>
              <a:gd name="connsiteX13" fmla="*/ 1985963 w 2028825"/>
              <a:gd name="connsiteY13" fmla="*/ 314325 h 342900"/>
              <a:gd name="connsiteX14" fmla="*/ 2028825 w 2028825"/>
              <a:gd name="connsiteY14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28825" h="342900">
                <a:moveTo>
                  <a:pt x="0" y="0"/>
                </a:moveTo>
                <a:lnTo>
                  <a:pt x="371475" y="28575"/>
                </a:lnTo>
                <a:cubicBezTo>
                  <a:pt x="395593" y="31412"/>
                  <a:pt x="418795" y="40026"/>
                  <a:pt x="442913" y="42863"/>
                </a:cubicBezTo>
                <a:cubicBezTo>
                  <a:pt x="499868" y="49564"/>
                  <a:pt x="557213" y="52388"/>
                  <a:pt x="614363" y="57150"/>
                </a:cubicBezTo>
                <a:cubicBezTo>
                  <a:pt x="799826" y="88062"/>
                  <a:pt x="606795" y="58901"/>
                  <a:pt x="928688" y="85725"/>
                </a:cubicBezTo>
                <a:cubicBezTo>
                  <a:pt x="1135766" y="102981"/>
                  <a:pt x="961900" y="92511"/>
                  <a:pt x="1114425" y="114300"/>
                </a:cubicBezTo>
                <a:cubicBezTo>
                  <a:pt x="1157118" y="120399"/>
                  <a:pt x="1200150" y="123825"/>
                  <a:pt x="1243013" y="128588"/>
                </a:cubicBezTo>
                <a:cubicBezTo>
                  <a:pt x="1257300" y="133350"/>
                  <a:pt x="1271107" y="139921"/>
                  <a:pt x="1285875" y="142875"/>
                </a:cubicBezTo>
                <a:cubicBezTo>
                  <a:pt x="1336852" y="153070"/>
                  <a:pt x="1469887" y="166496"/>
                  <a:pt x="1514475" y="171450"/>
                </a:cubicBezTo>
                <a:cubicBezTo>
                  <a:pt x="1528763" y="176213"/>
                  <a:pt x="1542520" y="183044"/>
                  <a:pt x="1557338" y="185738"/>
                </a:cubicBezTo>
                <a:cubicBezTo>
                  <a:pt x="1655170" y="203526"/>
                  <a:pt x="1715777" y="195687"/>
                  <a:pt x="1814513" y="228600"/>
                </a:cubicBezTo>
                <a:cubicBezTo>
                  <a:pt x="1828800" y="233363"/>
                  <a:pt x="1844210" y="235574"/>
                  <a:pt x="1857375" y="242888"/>
                </a:cubicBezTo>
                <a:cubicBezTo>
                  <a:pt x="1887396" y="259567"/>
                  <a:pt x="1910519" y="289178"/>
                  <a:pt x="1943100" y="300038"/>
                </a:cubicBezTo>
                <a:lnTo>
                  <a:pt x="1985963" y="314325"/>
                </a:lnTo>
                <a:lnTo>
                  <a:pt x="2028825" y="342900"/>
                </a:lnTo>
              </a:path>
            </a:pathLst>
          </a:cu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152775" y="1519535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ds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67606"/>
              </p:ext>
            </p:extLst>
          </p:nvPr>
        </p:nvGraphicFramePr>
        <p:xfrm>
          <a:off x="5410200" y="1219200"/>
          <a:ext cx="3114654" cy="1221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4" name="数式" r:id="rId3" imgW="1295280" imgH="507960" progId="Equation.3">
                  <p:embed/>
                </p:oleObj>
              </mc:Choice>
              <mc:Fallback>
                <p:oleObj name="数式" r:id="rId3" imgW="1295280" imgH="507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10200" y="1219200"/>
                        <a:ext cx="3114654" cy="1221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348749"/>
              </p:ext>
            </p:extLst>
          </p:nvPr>
        </p:nvGraphicFramePr>
        <p:xfrm>
          <a:off x="947737" y="5256213"/>
          <a:ext cx="6900863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5" name="数式" r:id="rId5" imgW="2869920" imgH="507960" progId="Equation.3">
                  <p:embed/>
                </p:oleObj>
              </mc:Choice>
              <mc:Fallback>
                <p:oleObj name="数式" r:id="rId5" imgW="2869920" imgH="5079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7" y="5256213"/>
                        <a:ext cx="6900863" cy="122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949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3215</TotalTime>
  <Words>794</Words>
  <Application>Microsoft Office PowerPoint</Application>
  <PresentationFormat>On-screen Show (4:3)</PresentationFormat>
  <Paragraphs>187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数式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WFU2011</cp:lastModifiedBy>
  <cp:revision>255</cp:revision>
  <cp:lastPrinted>2012-01-14T20:35:51Z</cp:lastPrinted>
  <dcterms:created xsi:type="dcterms:W3CDTF">2012-01-10T18:32:24Z</dcterms:created>
  <dcterms:modified xsi:type="dcterms:W3CDTF">2012-01-31T19:18:21Z</dcterms:modified>
</cp:coreProperties>
</file>