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6" r:id="rId2"/>
    <p:sldId id="346" r:id="rId3"/>
    <p:sldId id="365" r:id="rId4"/>
    <p:sldId id="381" r:id="rId5"/>
    <p:sldId id="366" r:id="rId6"/>
    <p:sldId id="367" r:id="rId7"/>
    <p:sldId id="372" r:id="rId8"/>
    <p:sldId id="370" r:id="rId9"/>
    <p:sldId id="373" r:id="rId10"/>
    <p:sldId id="374" r:id="rId11"/>
    <p:sldId id="375" r:id="rId12"/>
    <p:sldId id="376" r:id="rId13"/>
    <p:sldId id="377" r:id="rId14"/>
    <p:sldId id="379" r:id="rId15"/>
    <p:sldId id="378" r:id="rId16"/>
    <p:sldId id="380" r:id="rId17"/>
    <p:sldId id="382" r:id="rId18"/>
    <p:sldId id="383" r:id="rId19"/>
    <p:sldId id="384" r:id="rId20"/>
    <p:sldId id="385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7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6" d="100"/>
          <a:sy n="66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8599-E0B4-4C75-99BA-BA5A3D65CDF3}" type="datetime1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7699-F931-4271-ADAA-E6FC1EA32BDC}" type="datetime1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B70-D2A6-4E3F-828D-BA0179EA2B27}" type="datetime1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3270-D5CE-4329-9B2F-1F05B9F10AB2}" type="datetime1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0FBD-D26C-4377-9572-BF7F0FD8F236}" type="datetime1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DF87-E973-4DAD-8643-BBED20AFD136}" type="datetime1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DA28-D8A6-40CC-A64E-A03C16293071}" type="datetime1">
              <a:rPr lang="en-US" smtClean="0"/>
              <a:t>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6328-2846-4248-9C04-EE881F2E7195}" type="datetime1">
              <a:rPr lang="en-US" smtClean="0"/>
              <a:t>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8927-6802-4993-96DB-A87D2A4418D8}" type="datetime1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ED5B-6C3F-4C2C-945F-451630218E74}" type="datetime1">
              <a:rPr lang="en-US" smtClean="0"/>
              <a:t>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46B1-4BA1-49ED-B295-2C7022D6844F}" type="datetime1">
              <a:rPr lang="en-US" smtClean="0"/>
              <a:t>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6.w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1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7.wmf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8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4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8011-9524-4798-9F40-C7DD24DC6707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7924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5:</a:t>
            </a:r>
          </a:p>
          <a:p>
            <a:pPr algn="ctr"/>
            <a:endParaRPr lang="en-US" sz="3200" b="1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More about electrostatic potentials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Review of Electrostatics (Chapters 23-25)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Advice about preparing/taking physics exams.</a:t>
            </a:r>
            <a:endParaRPr lang="en-US" sz="2000" b="1" dirty="0" smtClean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6174-B211-42BA-AEF1-A6224FE5FAFA}" type="datetime1">
              <a:rPr lang="en-US"/>
              <a:pPr/>
              <a:t>2/2/2012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Review  Chapters 22-28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6451-6CF4-4466-94DC-9385B58DE00F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10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Reminder:</a:t>
            </a:r>
            <a:endParaRPr lang="en-US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First </a:t>
            </a:r>
            <a:r>
              <a:rPr lang="en-US" b="1" dirty="0" smtClean="0">
                <a:solidFill>
                  <a:srgbClr val="FF0000"/>
                </a:solidFill>
              </a:rPr>
              <a:t>exam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Tuesday, </a:t>
            </a:r>
            <a:r>
              <a:rPr lang="en-US" b="1" dirty="0">
                <a:solidFill>
                  <a:srgbClr val="FF0000"/>
                </a:solidFill>
              </a:rPr>
              <a:t>February </a:t>
            </a:r>
            <a:r>
              <a:rPr lang="en-US" b="1" dirty="0" smtClean="0">
                <a:solidFill>
                  <a:srgbClr val="FF0000"/>
                </a:solidFill>
              </a:rPr>
              <a:t>6, 2012                                    – </a:t>
            </a:r>
            <a:r>
              <a:rPr lang="en-US" b="1" dirty="0">
                <a:solidFill>
                  <a:srgbClr val="FF0000"/>
                </a:solidFill>
              </a:rPr>
              <a:t>covering Chapters </a:t>
            </a:r>
            <a:r>
              <a:rPr lang="en-US" b="1" dirty="0" smtClean="0">
                <a:solidFill>
                  <a:srgbClr val="FF0000"/>
                </a:solidFill>
              </a:rPr>
              <a:t>23-25.</a:t>
            </a:r>
            <a:r>
              <a:rPr lang="en-US" dirty="0" smtClean="0"/>
              <a:t> </a:t>
            </a:r>
            <a:endParaRPr lang="en-US" dirty="0"/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~5 </a:t>
            </a:r>
            <a:r>
              <a:rPr lang="en-US" dirty="0"/>
              <a:t>problems – show your work and reasoning for possible partial credit.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Should </a:t>
            </a:r>
            <a:r>
              <a:rPr lang="en-US" dirty="0"/>
              <a:t>bring 1  8½” x 11” sheet of paper to the exam (to be turned in with your exam papers).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/>
              <a:t>Should bring calculator for numerical work.   Must not use cell phones or computers during the exam.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C7F0-1A9A-4C44-A82B-B009F79C59B3}" type="datetime1">
              <a:rPr lang="en-US"/>
              <a:pPr/>
              <a:t>2/2/2012</a:t>
            </a:fld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Review  Chapters 22-28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1A66-58A7-45CB-A40C-DE990A6F4E88}" type="slidenum">
              <a:rPr lang="en-US"/>
              <a:pPr/>
              <a:t>11</a:t>
            </a:fld>
            <a:endParaRPr lang="en-US"/>
          </a:p>
        </p:txBody>
      </p:sp>
      <p:pic>
        <p:nvPicPr>
          <p:cNvPr id="18434" name="Picture 2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5"/>
          <a:stretch>
            <a:fillRect/>
          </a:stretch>
        </p:blipFill>
        <p:spPr bwMode="auto">
          <a:xfrm>
            <a:off x="1219200" y="1219200"/>
            <a:ext cx="149701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j0079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/>
          <a:stretch>
            <a:fillRect/>
          </a:stretch>
        </p:blipFill>
        <p:spPr bwMode="auto">
          <a:xfrm>
            <a:off x="1219200" y="1447800"/>
            <a:ext cx="1497013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37338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Advice: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Keep basic concepts and equations at the top of your head.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Practice problem solving and math skills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/>
              <a:t>Develop an equation sheet that you can consult.</a:t>
            </a:r>
          </a:p>
        </p:txBody>
      </p:sp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4" imgW="177480" imgH="368280" progId="Equation.3">
                  <p:embed/>
                </p:oleObj>
              </mc:Choice>
              <mc:Fallback>
                <p:oleObj name="Equation" r:id="rId4" imgW="177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44850"/>
                        <a:ext cx="17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2590800" y="69850"/>
            <a:ext cx="6248400" cy="4121150"/>
            <a:chOff x="1632" y="44"/>
            <a:chExt cx="3936" cy="2596"/>
          </a:xfrm>
        </p:grpSpPr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H="1" flipV="1">
              <a:off x="3168" y="960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6" name="Group 24"/>
            <p:cNvGrpSpPr>
              <a:grpSpLocks/>
            </p:cNvGrpSpPr>
            <p:nvPr/>
          </p:nvGrpSpPr>
          <p:grpSpPr bwMode="auto">
            <a:xfrm>
              <a:off x="1632" y="44"/>
              <a:ext cx="3936" cy="2596"/>
              <a:chOff x="1632" y="44"/>
              <a:chExt cx="3936" cy="2596"/>
            </a:xfrm>
          </p:grpSpPr>
          <p:sp>
            <p:nvSpPr>
              <p:cNvPr id="18437" name="Text Box 5"/>
              <p:cNvSpPr txBox="1">
                <a:spLocks noChangeArrowheads="1"/>
              </p:cNvSpPr>
              <p:nvPr/>
            </p:nvSpPr>
            <p:spPr bwMode="auto">
              <a:xfrm>
                <a:off x="4224" y="1872"/>
                <a:ext cx="672" cy="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Equation Sheet</a:t>
                </a:r>
              </a:p>
            </p:txBody>
          </p:sp>
          <p:sp>
            <p:nvSpPr>
              <p:cNvPr id="18439" name="AutoShape 7"/>
              <p:cNvSpPr>
                <a:spLocks/>
              </p:cNvSpPr>
              <p:nvPr/>
            </p:nvSpPr>
            <p:spPr bwMode="auto">
              <a:xfrm>
                <a:off x="3072" y="48"/>
                <a:ext cx="240" cy="912"/>
              </a:xfrm>
              <a:prstGeom prst="leftBrace">
                <a:avLst>
                  <a:gd name="adj1" fmla="val 31667"/>
                  <a:gd name="adj2" fmla="val 4812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auto">
              <a:xfrm flipH="1">
                <a:off x="2784" y="480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455" name="Group 23"/>
              <p:cNvGrpSpPr>
                <a:grpSpLocks/>
              </p:cNvGrpSpPr>
              <p:nvPr/>
            </p:nvGrpSpPr>
            <p:grpSpPr bwMode="auto">
              <a:xfrm>
                <a:off x="1632" y="44"/>
                <a:ext cx="3936" cy="2596"/>
                <a:chOff x="1632" y="44"/>
                <a:chExt cx="3936" cy="2596"/>
              </a:xfrm>
            </p:grpSpPr>
            <p:grpSp>
              <p:nvGrpSpPr>
                <p:cNvPr id="18441" name="Group 9"/>
                <p:cNvGrpSpPr>
                  <a:grpSpLocks/>
                </p:cNvGrpSpPr>
                <p:nvPr/>
              </p:nvGrpSpPr>
              <p:grpSpPr bwMode="auto">
                <a:xfrm>
                  <a:off x="2352" y="576"/>
                  <a:ext cx="943" cy="1304"/>
                  <a:chOff x="2352" y="576"/>
                  <a:chExt cx="943" cy="1304"/>
                </a:xfrm>
              </p:grpSpPr>
              <p:pic>
                <p:nvPicPr>
                  <p:cNvPr id="18442" name="Picture 10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2557"/>
                  <a:stretch>
                    <a:fillRect/>
                  </a:stretch>
                </p:blipFill>
                <p:spPr bwMode="auto">
                  <a:xfrm>
                    <a:off x="2352" y="1056"/>
                    <a:ext cx="943" cy="82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443" name="Picture 11" descr="j007910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81955"/>
                  <a:stretch>
                    <a:fillRect/>
                  </a:stretch>
                </p:blipFill>
                <p:spPr bwMode="auto">
                  <a:xfrm>
                    <a:off x="2352" y="576"/>
                    <a:ext cx="943" cy="1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8444" name="AutoShape 1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448" y="768"/>
                    <a:ext cx="720" cy="288"/>
                  </a:xfrm>
                  <a:custGeom>
                    <a:avLst/>
                    <a:gdLst>
                      <a:gd name="G0" fmla="+- 1111 0 0"/>
                      <a:gd name="G1" fmla="+- 21600 0 1111"/>
                      <a:gd name="G2" fmla="*/ 1111 1 2"/>
                      <a:gd name="G3" fmla="+- 21600 0 G2"/>
                      <a:gd name="G4" fmla="+/ 1111 21600 2"/>
                      <a:gd name="G5" fmla="+/ G1 0 2"/>
                      <a:gd name="G6" fmla="*/ 21600 21600 1111"/>
                      <a:gd name="G7" fmla="*/ G6 1 2"/>
                      <a:gd name="G8" fmla="+- 21600 0 G7"/>
                      <a:gd name="G9" fmla="*/ 21600 1 2"/>
                      <a:gd name="G10" fmla="+- 1111 0 G9"/>
                      <a:gd name="G11" fmla="?: G10 G8 0"/>
                      <a:gd name="G12" fmla="?: G10 G7 21600"/>
                      <a:gd name="T0" fmla="*/ 21044 w 21600"/>
                      <a:gd name="T1" fmla="*/ 10800 h 21600"/>
                      <a:gd name="T2" fmla="*/ 10800 w 21600"/>
                      <a:gd name="T3" fmla="*/ 21600 h 21600"/>
                      <a:gd name="T4" fmla="*/ 556 w 21600"/>
                      <a:gd name="T5" fmla="*/ 10800 h 21600"/>
                      <a:gd name="T6" fmla="*/ 10800 w 21600"/>
                      <a:gd name="T7" fmla="*/ 0 h 21600"/>
                      <a:gd name="T8" fmla="*/ 2356 w 21600"/>
                      <a:gd name="T9" fmla="*/ 2356 h 21600"/>
                      <a:gd name="T10" fmla="*/ 19244 w 21600"/>
                      <a:gd name="T11" fmla="*/ 1924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1111" y="21600"/>
                        </a:lnTo>
                        <a:lnTo>
                          <a:pt x="2048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99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8445" name="Object 13"/>
                <p:cNvGraphicFramePr>
                  <a:graphicFrameLocks noChangeAspect="1"/>
                </p:cNvGraphicFramePr>
                <p:nvPr/>
              </p:nvGraphicFramePr>
              <p:xfrm>
                <a:off x="3328" y="44"/>
                <a:ext cx="1048" cy="5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58" name="Equation" r:id="rId6" imgW="1663560" imgH="812520" progId="Equation.3">
                        <p:embed/>
                      </p:oleObj>
                    </mc:Choice>
                    <mc:Fallback>
                      <p:oleObj name="Equation" r:id="rId6" imgW="1663560" imgH="8125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8" y="44"/>
                              <a:ext cx="1048" cy="5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44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408" y="1200"/>
                  <a:ext cx="21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Problem solving skills</a:t>
                  </a: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4128" y="1776"/>
                  <a:ext cx="864" cy="86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2976" y="1392"/>
                  <a:ext cx="1104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32" y="1920"/>
                  <a:ext cx="100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Math skills</a:t>
                  </a:r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76" y="864"/>
                  <a:ext cx="864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8453" name="Object 21"/>
                <p:cNvGraphicFramePr>
                  <a:graphicFrameLocks noChangeAspect="1"/>
                </p:cNvGraphicFramePr>
                <p:nvPr/>
              </p:nvGraphicFramePr>
              <p:xfrm>
                <a:off x="3216" y="480"/>
                <a:ext cx="1560" cy="2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259" name="Equation" r:id="rId8" imgW="2476440" imgH="342720" progId="Equation.3">
                        <p:embed/>
                      </p:oleObj>
                    </mc:Choice>
                    <mc:Fallback>
                      <p:oleObj name="Equation" r:id="rId8" imgW="2476440" imgH="34272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6" y="480"/>
                              <a:ext cx="1560" cy="2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CFCA-012F-4FFB-AD3B-E8E105E4A909}" type="datetime1">
              <a:rPr lang="en-US"/>
              <a:pPr/>
              <a:t>2/2/2012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114 -- Review  Chapters 22-28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F7C3-793D-4D02-A118-B7F82F0CD2F5}" type="slidenum">
              <a:rPr lang="en-US"/>
              <a:pPr/>
              <a:t>12</a:t>
            </a:fld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17525" y="498475"/>
            <a:ext cx="82454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Problem solving steps</a:t>
            </a:r>
          </a:p>
          <a:p>
            <a:endParaRPr lang="en-US"/>
          </a:p>
          <a:p>
            <a:pPr lvl="1">
              <a:buFontTx/>
              <a:buAutoNum type="arabicPeriod"/>
            </a:pPr>
            <a:r>
              <a:rPr lang="en-US"/>
              <a:t>Visualize problem – labeling variables</a:t>
            </a:r>
          </a:p>
          <a:p>
            <a:pPr lvl="1">
              <a:buFontTx/>
              <a:buAutoNum type="arabicPeriod"/>
            </a:pPr>
            <a:r>
              <a:rPr lang="en-US"/>
              <a:t>Determine which basic physical principle(s) apply</a:t>
            </a:r>
          </a:p>
          <a:p>
            <a:pPr lvl="1">
              <a:buFontTx/>
              <a:buAutoNum type="arabicPeriod"/>
            </a:pPr>
            <a:r>
              <a:rPr lang="en-US"/>
              <a:t>Write down the appropriate equations using the variables defined in step 1.</a:t>
            </a:r>
          </a:p>
          <a:p>
            <a:pPr lvl="1">
              <a:buFontTx/>
              <a:buAutoNum type="arabicPeriod"/>
            </a:pPr>
            <a:r>
              <a:rPr lang="en-US"/>
              <a:t>Check whether you have the correct amount of information to solve the problem (same number of knowns and unknowns).</a:t>
            </a:r>
          </a:p>
          <a:p>
            <a:pPr lvl="1">
              <a:buFontTx/>
              <a:buAutoNum type="arabicPeriod"/>
            </a:pPr>
            <a:r>
              <a:rPr lang="en-US"/>
              <a:t>Solve the equations.</a:t>
            </a:r>
          </a:p>
          <a:p>
            <a:pPr lvl="1">
              <a:buFontTx/>
              <a:buAutoNum type="arabicPeriod"/>
            </a:pPr>
            <a:r>
              <a:rPr lang="en-US"/>
              <a:t>Check whether your answer makes sense (units, order of magnitude, etc.).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problem:</a:t>
            </a:r>
          </a:p>
          <a:p>
            <a:pPr lvl="1"/>
            <a:r>
              <a:rPr lang="en-US" sz="2400" dirty="0" smtClean="0"/>
              <a:t>Consider the following configuration of point charges 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=2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C and 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=4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C as shown. Determine the electric field </a:t>
            </a:r>
            <a:r>
              <a:rPr lang="en-US" sz="2400" b="1" dirty="0" smtClean="0"/>
              <a:t>E </a:t>
            </a:r>
            <a:r>
              <a:rPr lang="en-US" sz="2400" dirty="0" smtClean="0"/>
              <a:t>at the position (in meters)</a:t>
            </a:r>
            <a:endParaRPr lang="en-US" sz="2400" b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16700"/>
              </p:ext>
            </p:extLst>
          </p:nvPr>
        </p:nvGraphicFramePr>
        <p:xfrm>
          <a:off x="6319253" y="1382766"/>
          <a:ext cx="1625600" cy="59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数式" r:id="rId3" imgW="660240" imgH="241200" progId="Equation.3">
                  <p:embed/>
                </p:oleObj>
              </mc:Choice>
              <mc:Fallback>
                <p:oleObj name="数式" r:id="rId3" imgW="660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9253" y="1382766"/>
                        <a:ext cx="1625600" cy="593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676400" y="1976735"/>
            <a:ext cx="5943600" cy="4195465"/>
            <a:chOff x="1676400" y="1976735"/>
            <a:chExt cx="5943600" cy="4195465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19767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y </a:t>
              </a:r>
              <a:r>
                <a:rPr lang="en-US" sz="2400" dirty="0" smtClean="0"/>
                <a:t>(m)</a:t>
              </a:r>
              <a:endParaRPr lang="en-US" sz="2400" i="1" dirty="0" smtClean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76400" y="2362200"/>
              <a:ext cx="5943600" cy="3810000"/>
              <a:chOff x="1676400" y="2362200"/>
              <a:chExt cx="5943600" cy="3810000"/>
            </a:xfrm>
          </p:grpSpPr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95" b="4211"/>
              <a:stretch/>
            </p:blipFill>
            <p:spPr bwMode="auto">
              <a:xfrm>
                <a:off x="2053388" y="2522621"/>
                <a:ext cx="3661611" cy="36495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" name="Straight Arrow Connector 8"/>
              <p:cNvCxnSpPr/>
              <p:nvPr/>
            </p:nvCxnSpPr>
            <p:spPr>
              <a:xfrm>
                <a:off x="2362200" y="5638800"/>
                <a:ext cx="4114800" cy="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 flipV="1">
                <a:off x="2400300" y="2362200"/>
                <a:ext cx="38100" cy="3276600"/>
              </a:xfrm>
              <a:prstGeom prst="straightConnector1">
                <a:avLst/>
              </a:prstGeom>
              <a:ln w="25400"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477000" y="56388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x </a:t>
                </a:r>
                <a:r>
                  <a:rPr lang="en-US" sz="2400" dirty="0" smtClean="0"/>
                  <a:t>(m)</a:t>
                </a:r>
                <a:endParaRPr lang="en-US" sz="2400" i="1" dirty="0" smtClean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339389" y="2667000"/>
                <a:ext cx="228600" cy="2308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52600" y="44196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q</a:t>
                </a:r>
                <a:r>
                  <a:rPr lang="en-US" sz="2400" i="1" baseline="-25000" dirty="0" smtClean="0"/>
                  <a:t>2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76400" y="53340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q</a:t>
                </a:r>
                <a:r>
                  <a:rPr lang="en-US" sz="2400" i="1" baseline="-25000" dirty="0" smtClean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4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problem:</a:t>
            </a:r>
          </a:p>
          <a:p>
            <a:pPr lvl="1"/>
            <a:r>
              <a:rPr lang="en-US" sz="2400" dirty="0" smtClean="0"/>
              <a:t>Consider the following configuration of point charges 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=2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C and 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2</a:t>
            </a:r>
            <a:r>
              <a:rPr lang="en-US" sz="2400" dirty="0" smtClean="0"/>
              <a:t>=4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C as shown. Determine the electric field </a:t>
            </a:r>
            <a:r>
              <a:rPr lang="en-US" sz="2400" b="1" dirty="0" smtClean="0"/>
              <a:t>E </a:t>
            </a:r>
            <a:r>
              <a:rPr lang="en-US" sz="2400" dirty="0" smtClean="0"/>
              <a:t>at the position (in meters)</a:t>
            </a:r>
            <a:endParaRPr lang="en-US" sz="2400" b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026972"/>
              </p:ext>
            </p:extLst>
          </p:nvPr>
        </p:nvGraphicFramePr>
        <p:xfrm>
          <a:off x="6319253" y="1382766"/>
          <a:ext cx="1625600" cy="59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数式" r:id="rId3" imgW="660240" imgH="241200" progId="Equation.3">
                  <p:embed/>
                </p:oleObj>
              </mc:Choice>
              <mc:Fallback>
                <p:oleObj name="数式" r:id="rId3" imgW="6602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9253" y="1382766"/>
                        <a:ext cx="1625600" cy="593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676400" y="1976735"/>
            <a:ext cx="5943600" cy="4195465"/>
            <a:chOff x="1676400" y="1976735"/>
            <a:chExt cx="5943600" cy="4195465"/>
          </a:xfrm>
        </p:grpSpPr>
        <p:grpSp>
          <p:nvGrpSpPr>
            <p:cNvPr id="24" name="Group 23"/>
            <p:cNvGrpSpPr/>
            <p:nvPr/>
          </p:nvGrpSpPr>
          <p:grpSpPr>
            <a:xfrm>
              <a:off x="1676400" y="1976735"/>
              <a:ext cx="5943600" cy="4195465"/>
              <a:chOff x="1676400" y="1976735"/>
              <a:chExt cx="5943600" cy="419546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676400" y="1976735"/>
                <a:ext cx="5943600" cy="4195465"/>
                <a:chOff x="1676400" y="1976735"/>
                <a:chExt cx="5943600" cy="4195465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2286000" y="1976735"/>
                  <a:ext cx="1143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smtClean="0"/>
                    <a:t>y </a:t>
                  </a:r>
                  <a:r>
                    <a:rPr lang="en-US" sz="2400" dirty="0" smtClean="0"/>
                    <a:t>(m)</a:t>
                  </a:r>
                  <a:endParaRPr lang="en-US" sz="2400" i="1" dirty="0" smtClean="0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1676400" y="2362200"/>
                  <a:ext cx="5943600" cy="3810000"/>
                  <a:chOff x="1676400" y="2362200"/>
                  <a:chExt cx="5943600" cy="3810000"/>
                </a:xfrm>
              </p:grpSpPr>
              <p:pic>
                <p:nvPicPr>
                  <p:cNvPr id="9220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95" b="4211"/>
                  <a:stretch/>
                </p:blipFill>
                <p:spPr bwMode="auto">
                  <a:xfrm>
                    <a:off x="2053388" y="2522621"/>
                    <a:ext cx="3661611" cy="36495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9" name="Straight Arrow Connector 8"/>
                  <p:cNvCxnSpPr/>
                  <p:nvPr/>
                </p:nvCxnSpPr>
                <p:spPr>
                  <a:xfrm>
                    <a:off x="2362200" y="5638800"/>
                    <a:ext cx="4114800" cy="0"/>
                  </a:xfrm>
                  <a:prstGeom prst="straightConnector1">
                    <a:avLst/>
                  </a:prstGeom>
                  <a:ln w="25400"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/>
                  <p:cNvCxnSpPr/>
                  <p:nvPr/>
                </p:nvCxnSpPr>
                <p:spPr>
                  <a:xfrm flipH="1" flipV="1">
                    <a:off x="2400300" y="2362200"/>
                    <a:ext cx="38100" cy="3276600"/>
                  </a:xfrm>
                  <a:prstGeom prst="straightConnector1">
                    <a:avLst/>
                  </a:prstGeom>
                  <a:ln w="25400"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477000" y="5638800"/>
                    <a:ext cx="1143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i="1" dirty="0" smtClean="0"/>
                      <a:t>x </a:t>
                    </a:r>
                    <a:r>
                      <a:rPr lang="en-US" sz="2400" dirty="0" smtClean="0"/>
                      <a:t>(m)</a:t>
                    </a:r>
                    <a:endParaRPr lang="en-US" sz="2400" i="1" dirty="0" smtClean="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4339389" y="2667000"/>
                    <a:ext cx="228600" cy="2308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752600" y="4419600"/>
                    <a:ext cx="1143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i="1" dirty="0" smtClean="0"/>
                      <a:t>q</a:t>
                    </a:r>
                    <a:r>
                      <a:rPr lang="en-US" sz="2400" i="1" baseline="-25000" dirty="0" smtClean="0"/>
                      <a:t>2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676400" y="5334000"/>
                    <a:ext cx="1143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i="1" dirty="0" smtClean="0"/>
                      <a:t>q</a:t>
                    </a:r>
                    <a:r>
                      <a:rPr lang="en-US" sz="2400" i="1" baseline="-25000" dirty="0" smtClean="0"/>
                      <a:t>1</a:t>
                    </a:r>
                  </a:p>
                </p:txBody>
              </p:sp>
            </p:grpSp>
          </p:grp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1340166"/>
                  </p:ext>
                </p:extLst>
              </p:nvPr>
            </p:nvGraphicFramePr>
            <p:xfrm>
              <a:off x="3640889" y="4000500"/>
              <a:ext cx="812800" cy="531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7" name="数式" r:id="rId6" imgW="330120" imgH="215640" progId="Equation.3">
                      <p:embed/>
                    </p:oleObj>
                  </mc:Choice>
                  <mc:Fallback>
                    <p:oleObj name="数式" r:id="rId6" imgW="33012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0889" y="4000500"/>
                            <a:ext cx="812800" cy="531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2491013"/>
                  </p:ext>
                </p:extLst>
              </p:nvPr>
            </p:nvGraphicFramePr>
            <p:xfrm>
              <a:off x="2819400" y="2951975"/>
              <a:ext cx="874712" cy="531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8" name="数式" r:id="rId8" imgW="355320" imgH="215640" progId="Equation.3">
                      <p:embed/>
                    </p:oleObj>
                  </mc:Choice>
                  <mc:Fallback>
                    <p:oleObj name="数式" r:id="rId8" imgW="355320" imgH="21564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9400" y="2951975"/>
                            <a:ext cx="874712" cy="5318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8" name="Straight Arrow Connector 7"/>
            <p:cNvCxnSpPr>
              <a:endCxn id="15" idx="3"/>
            </p:cNvCxnSpPr>
            <p:nvPr/>
          </p:nvCxnSpPr>
          <p:spPr>
            <a:xfrm flipV="1">
              <a:off x="2400300" y="2864028"/>
              <a:ext cx="1972567" cy="2774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15" idx="3"/>
            </p:cNvCxnSpPr>
            <p:nvPr/>
          </p:nvCxnSpPr>
          <p:spPr>
            <a:xfrm flipV="1">
              <a:off x="2400300" y="2864028"/>
              <a:ext cx="1972567" cy="17864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827586"/>
              </p:ext>
            </p:extLst>
          </p:nvPr>
        </p:nvGraphicFramePr>
        <p:xfrm>
          <a:off x="6127750" y="1981200"/>
          <a:ext cx="240665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数式" r:id="rId10" imgW="977760" imgH="507960" progId="Equation.3">
                  <p:embed/>
                </p:oleObj>
              </mc:Choice>
              <mc:Fallback>
                <p:oleObj name="数式" r:id="rId10" imgW="977760" imgH="507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1981200"/>
                        <a:ext cx="2406650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38330"/>
              </p:ext>
            </p:extLst>
          </p:nvPr>
        </p:nvGraphicFramePr>
        <p:xfrm>
          <a:off x="6142038" y="3243263"/>
          <a:ext cx="2532062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数式" r:id="rId12" imgW="1028520" imgH="507960" progId="Equation.3">
                  <p:embed/>
                </p:oleObj>
              </mc:Choice>
              <mc:Fallback>
                <p:oleObj name="数式" r:id="rId12" imgW="1028520" imgH="5079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3243263"/>
                        <a:ext cx="2532062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5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0" y="1293622"/>
            <a:ext cx="5943600" cy="4195465"/>
            <a:chOff x="1676400" y="1976735"/>
            <a:chExt cx="5943600" cy="4195465"/>
          </a:xfrm>
        </p:grpSpPr>
        <p:grpSp>
          <p:nvGrpSpPr>
            <p:cNvPr id="19" name="Group 18"/>
            <p:cNvGrpSpPr/>
            <p:nvPr/>
          </p:nvGrpSpPr>
          <p:grpSpPr>
            <a:xfrm>
              <a:off x="1676400" y="1976735"/>
              <a:ext cx="5943600" cy="4195465"/>
              <a:chOff x="1676400" y="1976735"/>
              <a:chExt cx="5943600" cy="419546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676400" y="1976735"/>
                <a:ext cx="5943600" cy="4195465"/>
                <a:chOff x="1676400" y="1976735"/>
                <a:chExt cx="5943600" cy="4195465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2286000" y="1976735"/>
                  <a:ext cx="1143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smtClean="0"/>
                    <a:t>y </a:t>
                  </a:r>
                  <a:r>
                    <a:rPr lang="en-US" sz="2400" dirty="0" smtClean="0"/>
                    <a:t>(m)</a:t>
                  </a:r>
                  <a:endParaRPr lang="en-US" sz="2400" i="1" dirty="0" smtClean="0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1676400" y="2362200"/>
                  <a:ext cx="5943600" cy="3810000"/>
                  <a:chOff x="1676400" y="2362200"/>
                  <a:chExt cx="5943600" cy="3810000"/>
                </a:xfrm>
              </p:grpSpPr>
              <p:pic>
                <p:nvPicPr>
                  <p:cNvPr id="27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95" b="4211"/>
                  <a:stretch/>
                </p:blipFill>
                <p:spPr bwMode="auto">
                  <a:xfrm>
                    <a:off x="2053388" y="2522621"/>
                    <a:ext cx="3661611" cy="36495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cxnSp>
                <p:nvCxnSpPr>
                  <p:cNvPr id="28" name="Straight Arrow Connector 27"/>
                  <p:cNvCxnSpPr/>
                  <p:nvPr/>
                </p:nvCxnSpPr>
                <p:spPr>
                  <a:xfrm>
                    <a:off x="2362200" y="5638800"/>
                    <a:ext cx="4114800" cy="0"/>
                  </a:xfrm>
                  <a:prstGeom prst="straightConnector1">
                    <a:avLst/>
                  </a:prstGeom>
                  <a:ln w="25400"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Arrow Connector 28"/>
                  <p:cNvCxnSpPr/>
                  <p:nvPr/>
                </p:nvCxnSpPr>
                <p:spPr>
                  <a:xfrm flipH="1" flipV="1">
                    <a:off x="2400300" y="2362200"/>
                    <a:ext cx="38100" cy="3276600"/>
                  </a:xfrm>
                  <a:prstGeom prst="straightConnector1">
                    <a:avLst/>
                  </a:prstGeom>
                  <a:ln w="25400"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477000" y="5638800"/>
                    <a:ext cx="1143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i="1" dirty="0" smtClean="0"/>
                      <a:t>x </a:t>
                    </a:r>
                    <a:r>
                      <a:rPr lang="en-US" sz="2400" dirty="0" smtClean="0"/>
                      <a:t>(m)</a:t>
                    </a:r>
                    <a:endParaRPr lang="en-US" sz="2400" i="1" dirty="0" smtClean="0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4339389" y="2667000"/>
                    <a:ext cx="228600" cy="23083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752600" y="4419600"/>
                    <a:ext cx="1143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i="1" dirty="0" smtClean="0"/>
                      <a:t>q</a:t>
                    </a:r>
                    <a:r>
                      <a:rPr lang="en-US" sz="2400" i="1" baseline="-25000" dirty="0" smtClean="0"/>
                      <a:t>2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676400" y="5334000"/>
                    <a:ext cx="1143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i="1" dirty="0" smtClean="0"/>
                      <a:t>q</a:t>
                    </a:r>
                    <a:r>
                      <a:rPr lang="en-US" sz="2400" i="1" baseline="-25000" dirty="0" smtClean="0"/>
                      <a:t>1</a:t>
                    </a:r>
                  </a:p>
                </p:txBody>
              </p:sp>
            </p:grpSp>
          </p:grpSp>
          <p:graphicFrame>
            <p:nvGraphicFramePr>
              <p:cNvPr id="2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5744009"/>
                  </p:ext>
                </p:extLst>
              </p:nvPr>
            </p:nvGraphicFramePr>
            <p:xfrm>
              <a:off x="3640889" y="4000500"/>
              <a:ext cx="812800" cy="531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3" name="数式" r:id="rId4" imgW="330120" imgH="215640" progId="Equation.3">
                      <p:embed/>
                    </p:oleObj>
                  </mc:Choice>
                  <mc:Fallback>
                    <p:oleObj name="数式" r:id="rId4" imgW="3301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0889" y="4000500"/>
                            <a:ext cx="812800" cy="5318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903841"/>
                  </p:ext>
                </p:extLst>
              </p:nvPr>
            </p:nvGraphicFramePr>
            <p:xfrm>
              <a:off x="2819400" y="2951975"/>
              <a:ext cx="874712" cy="5318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4" name="数式" r:id="rId6" imgW="355320" imgH="215640" progId="Equation.3">
                      <p:embed/>
                    </p:oleObj>
                  </mc:Choice>
                  <mc:Fallback>
                    <p:oleObj name="数式" r:id="rId6" imgW="3553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9400" y="2951975"/>
                            <a:ext cx="874712" cy="5318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0" name="Straight Arrow Connector 19"/>
            <p:cNvCxnSpPr>
              <a:endCxn id="31" idx="3"/>
            </p:cNvCxnSpPr>
            <p:nvPr/>
          </p:nvCxnSpPr>
          <p:spPr>
            <a:xfrm flipV="1">
              <a:off x="2400300" y="2864028"/>
              <a:ext cx="1972567" cy="2774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31" idx="3"/>
            </p:cNvCxnSpPr>
            <p:nvPr/>
          </p:nvCxnSpPr>
          <p:spPr>
            <a:xfrm flipV="1">
              <a:off x="2400300" y="2864028"/>
              <a:ext cx="1972567" cy="17864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83667"/>
              </p:ext>
            </p:extLst>
          </p:nvPr>
        </p:nvGraphicFramePr>
        <p:xfrm>
          <a:off x="3581400" y="514446"/>
          <a:ext cx="5189538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数式" r:id="rId8" imgW="2108160" imgH="495000" progId="Equation.3">
                  <p:embed/>
                </p:oleObj>
              </mc:Choice>
              <mc:Fallback>
                <p:oleObj name="数式" r:id="rId8" imgW="2108160" imgH="4950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4446"/>
                        <a:ext cx="5189538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13375"/>
              </p:ext>
            </p:extLst>
          </p:nvPr>
        </p:nvGraphicFramePr>
        <p:xfrm>
          <a:off x="4405313" y="2101850"/>
          <a:ext cx="44386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数式" r:id="rId10" imgW="1803240" imgH="457200" progId="Equation.3">
                  <p:embed/>
                </p:oleObj>
              </mc:Choice>
              <mc:Fallback>
                <p:oleObj name="数式" r:id="rId10" imgW="1803240" imgH="457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2101850"/>
                        <a:ext cx="443865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6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810000" cy="32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  An electron enters the region of a uniform electric field E=200 N/C as shown with 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=3x10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m/s . The horizontal length of the plates is l=0.1m.   Find the vertical displacement y of the electron as it leaves the plates. (</a:t>
            </a:r>
            <a:r>
              <a:rPr lang="en-US" sz="2400" dirty="0" err="1" smtClean="0"/>
              <a:t>Ignor</a:t>
            </a:r>
            <a:r>
              <a:rPr lang="en-US" sz="2400" dirty="0" smtClean="0"/>
              <a:t> any field fringing effects.)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267200" y="4419600"/>
            <a:ext cx="304800" cy="990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480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90211"/>
              </p:ext>
            </p:extLst>
          </p:nvPr>
        </p:nvGraphicFramePr>
        <p:xfrm>
          <a:off x="4557713" y="1892300"/>
          <a:ext cx="4395787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数式" r:id="rId4" imgW="1841400" imgH="1193760" progId="Equation.3">
                  <p:embed/>
                </p:oleObj>
              </mc:Choice>
              <mc:Fallback>
                <p:oleObj name="数式" r:id="rId4" imgW="1841400" imgH="1193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7713" y="1892300"/>
                        <a:ext cx="4395787" cy="284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9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3" y="1135797"/>
            <a:ext cx="345757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Integral-differential relationship between </a:t>
            </a:r>
            <a:r>
              <a:rPr lang="en-US" sz="2400" b="1" dirty="0" smtClean="0"/>
              <a:t>E</a:t>
            </a:r>
            <a:r>
              <a:rPr lang="en-US" sz="2400" dirty="0" smtClean="0"/>
              <a:t> and V in one dimension.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868996"/>
              </p:ext>
            </p:extLst>
          </p:nvPr>
        </p:nvGraphicFramePr>
        <p:xfrm>
          <a:off x="577850" y="3154363"/>
          <a:ext cx="6091238" cy="317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数式" r:id="rId4" imgW="3314520" imgH="1726920" progId="Equation.3">
                  <p:embed/>
                </p:oleObj>
              </mc:Choice>
              <mc:Fallback>
                <p:oleObj name="数式" r:id="rId4" imgW="3314520" imgH="1726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850" y="3154363"/>
                        <a:ext cx="6091238" cy="317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23975"/>
            <a:ext cx="3924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0" y="91440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E(V/m)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77150" y="2205335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x(cm)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213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0" y="1382175"/>
            <a:ext cx="2537460" cy="3247882"/>
            <a:chOff x="762000" y="1382175"/>
            <a:chExt cx="2537460" cy="3247882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62" b="6412"/>
            <a:stretch/>
          </p:blipFill>
          <p:spPr bwMode="auto">
            <a:xfrm>
              <a:off x="762000" y="2133600"/>
              <a:ext cx="2537460" cy="2496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Isosceles Triangle 5"/>
            <p:cNvSpPr/>
            <p:nvPr/>
          </p:nvSpPr>
          <p:spPr>
            <a:xfrm rot="9000000">
              <a:off x="1253197" y="1382175"/>
              <a:ext cx="914399" cy="1295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onut 7"/>
          <p:cNvSpPr/>
          <p:nvPr/>
        </p:nvSpPr>
        <p:spPr>
          <a:xfrm>
            <a:off x="1143000" y="2410875"/>
            <a:ext cx="1828800" cy="1856325"/>
          </a:xfrm>
          <a:prstGeom prst="donut">
            <a:avLst>
              <a:gd name="adj" fmla="val 6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438400"/>
            <a:ext cx="13487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" y="302567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 question</a:t>
            </a:r>
          </a:p>
          <a:p>
            <a:pPr lvl="1"/>
            <a:r>
              <a:rPr lang="en-US" sz="2400" dirty="0" smtClean="0"/>
              <a:t>The diagram below shows a point positive charge q placed at the center of an electrically </a:t>
            </a:r>
            <a:r>
              <a:rPr lang="en-US" sz="2400" i="1" dirty="0" smtClean="0"/>
              <a:t>isolated </a:t>
            </a:r>
            <a:r>
              <a:rPr lang="en-US" sz="2400" dirty="0" smtClean="0"/>
              <a:t>conducting shell.    What is the magnitude of the field </a:t>
            </a:r>
            <a:r>
              <a:rPr lang="en-US" sz="2400" b="1" dirty="0" smtClean="0"/>
              <a:t>E </a:t>
            </a:r>
            <a:r>
              <a:rPr lang="en-US" sz="2400" dirty="0" smtClean="0"/>
              <a:t>measured at a radius r outside the shell?</a:t>
            </a: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96740" y="2743200"/>
            <a:ext cx="413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E=0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E=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q/r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Not enough information to solve this problem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024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0" y="1382175"/>
            <a:ext cx="2537460" cy="3247882"/>
            <a:chOff x="762000" y="1382175"/>
            <a:chExt cx="2537460" cy="3247882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462" b="6412"/>
            <a:stretch/>
          </p:blipFill>
          <p:spPr bwMode="auto">
            <a:xfrm>
              <a:off x="762000" y="2133600"/>
              <a:ext cx="2537460" cy="2496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Isosceles Triangle 5"/>
            <p:cNvSpPr/>
            <p:nvPr/>
          </p:nvSpPr>
          <p:spPr>
            <a:xfrm rot="9000000">
              <a:off x="1253197" y="1382175"/>
              <a:ext cx="914399" cy="1295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onut 7"/>
          <p:cNvSpPr/>
          <p:nvPr/>
        </p:nvSpPr>
        <p:spPr>
          <a:xfrm>
            <a:off x="1143000" y="2410875"/>
            <a:ext cx="1828800" cy="1856325"/>
          </a:xfrm>
          <a:prstGeom prst="donut">
            <a:avLst>
              <a:gd name="adj" fmla="val 6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2438400"/>
            <a:ext cx="13487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90600" y="302567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 question</a:t>
            </a:r>
          </a:p>
          <a:p>
            <a:pPr lvl="1"/>
            <a:r>
              <a:rPr lang="en-US" sz="2400" dirty="0" smtClean="0"/>
              <a:t>The diagram below shows a point positive charge q placed at the center of an electrically </a:t>
            </a:r>
            <a:r>
              <a:rPr lang="en-US" sz="2400" i="1" dirty="0" smtClean="0"/>
              <a:t>grounded</a:t>
            </a:r>
            <a:r>
              <a:rPr lang="en-US" sz="2400" dirty="0" smtClean="0"/>
              <a:t> conducting shell.    What is the magnitude of the field </a:t>
            </a:r>
            <a:r>
              <a:rPr lang="en-US" sz="2400" b="1" dirty="0" smtClean="0"/>
              <a:t>E </a:t>
            </a:r>
            <a:r>
              <a:rPr lang="en-US" sz="2400" dirty="0" smtClean="0"/>
              <a:t>measured at a radius r outside the shell?</a:t>
            </a: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96740" y="2743200"/>
            <a:ext cx="413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E=0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E=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e</a:t>
            </a:r>
            <a:r>
              <a:rPr lang="en-US" sz="2400" dirty="0" smtClean="0"/>
              <a:t> q/r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Not enough information to solve this problem</a:t>
            </a:r>
            <a:endParaRPr lang="en-US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28" y="4281261"/>
            <a:ext cx="352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4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90FC-F4D0-4DC2-838E-904DE04A05B3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3810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Announcements: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62268" r="23128" b="4535"/>
          <a:stretch/>
        </p:blipFill>
        <p:spPr bwMode="auto">
          <a:xfrm>
            <a:off x="827323" y="1219200"/>
            <a:ext cx="7402277" cy="299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87829" y="3429000"/>
            <a:ext cx="533400" cy="3331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electric fields and potentials for special charge distributions: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060092"/>
              </p:ext>
            </p:extLst>
          </p:nvPr>
        </p:nvGraphicFramePr>
        <p:xfrm>
          <a:off x="722313" y="1990725"/>
          <a:ext cx="7848600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数式" r:id="rId3" imgW="4292280" imgH="1485720" progId="Equation.3">
                  <p:embed/>
                </p:oleObj>
              </mc:Choice>
              <mc:Fallback>
                <p:oleObj name="数式" r:id="rId3" imgW="4292280" imgH="1485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2313" y="1990725"/>
                        <a:ext cx="7848600" cy="271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867400" y="2209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 rot="5400000">
            <a:off x="4305300" y="1638300"/>
            <a:ext cx="304800" cy="3124200"/>
          </a:xfrm>
          <a:prstGeom prst="ca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3200400" y="5029200"/>
            <a:ext cx="4419600" cy="609600"/>
          </a:xfrm>
          <a:prstGeom prst="cube">
            <a:avLst>
              <a:gd name="adj" fmla="val 5204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5924-E6D5-439B-AAC3-10180E0B4C49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question</a:t>
            </a:r>
          </a:p>
          <a:p>
            <a:pPr lvl="1"/>
            <a:r>
              <a:rPr lang="en-US" sz="2400" dirty="0" smtClean="0"/>
              <a:t>Would you attend a review session for next Tuesday’s exam on: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Sunday afternoon at 3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Monday afternoon at 4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Would like a review session at a different time.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Would not/could not attend a review session at any time.</a:t>
            </a:r>
          </a:p>
        </p:txBody>
      </p:sp>
    </p:spTree>
    <p:extLst>
      <p:ext uri="{BB962C8B-B14F-4D97-AF65-F5344CB8AC3E}">
        <p14:creationId xmlns:p14="http://schemas.microsoft.com/office/powerpoint/2010/main" val="29537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533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about electric potentials:</a:t>
            </a:r>
          </a:p>
          <a:p>
            <a:pPr lvl="1"/>
            <a:r>
              <a:rPr lang="en-US" sz="2400" dirty="0" smtClean="0"/>
              <a:t>Electrical ground</a:t>
            </a:r>
            <a:endParaRPr lang="en-US" sz="2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3252788"/>
            <a:ext cx="352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be 5"/>
          <p:cNvSpPr/>
          <p:nvPr/>
        </p:nvSpPr>
        <p:spPr>
          <a:xfrm>
            <a:off x="2362200" y="2971800"/>
            <a:ext cx="4876800" cy="280988"/>
          </a:xfrm>
          <a:prstGeom prst="cub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7600" y="29718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V=0</a:t>
            </a:r>
            <a:endParaRPr lang="en-US" sz="2400" i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895600" y="3962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The symbol       implies that the “grounded” object is supplied with any necessary charge to maintain voltage </a:t>
            </a:r>
            <a:r>
              <a:rPr lang="en-US" sz="2400" i="1" dirty="0" smtClean="0">
                <a:sym typeface="Wingdings" pitchFamily="2" charset="2"/>
              </a:rPr>
              <a:t>V=0</a:t>
            </a:r>
            <a:r>
              <a:rPr lang="en-US" sz="2400" dirty="0" smtClean="0">
                <a:sym typeface="Wingdings" pitchFamily="2" charset="2"/>
              </a:rPr>
              <a:t>. </a:t>
            </a:r>
            <a:endParaRPr lang="en-US" sz="2400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67175"/>
            <a:ext cx="352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9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76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Millikan oil drop experiment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6" t="18034" r="-229" b="11008"/>
          <a:stretch/>
        </p:blipFill>
        <p:spPr bwMode="auto">
          <a:xfrm>
            <a:off x="838200" y="457200"/>
            <a:ext cx="4241800" cy="403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" y="381000"/>
            <a:ext cx="1828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636986" y="1066800"/>
            <a:ext cx="3507014" cy="2362200"/>
            <a:chOff x="5636986" y="1828800"/>
            <a:chExt cx="3507014" cy="2362200"/>
          </a:xfrm>
        </p:grpSpPr>
        <p:sp>
          <p:nvSpPr>
            <p:cNvPr id="10" name="TextBox 9"/>
            <p:cNvSpPr txBox="1"/>
            <p:nvPr/>
          </p:nvSpPr>
          <p:spPr>
            <a:xfrm>
              <a:off x="7913914" y="1845129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+s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1000" y="3729335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-s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36986" y="1828800"/>
              <a:ext cx="2059214" cy="2362200"/>
              <a:chOff x="5636986" y="1828800"/>
              <a:chExt cx="2059214" cy="2362200"/>
            </a:xfrm>
          </p:grpSpPr>
          <p:sp>
            <p:nvSpPr>
              <p:cNvPr id="7" name="Can 6"/>
              <p:cNvSpPr/>
              <p:nvPr/>
            </p:nvSpPr>
            <p:spPr>
              <a:xfrm>
                <a:off x="5636986" y="1828800"/>
                <a:ext cx="2057400" cy="381000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an 8"/>
              <p:cNvSpPr/>
              <p:nvPr/>
            </p:nvSpPr>
            <p:spPr>
              <a:xfrm>
                <a:off x="5638800" y="3810000"/>
                <a:ext cx="2057400" cy="381000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551386" y="2912836"/>
                <a:ext cx="228600" cy="190500"/>
              </a:xfrm>
              <a:prstGeom prst="ellipse">
                <a:avLst/>
              </a:prstGeom>
              <a:solidFill>
                <a:srgbClr val="FC70D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6629400" y="3272973"/>
                <a:ext cx="76200" cy="46082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wn Arrow 13"/>
              <p:cNvSpPr/>
              <p:nvPr/>
            </p:nvSpPr>
            <p:spPr>
              <a:xfrm rot="10800000">
                <a:off x="6612577" y="2362200"/>
                <a:ext cx="78509" cy="46082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79986" y="3272973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/>
                  <a:t>mg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81800" y="23622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err="1" smtClean="0"/>
                  <a:t>qE</a:t>
                </a:r>
                <a:endParaRPr lang="en-US" sz="2400" i="1" dirty="0" smtClean="0"/>
              </a:p>
            </p:txBody>
          </p:sp>
          <p:sp>
            <p:nvSpPr>
              <p:cNvPr id="15" name="Down Arrow 14"/>
              <p:cNvSpPr/>
              <p:nvPr/>
            </p:nvSpPr>
            <p:spPr>
              <a:xfrm>
                <a:off x="5867400" y="2306794"/>
                <a:ext cx="152400" cy="14225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6019800" y="2286000"/>
                <a:ext cx="152400" cy="14225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6172200" y="2286000"/>
                <a:ext cx="152400" cy="14225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7239000" y="2286000"/>
                <a:ext cx="152400" cy="14225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7391400" y="2286000"/>
                <a:ext cx="152400" cy="14225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wn Arrow 21"/>
              <p:cNvSpPr/>
              <p:nvPr/>
            </p:nvSpPr>
            <p:spPr>
              <a:xfrm>
                <a:off x="7543800" y="2286000"/>
                <a:ext cx="152400" cy="14225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638800" y="2912836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</a:p>
            </p:txBody>
          </p:sp>
        </p:grp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99269"/>
              </p:ext>
            </p:extLst>
          </p:nvPr>
        </p:nvGraphicFramePr>
        <p:xfrm>
          <a:off x="762000" y="4572000"/>
          <a:ext cx="7859874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数式" r:id="rId4" imgW="3492360" imgH="660240" progId="Equation.3">
                  <p:embed/>
                </p:oleObj>
              </mc:Choice>
              <mc:Fallback>
                <p:oleObj name="数式" r:id="rId4" imgW="349236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4572000"/>
                        <a:ext cx="7859874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77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04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Van de </a:t>
            </a:r>
            <a:r>
              <a:rPr lang="en-US" sz="2400" dirty="0" err="1" smtClean="0"/>
              <a:t>Graaff</a:t>
            </a:r>
            <a:r>
              <a:rPr lang="en-US" sz="2400" dirty="0" smtClean="0"/>
              <a:t> generator</a:t>
            </a:r>
          </a:p>
        </p:txBody>
      </p:sp>
      <p:sp>
        <p:nvSpPr>
          <p:cNvPr id="6" name="Donut 5"/>
          <p:cNvSpPr/>
          <p:nvPr/>
        </p:nvSpPr>
        <p:spPr>
          <a:xfrm>
            <a:off x="2362200" y="1905000"/>
            <a:ext cx="2743200" cy="2819400"/>
          </a:xfrm>
          <a:prstGeom prst="donut">
            <a:avLst>
              <a:gd name="adj" fmla="val 5918"/>
            </a:avLst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33800" y="2438400"/>
            <a:ext cx="2590800" cy="876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727218"/>
              </p:ext>
            </p:extLst>
          </p:nvPr>
        </p:nvGraphicFramePr>
        <p:xfrm>
          <a:off x="6400800" y="1809750"/>
          <a:ext cx="1706563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数式" r:id="rId3" imgW="622080" imgH="812520" progId="Equation.3">
                  <p:embed/>
                </p:oleObj>
              </mc:Choice>
              <mc:Fallback>
                <p:oleObj name="数式" r:id="rId3" imgW="622080" imgH="812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1809750"/>
                        <a:ext cx="1706563" cy="222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41220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Uniformly charged spherical shell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91106"/>
              </p:ext>
            </p:extLst>
          </p:nvPr>
        </p:nvGraphicFramePr>
        <p:xfrm>
          <a:off x="5486400" y="2203450"/>
          <a:ext cx="314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数式" r:id="rId5" imgW="114120" imgH="126720" progId="Equation.3">
                  <p:embed/>
                </p:oleObj>
              </mc:Choice>
              <mc:Fallback>
                <p:oleObj name="数式" r:id="rId5" imgW="114120" imgH="126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03450"/>
                        <a:ext cx="314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62400" y="4953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Strong fields can break chemical bonds as does lightning.</a:t>
            </a:r>
          </a:p>
        </p:txBody>
      </p:sp>
    </p:spTree>
    <p:extLst>
      <p:ext uri="{BB962C8B-B14F-4D97-AF65-F5344CB8AC3E}">
        <p14:creationId xmlns:p14="http://schemas.microsoft.com/office/powerpoint/2010/main" val="42557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Electrostatic potential due to continuous charge distributions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determine potential from electric field according to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Can perform integral over charge distribution directly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288869"/>
              </p:ext>
            </p:extLst>
          </p:nvPr>
        </p:nvGraphicFramePr>
        <p:xfrm>
          <a:off x="4159250" y="1524000"/>
          <a:ext cx="1631950" cy="100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数式" r:id="rId3" imgW="825480" imgH="507960" progId="Equation.3">
                  <p:embed/>
                </p:oleObj>
              </mc:Choice>
              <mc:Fallback>
                <p:oleObj name="数式" r:id="rId3" imgW="82548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9250" y="1524000"/>
                        <a:ext cx="1631950" cy="1004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67606"/>
              </p:ext>
            </p:extLst>
          </p:nvPr>
        </p:nvGraphicFramePr>
        <p:xfrm>
          <a:off x="710406" y="3048000"/>
          <a:ext cx="764698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数式" r:id="rId5" imgW="2920680" imgH="431640" progId="Equation.3">
                  <p:embed/>
                </p:oleObj>
              </mc:Choice>
              <mc:Fallback>
                <p:oleObj name="数式" r:id="rId5" imgW="29206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406" y="3048000"/>
                        <a:ext cx="7646988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64849"/>
              </p:ext>
            </p:extLst>
          </p:nvPr>
        </p:nvGraphicFramePr>
        <p:xfrm>
          <a:off x="762000" y="4356100"/>
          <a:ext cx="522128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数式" r:id="rId7" imgW="1993680" imgH="431640" progId="Equation.3">
                  <p:embed/>
                </p:oleObj>
              </mc:Choice>
              <mc:Fallback>
                <p:oleObj name="数式" r:id="rId7" imgW="19936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56100"/>
                        <a:ext cx="5221288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7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89038-2D5A-44F0-9EE7-F9159CF9ABF3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– consider a long thin uniformly charged rod: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0600" y="1506417"/>
            <a:ext cx="6934200" cy="5199183"/>
            <a:chOff x="838200" y="914400"/>
            <a:chExt cx="6934200" cy="5199183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4016282" y="914400"/>
              <a:ext cx="22318" cy="1577882"/>
            </a:xfrm>
            <a:prstGeom prst="straightConnector1">
              <a:avLst/>
            </a:prstGeom>
            <a:ln w="57150">
              <a:solidFill>
                <a:srgbClr val="FFC000">
                  <a:alpha val="54000"/>
                </a:srgbClr>
              </a:solidFill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191000" y="9144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C000"/>
                  </a:solidFill>
                </a:rPr>
                <a:t>E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38200" y="1371600"/>
              <a:ext cx="6934200" cy="4741983"/>
              <a:chOff x="838200" y="1371600"/>
              <a:chExt cx="6934200" cy="4741983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000500" y="1371600"/>
                <a:ext cx="0" cy="4191000"/>
              </a:xfrm>
              <a:prstGeom prst="straightConnector1">
                <a:avLst/>
              </a:prstGeom>
              <a:ln w="50800"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838200" y="5562600"/>
                <a:ext cx="6934200" cy="0"/>
              </a:xfrm>
              <a:prstGeom prst="straightConnector1">
                <a:avLst/>
              </a:prstGeom>
              <a:ln w="50800"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Can 10"/>
              <p:cNvSpPr/>
              <p:nvPr/>
            </p:nvSpPr>
            <p:spPr>
              <a:xfrm rot="5400000">
                <a:off x="4000500" y="3238500"/>
                <a:ext cx="76200" cy="4724400"/>
              </a:xfrm>
              <a:prstGeom prst="can">
                <a:avLst/>
              </a:prstGeom>
              <a:solidFill>
                <a:srgbClr val="FC70D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47800" y="56388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-L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72200" y="5651918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</a:t>
                </a:r>
                <a:endParaRPr lang="en-US" sz="2400" dirty="0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3951514" y="2362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38600" y="32766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191000" y="22053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3733800" y="1676400"/>
                <a:ext cx="1524000" cy="3886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267200" y="55581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2895600" y="1676400"/>
                <a:ext cx="1409700" cy="3886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lg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267200" y="19005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r>
                  <a:rPr lang="en-US" sz="2400" baseline="-25000" dirty="0" smtClean="0"/>
                  <a:t>L</a:t>
                </a:r>
                <a:endParaRPr lang="en-US" sz="2400" baseline="-250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505200" y="19050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r>
                  <a:rPr lang="en-US" sz="2400" baseline="-25000" dirty="0" smtClean="0"/>
                  <a:t>R</a:t>
                </a:r>
                <a:endParaRPr lang="en-US" sz="2400" baseline="-250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953000" y="5651918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C70D7"/>
                    </a:solidFill>
                  </a:rPr>
                  <a:t>Q</a:t>
                </a:r>
                <a:endParaRPr lang="en-US" sz="2400" b="1" dirty="0">
                  <a:solidFill>
                    <a:srgbClr val="FC70D7"/>
                  </a:solidFill>
                </a:endParaRPr>
              </a:p>
            </p:txBody>
          </p:sp>
        </p:grp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965744"/>
              </p:ext>
            </p:extLst>
          </p:nvPr>
        </p:nvGraphicFramePr>
        <p:xfrm>
          <a:off x="150813" y="925513"/>
          <a:ext cx="3049587" cy="47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数式" r:id="rId3" imgW="1536480" imgH="2412720" progId="Equation.3">
                  <p:embed/>
                </p:oleObj>
              </mc:Choice>
              <mc:Fallback>
                <p:oleObj name="数式" r:id="rId3" imgW="1536480" imgH="241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813" y="925513"/>
                        <a:ext cx="3049587" cy="478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592457"/>
              </p:ext>
            </p:extLst>
          </p:nvPr>
        </p:nvGraphicFramePr>
        <p:xfrm>
          <a:off x="5715000" y="701675"/>
          <a:ext cx="3201988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数式" r:id="rId5" imgW="1612800" imgH="2793960" progId="Equation.3">
                  <p:embed/>
                </p:oleObj>
              </mc:Choice>
              <mc:Fallback>
                <p:oleObj name="数式" r:id="rId5" imgW="1612800" imgH="27939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01675"/>
                        <a:ext cx="3201988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2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675F-ECE6-4A60-9C52-E52DB00CCED4}" type="datetime1">
              <a:rPr lang="en-US" smtClean="0"/>
              <a:t>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0"/>
          <a:stretch/>
        </p:blipFill>
        <p:spPr bwMode="auto">
          <a:xfrm>
            <a:off x="304800" y="1981200"/>
            <a:ext cx="3276600" cy="334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457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i-clicker question: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Consider the distribution of charges shown below.   Which of the following statements  is </a:t>
            </a:r>
            <a:r>
              <a:rPr lang="en-US" sz="2400" i="1" dirty="0" smtClean="0"/>
              <a:t>most</a:t>
            </a:r>
            <a:r>
              <a:rPr lang="en-US" sz="2400" dirty="0" smtClean="0"/>
              <a:t> accurate.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976735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This charge distribution was introduced by evil physics professor to torture their students.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This charge distribution is stable with no additional forces.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charge distribution can be stable only with additional forces.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125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873</Words>
  <Application>Microsoft Office PowerPoint</Application>
  <PresentationFormat>On-screen Show (4:3)</PresentationFormat>
  <Paragraphs>163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数式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299</cp:revision>
  <cp:lastPrinted>2012-01-14T20:35:51Z</cp:lastPrinted>
  <dcterms:created xsi:type="dcterms:W3CDTF">2012-01-10T18:32:24Z</dcterms:created>
  <dcterms:modified xsi:type="dcterms:W3CDTF">2012-02-02T17:56:39Z</dcterms:modified>
</cp:coreProperties>
</file>