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6" r:id="rId2"/>
    <p:sldId id="403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404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2" r:id="rId20"/>
    <p:sldId id="401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0D7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87" d="100"/>
          <a:sy n="87" d="100"/>
        </p:scale>
        <p:origin x="-7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89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369C-97A3-4EBF-96FB-8FE4883CC848}" type="datetime1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4AD1-3090-46C2-B5D0-E846E616C9DB}" type="datetime1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93BE-54F1-42C3-A2DD-3FE03362A956}" type="datetime1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AF6B-48E7-419D-A427-87EF40554279}" type="datetime1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D730-9545-4B3F-8C6B-2DB94FADEA16}" type="datetime1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7F49-E16D-44D4-9A0C-D40731DD5920}" type="datetime1">
              <a:rPr lang="en-US" smtClean="0"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CF67-C349-4D97-B861-5D4F5A45F737}" type="datetime1">
              <a:rPr lang="en-US" smtClean="0"/>
              <a:t>2/9/2012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87ED-4BCA-49D2-AE98-D9E05E63D580}" type="datetime1">
              <a:rPr lang="en-US" smtClean="0"/>
              <a:t>2/9/2012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D428-3C60-42FC-B5E2-6B63133A75B6}" type="datetime1">
              <a:rPr lang="en-US" smtClean="0"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8517-DC59-4E49-9B4E-4A16C802F739}" type="datetime1">
              <a:rPr lang="en-US" smtClean="0"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F43E-D558-440C-B982-AE0A84CC9A16}" type="datetime1">
              <a:rPr lang="en-US" smtClean="0"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911B-2AB2-47A3-81AC-3193E42277BD}" type="datetime1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114 A  Spring 2012 --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fu.edu/physic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llege.wfu.edu/research-fellowship/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weruk.com/alternatives.ht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0B81-7EBF-4392-909B-4DD459665663}" type="datetime1">
              <a:rPr lang="en-US" smtClean="0"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990600"/>
            <a:ext cx="7924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114 A General Physics II</a:t>
            </a:r>
          </a:p>
          <a:p>
            <a:pPr algn="ctr"/>
            <a:r>
              <a:rPr lang="en-US" sz="3200" b="1" dirty="0" smtClean="0"/>
              <a:t>11 AM-12:15 </a:t>
            </a:r>
            <a:r>
              <a:rPr lang="en-US" sz="3200" b="1" dirty="0"/>
              <a:t>P</a:t>
            </a:r>
            <a:r>
              <a:rPr lang="en-US" sz="3200" b="1" dirty="0" smtClean="0"/>
              <a:t>M  TR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6:</a:t>
            </a:r>
          </a:p>
          <a:p>
            <a:pPr algn="ctr"/>
            <a:endParaRPr lang="en-US" sz="3200" b="1" dirty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Electrostatic capacitance (Chapter 26)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Voltage and capacitance in circuits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Energy storage in capacitors</a:t>
            </a:r>
            <a:endParaRPr lang="en-US" sz="2000" b="1" dirty="0" smtClean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9038-2D5A-44F0-9EE7-F9159CF9ABF3}" type="datetime1">
              <a:rPr lang="en-US" smtClean="0"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22008" r="38188" b="3211"/>
          <a:stretch/>
        </p:blipFill>
        <p:spPr bwMode="auto">
          <a:xfrm>
            <a:off x="2824975" y="304800"/>
            <a:ext cx="6166625" cy="61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33400"/>
            <a:ext cx="2362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Questions about usefulness of electric fields outside of physics class.</a:t>
            </a:r>
          </a:p>
          <a:p>
            <a:endParaRPr lang="en-US" sz="2400" dirty="0"/>
          </a:p>
          <a:p>
            <a:r>
              <a:rPr lang="en-US" sz="2400" dirty="0" smtClean="0"/>
              <a:t>Example: </a:t>
            </a:r>
            <a:r>
              <a:rPr lang="en-US" sz="2400" dirty="0" err="1" smtClean="0"/>
              <a:t>ipad</a:t>
            </a:r>
            <a:r>
              <a:rPr lang="en-US" sz="2400" dirty="0" smtClean="0"/>
              <a:t> touch screen (from </a:t>
            </a:r>
            <a:r>
              <a:rPr lang="en-US" sz="2400" dirty="0" err="1" smtClean="0"/>
              <a:t>HowThingsWork</a:t>
            </a:r>
            <a:r>
              <a:rPr lang="en-US" sz="2400" dirty="0" smtClean="0"/>
              <a:t> web page)</a:t>
            </a:r>
          </a:p>
        </p:txBody>
      </p:sp>
    </p:spTree>
    <p:extLst>
      <p:ext uri="{BB962C8B-B14F-4D97-AF65-F5344CB8AC3E}">
        <p14:creationId xmlns:p14="http://schemas.microsoft.com/office/powerpoint/2010/main" val="42864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D428-3C60-42FC-B5E2-6B63133A75B6}" type="datetime1">
              <a:rPr lang="en-US" smtClean="0"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Electrical circuits using capacitors and voltage source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64436"/>
            <a:ext cx="266319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49530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Wire connection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438400" y="5257800"/>
            <a:ext cx="914400" cy="0"/>
          </a:xfrm>
          <a:prstGeom prst="line">
            <a:avLst/>
          </a:prstGeom>
          <a:ln w="254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9"/>
          <a:stretch/>
        </p:blipFill>
        <p:spPr bwMode="auto">
          <a:xfrm>
            <a:off x="4343400" y="1833265"/>
            <a:ext cx="1931670" cy="284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99" b="7650"/>
          <a:stretch/>
        </p:blipFill>
        <p:spPr bwMode="auto">
          <a:xfrm>
            <a:off x="6289221" y="1981200"/>
            <a:ext cx="2217420" cy="287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81800" y="2514600"/>
            <a:ext cx="1295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C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677730"/>
              </p:ext>
            </p:extLst>
          </p:nvPr>
        </p:nvGraphicFramePr>
        <p:xfrm>
          <a:off x="6705600" y="4876800"/>
          <a:ext cx="1536700" cy="110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数式" r:id="rId6" imgW="545760" imgH="393480" progId="Equation.3">
                  <p:embed/>
                </p:oleObj>
              </mc:Choice>
              <mc:Fallback>
                <p:oleObj name="数式" r:id="rId6" imgW="5457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05600" y="4876800"/>
                        <a:ext cx="1536700" cy="1107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58000" y="1752600"/>
            <a:ext cx="1496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+Q  -Q</a:t>
            </a:r>
          </a:p>
        </p:txBody>
      </p:sp>
    </p:spTree>
    <p:extLst>
      <p:ext uri="{BB962C8B-B14F-4D97-AF65-F5344CB8AC3E}">
        <p14:creationId xmlns:p14="http://schemas.microsoft.com/office/powerpoint/2010/main" val="22141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D428-3C60-42FC-B5E2-6B63133A75B6}" type="datetime1">
              <a:rPr lang="en-US" smtClean="0"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complicated circuits –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Capacitors connected in parallel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5" b="4285"/>
          <a:stretch/>
        </p:blipFill>
        <p:spPr bwMode="auto">
          <a:xfrm>
            <a:off x="570004" y="1295400"/>
            <a:ext cx="1821180" cy="279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-6096000"/>
            <a:ext cx="145351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 b="6286"/>
          <a:stretch/>
        </p:blipFill>
        <p:spPr bwMode="auto">
          <a:xfrm>
            <a:off x="2743200" y="1295400"/>
            <a:ext cx="1453515" cy="255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933904"/>
              </p:ext>
            </p:extLst>
          </p:nvPr>
        </p:nvGraphicFramePr>
        <p:xfrm>
          <a:off x="4724400" y="1525814"/>
          <a:ext cx="4074057" cy="2567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数式" r:id="rId5" imgW="1854000" imgH="1168200" progId="Equation.3">
                  <p:embed/>
                </p:oleObj>
              </mc:Choice>
              <mc:Fallback>
                <p:oleObj name="数式" r:id="rId5" imgW="1854000" imgH="116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4400" y="1525814"/>
                        <a:ext cx="4074057" cy="2567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59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D428-3C60-42FC-B5E2-6B63133A75B6}" type="datetime1">
              <a:rPr lang="en-US" smtClean="0"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complicated circuits –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Capacitors connected in series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-6096000"/>
            <a:ext cx="145351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297381"/>
              </p:ext>
            </p:extLst>
          </p:nvPr>
        </p:nvGraphicFramePr>
        <p:xfrm>
          <a:off x="4267200" y="1795463"/>
          <a:ext cx="3152775" cy="292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数式" r:id="rId4" imgW="1434960" imgH="1333440" progId="Equation.3">
                  <p:embed/>
                </p:oleObj>
              </mc:Choice>
              <mc:Fallback>
                <p:oleObj name="数式" r:id="rId4" imgW="1434960" imgH="1333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7200" y="1795463"/>
                        <a:ext cx="3152775" cy="292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0" b="5714"/>
          <a:stretch/>
        </p:blipFill>
        <p:spPr bwMode="auto">
          <a:xfrm>
            <a:off x="300037" y="1295400"/>
            <a:ext cx="2729865" cy="23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4" b="14287"/>
          <a:stretch/>
        </p:blipFill>
        <p:spPr bwMode="auto">
          <a:xfrm>
            <a:off x="838200" y="3962400"/>
            <a:ext cx="192976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0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D428-3C60-42FC-B5E2-6B63133A75B6}" type="datetime1">
              <a:rPr lang="en-US" smtClean="0"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04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Equivalent capacitance circuits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483597"/>
              </p:ext>
            </p:extLst>
          </p:nvPr>
        </p:nvGraphicFramePr>
        <p:xfrm>
          <a:off x="1143000" y="990600"/>
          <a:ext cx="6165850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数式" r:id="rId3" imgW="2806560" imgH="863280" progId="Equation.3">
                  <p:embed/>
                </p:oleObj>
              </mc:Choice>
              <mc:Fallback>
                <p:oleObj name="数式" r:id="rId3" imgW="2806560" imgH="863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90600"/>
                        <a:ext cx="6165850" cy="189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97530"/>
            <a:ext cx="5715000" cy="282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9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D428-3C60-42FC-B5E2-6B63133A75B6}" type="datetime1">
              <a:rPr lang="en-US" smtClean="0"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i-clicker question</a:t>
            </a:r>
          </a:p>
          <a:p>
            <a:pPr lvl="1"/>
            <a:r>
              <a:rPr lang="en-US" sz="2400" dirty="0" smtClean="0"/>
              <a:t>Consider the circuit diagrams shown below. In each the voltage is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V=100V and C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=1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F.    Which circuit can store the most total charge?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 b="6286"/>
          <a:stretch/>
        </p:blipFill>
        <p:spPr bwMode="auto">
          <a:xfrm>
            <a:off x="1267913" y="2667000"/>
            <a:ext cx="1453515" cy="255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4" b="14287"/>
          <a:stretch/>
        </p:blipFill>
        <p:spPr bwMode="auto">
          <a:xfrm>
            <a:off x="4699635" y="2971800"/>
            <a:ext cx="192976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7800" y="2286000"/>
            <a:ext cx="127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8572" y="2286000"/>
            <a:ext cx="127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154372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D428-3C60-42FC-B5E2-6B63133A75B6}" type="datetime1">
              <a:rPr lang="en-US" smtClean="0"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Energy storage within a capacitor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52292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301562"/>
              </p:ext>
            </p:extLst>
          </p:nvPr>
        </p:nvGraphicFramePr>
        <p:xfrm>
          <a:off x="5932488" y="1524000"/>
          <a:ext cx="2738437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数式" r:id="rId4" imgW="1193760" imgH="1295280" progId="Equation.3">
                  <p:embed/>
                </p:oleObj>
              </mc:Choice>
              <mc:Fallback>
                <p:oleObj name="数式" r:id="rId4" imgW="1193760" imgH="1295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32488" y="1524000"/>
                        <a:ext cx="2738437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34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D428-3C60-42FC-B5E2-6B63133A75B6}" type="datetime1">
              <a:rPr lang="en-US" smtClean="0"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Effects of dielectric materials in capacitors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458057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06777"/>
              </p:ext>
            </p:extLst>
          </p:nvPr>
        </p:nvGraphicFramePr>
        <p:xfrm>
          <a:off x="5257800" y="1447800"/>
          <a:ext cx="3222523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数式" r:id="rId4" imgW="1447560" imgH="1574640" progId="Equation.3">
                  <p:embed/>
                </p:oleObj>
              </mc:Choice>
              <mc:Fallback>
                <p:oleObj name="数式" r:id="rId4" imgW="1447560" imgH="1574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57800" y="1447800"/>
                        <a:ext cx="3222523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54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D428-3C60-42FC-B5E2-6B63133A75B6}" type="datetime1">
              <a:rPr lang="en-US" smtClean="0"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20000" cy="417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95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D428-3C60-42FC-B5E2-6B63133A75B6}" type="datetime1">
              <a:rPr lang="en-US" smtClean="0"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4572220" cy="319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228600"/>
            <a:ext cx="525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4114800"/>
            <a:ext cx="525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Find equivalent capacitance: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583302"/>
              </p:ext>
            </p:extLst>
          </p:nvPr>
        </p:nvGraphicFramePr>
        <p:xfrm>
          <a:off x="827314" y="4604657"/>
          <a:ext cx="3896139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数式" r:id="rId4" imgW="1866600" imgH="583920" progId="Equation.3">
                  <p:embed/>
                </p:oleObj>
              </mc:Choice>
              <mc:Fallback>
                <p:oleObj name="数式" r:id="rId4" imgW="1866600" imgH="5839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314" y="4604657"/>
                        <a:ext cx="3896139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05400" y="4114800"/>
            <a:ext cx="26289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Find total charge: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209543"/>
              </p:ext>
            </p:extLst>
          </p:nvPr>
        </p:nvGraphicFramePr>
        <p:xfrm>
          <a:off x="5105400" y="4545013"/>
          <a:ext cx="3762375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数式" r:id="rId6" imgW="1803240" imgH="609480" progId="Equation.3">
                  <p:embed/>
                </p:oleObj>
              </mc:Choice>
              <mc:Fallback>
                <p:oleObj name="数式" r:id="rId6" imgW="1803240" imgH="609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545013"/>
                        <a:ext cx="3762375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555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D428-3C60-42FC-B5E2-6B63133A75B6}" type="datetime1">
              <a:rPr lang="en-US" smtClean="0"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i-clicker exercise</a:t>
            </a:r>
          </a:p>
          <a:p>
            <a:pPr lvl="1"/>
            <a:r>
              <a:rPr lang="en-US" sz="2400" dirty="0" smtClean="0"/>
              <a:t>Exam feedback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Exam was too easy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Exam was too hard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Exam was about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5146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i-clicker exercise</a:t>
            </a:r>
          </a:p>
          <a:p>
            <a:pPr lvl="1"/>
            <a:r>
              <a:rPr lang="en-US" sz="2400" dirty="0" smtClean="0"/>
              <a:t>Would you like to schedule a session to go over the exam?</a:t>
            </a:r>
            <a:endParaRPr lang="en-US" sz="24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Yes</a:t>
            </a:r>
            <a:endParaRPr lang="en-US" sz="24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No</a:t>
            </a:r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09600" y="4461808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i-clicker exercise</a:t>
            </a:r>
          </a:p>
          <a:p>
            <a:pPr lvl="1"/>
            <a:r>
              <a:rPr lang="en-US" sz="2400" dirty="0" smtClean="0"/>
              <a:t>On the possibility of an optional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exam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Would like to take a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exam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Would not like to take a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exam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8015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D428-3C60-42FC-B5E2-6B63133A75B6}" type="datetime1">
              <a:rPr lang="en-US" smtClean="0"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760845" cy="482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4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D428-3C60-42FC-B5E2-6B63133A75B6}" type="datetime1">
              <a:rPr lang="en-US" smtClean="0"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30676" r="48988" b="2879"/>
          <a:stretch/>
        </p:blipFill>
        <p:spPr bwMode="auto">
          <a:xfrm>
            <a:off x="1445941" y="152400"/>
            <a:ext cx="6555059" cy="54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132114" y="2721428"/>
            <a:ext cx="457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5867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Remember to send in your chapter reading questions…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771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D428-3C60-42FC-B5E2-6B63133A75B6}" type="datetime1">
              <a:rPr lang="en-US" smtClean="0"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457200"/>
            <a:ext cx="7315200" cy="184665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b="1" dirty="0"/>
              <a:t> </a:t>
            </a:r>
            <a:r>
              <a:rPr lang="en-US" b="1" dirty="0" smtClean="0">
                <a:hlinkClick r:id="rId3"/>
              </a:rPr>
              <a:t>http://www.wfu.edu/physics</a:t>
            </a:r>
            <a:endParaRPr lang="en-US" dirty="0"/>
          </a:p>
          <a:p>
            <a:r>
              <a:rPr lang="en-US" sz="2400" b="1" dirty="0"/>
              <a:t>The Physics Department will host a reception for all prospective Physics majors on Monday, February 13 from 3-4:30 p.m. in the Olin foyer.  </a:t>
            </a:r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76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– a word from our sponsors: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38384" r="20415" b="14305"/>
          <a:stretch/>
        </p:blipFill>
        <p:spPr bwMode="auto">
          <a:xfrm>
            <a:off x="0" y="2514600"/>
            <a:ext cx="9117981" cy="387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67200" y="24384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5"/>
              </a:rPr>
              <a:t>http://college.wfu.edu/research-fellowship/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7158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A67-0A25-4458-9E5A-6DEE86DF3B8B}" type="datetime1">
              <a:rPr lang="en-US" smtClean="0"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524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Electric potential for constant electric field:</a:t>
            </a:r>
          </a:p>
        </p:txBody>
      </p:sp>
      <p:sp>
        <p:nvSpPr>
          <p:cNvPr id="6" name="Cube 5"/>
          <p:cNvSpPr/>
          <p:nvPr/>
        </p:nvSpPr>
        <p:spPr>
          <a:xfrm>
            <a:off x="4138612" y="1102666"/>
            <a:ext cx="304800" cy="4038600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914400" y="1088379"/>
            <a:ext cx="304800" cy="4038600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52937" y="1105195"/>
            <a:ext cx="63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-s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5" y="1014115"/>
            <a:ext cx="63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+s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066800" y="5257800"/>
            <a:ext cx="3224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7712" y="5334000"/>
            <a:ext cx="70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x=0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48112" y="5329535"/>
            <a:ext cx="70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x=d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90662" y="25908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90662" y="18288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90662" y="22098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90662" y="29718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528762" y="34290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528762" y="39624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0" y="44196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220715"/>
              </p:ext>
            </p:extLst>
          </p:nvPr>
        </p:nvGraphicFramePr>
        <p:xfrm>
          <a:off x="2145506" y="985540"/>
          <a:ext cx="1054894" cy="85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数式" r:id="rId3" imgW="533160" imgH="431640" progId="Equation.3">
                  <p:embed/>
                </p:oleObj>
              </mc:Choice>
              <mc:Fallback>
                <p:oleObj name="数式" r:id="rId3" imgW="5331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5506" y="985540"/>
                        <a:ext cx="1054894" cy="853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713001"/>
              </p:ext>
            </p:extLst>
          </p:nvPr>
        </p:nvGraphicFramePr>
        <p:xfrm>
          <a:off x="5043488" y="781050"/>
          <a:ext cx="3903662" cy="545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数式" r:id="rId5" imgW="1663560" imgH="2323800" progId="Equation.3">
                  <p:embed/>
                </p:oleObj>
              </mc:Choice>
              <mc:Fallback>
                <p:oleObj name="数式" r:id="rId5" imgW="1663560" imgH="232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488" y="781050"/>
                        <a:ext cx="3903662" cy="545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98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A67-0A25-4458-9E5A-6DEE86DF3B8B}" type="datetime1">
              <a:rPr lang="en-US" smtClean="0"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524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Electric potential between parallel plates with charge Q</a:t>
            </a:r>
          </a:p>
        </p:txBody>
      </p:sp>
      <p:sp>
        <p:nvSpPr>
          <p:cNvPr id="6" name="Cube 5"/>
          <p:cNvSpPr/>
          <p:nvPr/>
        </p:nvSpPr>
        <p:spPr>
          <a:xfrm>
            <a:off x="4138612" y="1102666"/>
            <a:ext cx="304800" cy="4038600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914400" y="1088379"/>
            <a:ext cx="304800" cy="4038600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7712" y="645274"/>
            <a:ext cx="63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+</a:t>
            </a:r>
            <a:r>
              <a:rPr lang="en-US" sz="2400" dirty="0" smtClean="0"/>
              <a:t>Q</a:t>
            </a:r>
            <a:endParaRPr lang="en-US" sz="2400" dirty="0" smtClean="0">
              <a:latin typeface="Symbol" pitchFamily="18" charset="2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66800" y="5257800"/>
            <a:ext cx="3224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7712" y="5334000"/>
            <a:ext cx="70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x=0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48112" y="5329535"/>
            <a:ext cx="70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x=d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90662" y="25908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90662" y="18288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90662" y="22098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90662" y="29718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528762" y="34290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528762" y="39624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0" y="44196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948129"/>
              </p:ext>
            </p:extLst>
          </p:nvPr>
        </p:nvGraphicFramePr>
        <p:xfrm>
          <a:off x="2145506" y="985540"/>
          <a:ext cx="1054894" cy="85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数式" r:id="rId3" imgW="533160" imgH="431640" progId="Equation.3">
                  <p:embed/>
                </p:oleObj>
              </mc:Choice>
              <mc:Fallback>
                <p:oleObj name="数式" r:id="rId3" imgW="5331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5506" y="985540"/>
                        <a:ext cx="1054894" cy="853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548376"/>
              </p:ext>
            </p:extLst>
          </p:nvPr>
        </p:nvGraphicFramePr>
        <p:xfrm>
          <a:off x="4876800" y="1160462"/>
          <a:ext cx="3903663" cy="485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数式" r:id="rId5" imgW="1663560" imgH="2070000" progId="Equation.3">
                  <p:embed/>
                </p:oleObj>
              </mc:Choice>
              <mc:Fallback>
                <p:oleObj name="数式" r:id="rId5" imgW="1663560" imgH="2070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160462"/>
                        <a:ext cx="3903663" cy="485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343025" y="757535"/>
            <a:ext cx="63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0025" y="609600"/>
            <a:ext cx="63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-</a:t>
            </a:r>
            <a:r>
              <a:rPr lang="en-US" sz="2400" dirty="0" smtClean="0"/>
              <a:t>Q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19625" y="838200"/>
            <a:ext cx="63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219200" y="1088379"/>
            <a:ext cx="271462" cy="247648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452938" y="1143000"/>
            <a:ext cx="271462" cy="247648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093028" y="1069032"/>
            <a:ext cx="30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-</a:t>
            </a:r>
          </a:p>
          <a:p>
            <a:r>
              <a:rPr lang="en-US" sz="2400" b="1" dirty="0" smtClean="0">
                <a:latin typeface="Symbol" pitchFamily="18" charset="2"/>
              </a:rPr>
              <a:t>-</a:t>
            </a:r>
          </a:p>
          <a:p>
            <a:r>
              <a:rPr lang="en-US" sz="2400" b="1" dirty="0" smtClean="0">
                <a:latin typeface="Symbol" pitchFamily="18" charset="2"/>
              </a:rPr>
              <a:t>-</a:t>
            </a:r>
          </a:p>
          <a:p>
            <a:r>
              <a:rPr lang="en-US" sz="2400" b="1" dirty="0" smtClean="0">
                <a:latin typeface="Symbol" pitchFamily="18" charset="2"/>
              </a:rPr>
              <a:t>-</a:t>
            </a:r>
          </a:p>
          <a:p>
            <a:r>
              <a:rPr lang="en-US" sz="2400" b="1" dirty="0" smtClean="0">
                <a:latin typeface="Symbol" pitchFamily="18" charset="2"/>
              </a:rPr>
              <a:t>-</a:t>
            </a:r>
          </a:p>
          <a:p>
            <a:r>
              <a:rPr lang="en-US" sz="2400" b="1" dirty="0" smtClean="0">
                <a:latin typeface="Symbol" pitchFamily="18" charset="2"/>
              </a:rPr>
              <a:t>-</a:t>
            </a:r>
          </a:p>
          <a:p>
            <a:r>
              <a:rPr lang="en-US" sz="2400" b="1" dirty="0" smtClean="0">
                <a:latin typeface="Symbol" pitchFamily="18" charset="2"/>
              </a:rPr>
              <a:t>-</a:t>
            </a:r>
          </a:p>
          <a:p>
            <a:r>
              <a:rPr lang="en-US" sz="2400" b="1" dirty="0" smtClean="0">
                <a:latin typeface="Symbol" pitchFamily="18" charset="2"/>
              </a:rPr>
              <a:t>-</a:t>
            </a:r>
          </a:p>
          <a:p>
            <a:r>
              <a:rPr lang="en-US" sz="2400" b="1" dirty="0" smtClean="0">
                <a:latin typeface="Symbol" pitchFamily="18" charset="2"/>
              </a:rPr>
              <a:t>-</a:t>
            </a:r>
          </a:p>
          <a:p>
            <a:r>
              <a:rPr lang="en-US" sz="2400" b="1" dirty="0" smtClean="0">
                <a:latin typeface="Symbol" pitchFamily="18" charset="2"/>
              </a:rPr>
              <a:t>-</a:t>
            </a:r>
          </a:p>
          <a:p>
            <a:r>
              <a:rPr lang="en-US" sz="2400" b="1" dirty="0">
                <a:latin typeface="Symbol" pitchFamily="18" charset="2"/>
              </a:rPr>
              <a:t>-</a:t>
            </a:r>
            <a:endParaRPr lang="en-US" sz="2400" b="1" dirty="0" smtClean="0">
              <a:latin typeface="Symbol" pitchFamily="18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8200" y="1066800"/>
            <a:ext cx="30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+</a:t>
            </a:r>
          </a:p>
          <a:p>
            <a:r>
              <a:rPr lang="en-US" sz="2400" b="1" dirty="0" smtClean="0">
                <a:latin typeface="Symbol" pitchFamily="18" charset="2"/>
              </a:rPr>
              <a:t>+</a:t>
            </a:r>
          </a:p>
          <a:p>
            <a:r>
              <a:rPr lang="en-US" sz="2400" b="1" dirty="0" smtClean="0">
                <a:latin typeface="Symbol" pitchFamily="18" charset="2"/>
              </a:rPr>
              <a:t>+</a:t>
            </a:r>
          </a:p>
          <a:p>
            <a:r>
              <a:rPr lang="en-US" sz="2400" b="1" dirty="0" smtClean="0">
                <a:latin typeface="Symbol" pitchFamily="18" charset="2"/>
              </a:rPr>
              <a:t>+</a:t>
            </a:r>
          </a:p>
          <a:p>
            <a:r>
              <a:rPr lang="en-US" sz="2400" b="1" dirty="0" smtClean="0">
                <a:latin typeface="Symbol" pitchFamily="18" charset="2"/>
              </a:rPr>
              <a:t>+</a:t>
            </a:r>
          </a:p>
          <a:p>
            <a:r>
              <a:rPr lang="en-US" sz="2400" b="1" dirty="0" smtClean="0">
                <a:latin typeface="Symbol" pitchFamily="18" charset="2"/>
              </a:rPr>
              <a:t>+</a:t>
            </a:r>
          </a:p>
          <a:p>
            <a:r>
              <a:rPr lang="en-US" sz="2400" b="1" dirty="0" smtClean="0">
                <a:latin typeface="Symbol" pitchFamily="18" charset="2"/>
              </a:rPr>
              <a:t>+</a:t>
            </a:r>
          </a:p>
          <a:p>
            <a:r>
              <a:rPr lang="en-US" sz="2400" b="1" dirty="0" smtClean="0">
                <a:latin typeface="Symbol" pitchFamily="18" charset="2"/>
              </a:rPr>
              <a:t>+</a:t>
            </a:r>
          </a:p>
          <a:p>
            <a:r>
              <a:rPr lang="en-US" sz="2400" b="1" dirty="0" smtClean="0">
                <a:latin typeface="Symbol" pitchFamily="18" charset="2"/>
              </a:rPr>
              <a:t>+</a:t>
            </a:r>
          </a:p>
          <a:p>
            <a:r>
              <a:rPr lang="en-US" sz="2400" b="1" dirty="0" smtClean="0">
                <a:latin typeface="Symbol" pitchFamily="18" charset="2"/>
              </a:rPr>
              <a:t>+</a:t>
            </a:r>
          </a:p>
          <a:p>
            <a:r>
              <a:rPr lang="en-US" sz="2400" b="1" dirty="0" smtClean="0">
                <a:latin typeface="Symbol" pitchFamily="18" charset="2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85105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D428-3C60-42FC-B5E2-6B63133A75B6}" type="datetime1">
              <a:rPr lang="en-US" smtClean="0"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General formulation of capacitance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smtClean="0">
                <a:sym typeface="Wingdings" pitchFamily="2" charset="2"/>
              </a:rPr>
              <a:t>Ignoring sign: </a:t>
            </a:r>
          </a:p>
          <a:p>
            <a:endParaRPr lang="en-US" sz="2400" dirty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endParaRPr lang="en-US" sz="2400" dirty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      Units:    </a:t>
            </a:r>
            <a:endParaRPr lang="en-US" sz="2400" dirty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       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945240"/>
              </p:ext>
            </p:extLst>
          </p:nvPr>
        </p:nvGraphicFramePr>
        <p:xfrm>
          <a:off x="3352800" y="914400"/>
          <a:ext cx="16589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name="数式" r:id="rId3" imgW="698400" imgH="203040" progId="Equation.3">
                  <p:embed/>
                </p:oleObj>
              </mc:Choice>
              <mc:Fallback>
                <p:oleObj name="数式" r:id="rId3" imgW="6984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0" y="914400"/>
                        <a:ext cx="1658938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4267200" y="1288198"/>
            <a:ext cx="304800" cy="34650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38600" y="1542871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C70D7"/>
                </a:solidFill>
              </a:rPr>
              <a:t>Depends on geometry and material composition of capacitor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684888"/>
              </p:ext>
            </p:extLst>
          </p:nvPr>
        </p:nvGraphicFramePr>
        <p:xfrm>
          <a:off x="2189163" y="2441575"/>
          <a:ext cx="3529012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" name="数式" r:id="rId5" imgW="1485720" imgH="393480" progId="Equation.3">
                  <p:embed/>
                </p:oleObj>
              </mc:Choice>
              <mc:Fallback>
                <p:oleObj name="数式" r:id="rId5" imgW="14857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163" y="2441575"/>
                        <a:ext cx="3529012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2971800" y="1288198"/>
            <a:ext cx="381000" cy="17325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28700" y="1295400"/>
            <a:ext cx="293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C70D7"/>
                </a:solidFill>
              </a:rPr>
              <a:t>Charge on + and – terminals of capacitor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19700" y="685800"/>
            <a:ext cx="293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C70D7"/>
                </a:solidFill>
              </a:rPr>
              <a:t>Voltage drop across capacitor terminals</a:t>
            </a: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>
            <a:off x="4876800" y="1101299"/>
            <a:ext cx="342900" cy="76201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573787"/>
              </p:ext>
            </p:extLst>
          </p:nvPr>
        </p:nvGraphicFramePr>
        <p:xfrm>
          <a:off x="949325" y="3622675"/>
          <a:ext cx="7126288" cy="262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数式" r:id="rId7" imgW="3035160" imgH="1117440" progId="Equation.3">
                  <p:embed/>
                </p:oleObj>
              </mc:Choice>
              <mc:Fallback>
                <p:oleObj name="数式" r:id="rId7" imgW="3035160" imgH="11174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3622675"/>
                        <a:ext cx="7126288" cy="262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13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D428-3C60-42FC-B5E2-6B63133A75B6}" type="datetime1">
              <a:rPr lang="en-US" smtClean="0"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Cylindrical geometry capacitor: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315"/>
          <a:stretch/>
        </p:blipFill>
        <p:spPr bwMode="auto">
          <a:xfrm>
            <a:off x="5867400" y="228600"/>
            <a:ext cx="2857500" cy="395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6400800" y="783772"/>
            <a:ext cx="685800" cy="15686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24600" y="60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r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564135"/>
              </p:ext>
            </p:extLst>
          </p:nvPr>
        </p:nvGraphicFramePr>
        <p:xfrm>
          <a:off x="990600" y="1277256"/>
          <a:ext cx="3581400" cy="3533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数式" r:id="rId4" imgW="1879560" imgH="1854000" progId="Equation.3">
                  <p:embed/>
                </p:oleObj>
              </mc:Choice>
              <mc:Fallback>
                <p:oleObj name="数式" r:id="rId4" imgW="1879560" imgH="18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277256"/>
                        <a:ext cx="3581400" cy="3533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05800" y="1824335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490172"/>
              </p:ext>
            </p:extLst>
          </p:nvPr>
        </p:nvGraphicFramePr>
        <p:xfrm>
          <a:off x="4075112" y="4343400"/>
          <a:ext cx="4306888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数式" r:id="rId6" imgW="2260440" imgH="1079280" progId="Equation.3">
                  <p:embed/>
                </p:oleObj>
              </mc:Choice>
              <mc:Fallback>
                <p:oleObj name="数式" r:id="rId6" imgW="2260440" imgH="10792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112" y="4343400"/>
                        <a:ext cx="4306888" cy="205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691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D428-3C60-42FC-B5E2-6B63133A75B6}" type="datetime1">
              <a:rPr lang="en-US" smtClean="0"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07695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909935"/>
            <a:ext cx="6419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http://www.mpoweruk.com/alternatives.htm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62000" y="381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Capacitor usage in energy storage:</a:t>
            </a:r>
          </a:p>
        </p:txBody>
      </p:sp>
    </p:spTree>
    <p:extLst>
      <p:ext uri="{BB962C8B-B14F-4D97-AF65-F5344CB8AC3E}">
        <p14:creationId xmlns:p14="http://schemas.microsoft.com/office/powerpoint/2010/main" val="258600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4768</TotalTime>
  <Words>525</Words>
  <Application>Microsoft Office PowerPoint</Application>
  <PresentationFormat>On-screen Show (4:3)</PresentationFormat>
  <Paragraphs>159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WFU2011</cp:lastModifiedBy>
  <cp:revision>347</cp:revision>
  <cp:lastPrinted>2012-01-14T20:35:51Z</cp:lastPrinted>
  <dcterms:created xsi:type="dcterms:W3CDTF">2012-01-10T18:32:24Z</dcterms:created>
  <dcterms:modified xsi:type="dcterms:W3CDTF">2012-02-09T17:33:49Z</dcterms:modified>
</cp:coreProperties>
</file>