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6" r:id="rId2"/>
    <p:sldId id="386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8" r:id="rId12"/>
    <p:sldId id="413" r:id="rId13"/>
    <p:sldId id="414" r:id="rId14"/>
    <p:sldId id="415" r:id="rId15"/>
    <p:sldId id="419" r:id="rId16"/>
    <p:sldId id="416" r:id="rId17"/>
    <p:sldId id="417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0D7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960-5AFA-4EC5-A48C-57CC133C71C5}" type="datetime1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A028-0FB9-44AC-89A7-3FBBDD804F2A}" type="datetime1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320B-2400-41C0-BCBA-83908D5682DB}" type="datetime1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C643-AAB8-45E5-85AA-A97CC61FBBF9}" type="datetime1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A6FB-031B-41F6-8143-57693476700D}" type="datetime1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457-6644-43F7-8944-28E11D322D5F}" type="datetime1">
              <a:rPr lang="en-US" smtClean="0"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8C41-2D58-43A5-A917-F6F6E18C5FF6}" type="datetime1">
              <a:rPr lang="en-US" smtClean="0"/>
              <a:t>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BC83-3884-4D7C-8E24-BC6F4D7E203D}" type="datetime1">
              <a:rPr lang="en-US" smtClean="0"/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7EDF-B50A-41F7-A39A-1D6C748A66E2}" type="datetime1">
              <a:rPr lang="en-US" smtClean="0"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9477-14FF-40C6-A72B-355AFC6D69CC}" type="datetime1">
              <a:rPr lang="en-US" smtClean="0"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4380F-00A5-4D11-9639-29B3C5A0DF84}" type="datetime1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5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30C5-6F7B-46DF-90C8-70CA536C513C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990600"/>
            <a:ext cx="792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7 (Chapter 27):</a:t>
            </a:r>
          </a:p>
          <a:p>
            <a:pPr algn="ctr"/>
            <a:endParaRPr lang="en-US" sz="3200" b="1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Electrical currents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smtClean="0">
                <a:solidFill>
                  <a:schemeClr val="folHlink"/>
                </a:solidFill>
              </a:rPr>
              <a:t>Voltage and resistance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Electrical power</a:t>
            </a:r>
            <a:endParaRPr lang="en-US" sz="2000" b="1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" y="-1"/>
            <a:ext cx="649224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35780" y="6095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5440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What is the resistance of a Al wire of diameter 1mm and length 1m?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861415"/>
              </p:ext>
            </p:extLst>
          </p:nvPr>
        </p:nvGraphicFramePr>
        <p:xfrm>
          <a:off x="685800" y="2019300"/>
          <a:ext cx="6223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数式" r:id="rId3" imgW="2666880" imgH="1143000" progId="Equation.3">
                  <p:embed/>
                </p:oleObj>
              </mc:Choice>
              <mc:Fallback>
                <p:oleObj name="数式" r:id="rId3" imgW="266688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2019300"/>
                        <a:ext cx="6223000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71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Practical resistors: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3015"/>
            <a:ext cx="3810000" cy="376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213860" cy="313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0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256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superconducting materials: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541435"/>
              </p:ext>
            </p:extLst>
          </p:nvPr>
        </p:nvGraphicFramePr>
        <p:xfrm>
          <a:off x="1209368" y="753346"/>
          <a:ext cx="519143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数式" r:id="rId3" imgW="2234880" imgH="393480" progId="Equation.3">
                  <p:embed/>
                </p:oleObj>
              </mc:Choice>
              <mc:Fallback>
                <p:oleObj name="数式" r:id="rId3" imgW="2234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9368" y="753346"/>
                        <a:ext cx="519143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7400" y="1676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term representing collisions on a time scale of </a:t>
            </a:r>
            <a:r>
              <a:rPr lang="en-US" sz="2400" dirty="0" smtClean="0">
                <a:latin typeface="Symbol" pitchFamily="18" charset="2"/>
              </a:rPr>
              <a:t>t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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 smtClean="0">
                <a:latin typeface="Symbol" pitchFamily="18" charset="2"/>
                <a:sym typeface="Symbol"/>
              </a:rPr>
              <a:t>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6172200" y="1447800"/>
            <a:ext cx="609600" cy="38100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25218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superconducting materials </a:t>
            </a:r>
            <a:r>
              <a:rPr lang="en-US" sz="2400" dirty="0" smtClean="0">
                <a:latin typeface="Symbol" pitchFamily="18" charset="2"/>
              </a:rPr>
              <a:t>r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smtClean="0">
                <a:latin typeface="Symbol" pitchFamily="18" charset="2"/>
                <a:sym typeface="Symbol"/>
              </a:rPr>
              <a:t>0</a:t>
            </a:r>
          </a:p>
          <a:p>
            <a:pPr lvl="2"/>
            <a:r>
              <a:rPr lang="en-US" sz="2400" dirty="0" smtClean="0">
                <a:sym typeface="Symbol"/>
              </a:rPr>
              <a:t>Currents confined to surfaces; induced by magnetic fields</a:t>
            </a:r>
            <a:endParaRPr lang="en-US" sz="24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285750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280410"/>
            <a:ext cx="2937510" cy="319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Energy associated with currents and voltage</a:t>
            </a:r>
          </a:p>
          <a:p>
            <a:endParaRPr lang="en-US" sz="2400" dirty="0"/>
          </a:p>
          <a:p>
            <a:r>
              <a:rPr lang="en-US" sz="2400" dirty="0" smtClean="0"/>
              <a:t>Electric potential energy for charge Q in voltage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V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383117"/>
              </p:ext>
            </p:extLst>
          </p:nvPr>
        </p:nvGraphicFramePr>
        <p:xfrm>
          <a:off x="1371601" y="1635758"/>
          <a:ext cx="2286000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数式" r:id="rId3" imgW="634680" imgH="203040" progId="Equation.3">
                  <p:embed/>
                </p:oleObj>
              </mc:Choice>
              <mc:Fallback>
                <p:oleObj name="数式" r:id="rId3" imgW="6346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1" y="1635758"/>
                        <a:ext cx="2286000" cy="731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4339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Rate of change of electric potential energy: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272138"/>
              </p:ext>
            </p:extLst>
          </p:nvPr>
        </p:nvGraphicFramePr>
        <p:xfrm>
          <a:off x="1203324" y="3076575"/>
          <a:ext cx="5578476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数式" r:id="rId5" imgW="1549080" imgH="838080" progId="Equation.3">
                  <p:embed/>
                </p:oleObj>
              </mc:Choice>
              <mc:Fallback>
                <p:oleObj name="数式" r:id="rId5" imgW="154908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4" y="3076575"/>
                        <a:ext cx="5578476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6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DC7B-055F-43AD-8908-779BE7DBAD46}" type="datetime1">
              <a:rPr lang="en-US"/>
              <a:pPr/>
              <a:t>2/14/2012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Lecture 7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A6E2-B974-44BE-B06A-9AB703B52067}" type="slidenum">
              <a:rPr lang="en-US"/>
              <a:pPr/>
              <a:t>15</a:t>
            </a:fld>
            <a:endParaRPr lang="en-US"/>
          </a:p>
        </p:txBody>
      </p:sp>
      <p:pic>
        <p:nvPicPr>
          <p:cNvPr id="6146" name="Picture 2" descr="lec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14400" y="381000"/>
            <a:ext cx="723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Consider a 60 W light bulb, connected to a 120 V voltage source.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0" y="1752600"/>
            <a:ext cx="5638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What is the current passing through the wire in the bulb?</a:t>
            </a:r>
          </a:p>
          <a:p>
            <a:pPr>
              <a:spcBef>
                <a:spcPct val="50000"/>
              </a:spcBef>
            </a:pPr>
            <a:r>
              <a:rPr lang="en-US" dirty="0"/>
              <a:t>(A) 0.5 A   (B) 1.0 A   (C) </a:t>
            </a:r>
            <a:r>
              <a:rPr lang="en-US" dirty="0" smtClean="0"/>
              <a:t>2.0 </a:t>
            </a:r>
            <a:r>
              <a:rPr lang="en-US" dirty="0"/>
              <a:t>A   (D) 240 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24200" y="3810000"/>
            <a:ext cx="5638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What is the resistance of the wire in the bulb?</a:t>
            </a:r>
          </a:p>
          <a:p>
            <a:pPr>
              <a:spcBef>
                <a:spcPct val="50000"/>
              </a:spcBef>
            </a:pPr>
            <a:r>
              <a:rPr lang="en-US" dirty="0"/>
              <a:t>(A) 0.5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   (B) 1.0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 (C) </a:t>
            </a:r>
            <a:r>
              <a:rPr lang="en-US" dirty="0" smtClean="0"/>
              <a:t>2.0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 (D) 240 </a:t>
            </a:r>
            <a:r>
              <a:rPr lang="en-US" dirty="0">
                <a:latin typeface="Symbol" pitchFamily="18" charset="2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354615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76400" y="990600"/>
            <a:ext cx="1371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52600" y="3352800"/>
            <a:ext cx="1371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457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R</a:t>
            </a:r>
            <a:r>
              <a:rPr lang="en-US" sz="2400" i="1" baseline="-25000" dirty="0" smtClean="0"/>
              <a:t>1</a:t>
            </a:r>
            <a:r>
              <a:rPr lang="en-US" sz="2400" i="1" dirty="0"/>
              <a:t> , </a:t>
            </a:r>
            <a:r>
              <a:rPr lang="en-US" sz="2400" i="1" dirty="0" smtClean="0">
                <a:latin typeface="Symbol" pitchFamily="18" charset="2"/>
              </a:rPr>
              <a:t>D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2743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R</a:t>
            </a:r>
            <a:r>
              <a:rPr lang="en-US" sz="2400" i="1" baseline="-25000" dirty="0" smtClean="0"/>
              <a:t>2</a:t>
            </a:r>
            <a:r>
              <a:rPr lang="en-US" sz="2400" i="1" dirty="0"/>
              <a:t>, </a:t>
            </a:r>
            <a:r>
              <a:rPr lang="en-US" sz="2400" i="1" dirty="0" smtClean="0">
                <a:latin typeface="Symbol" pitchFamily="18" charset="2"/>
              </a:rPr>
              <a:t>D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2</a:t>
            </a:r>
            <a:endParaRPr lang="en-US" sz="2400" i="1" baseline="-25000" dirty="0"/>
          </a:p>
          <a:p>
            <a:endParaRPr lang="en-US" sz="2400" i="1" baseline="-25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29200" y="300335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is true: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&gt; I</a:t>
            </a:r>
            <a:r>
              <a:rPr lang="en-US" sz="2400" baseline="-25000" dirty="0" smtClean="0"/>
              <a:t>2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I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smtClean="0"/>
              <a:t>&lt; </a:t>
            </a:r>
            <a:r>
              <a:rPr lang="en-US" sz="2400" dirty="0"/>
              <a:t>I</a:t>
            </a:r>
            <a:r>
              <a:rPr lang="en-US" sz="2400" baseline="-25000" dirty="0"/>
              <a:t>2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I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I</a:t>
            </a:r>
            <a:r>
              <a:rPr lang="en-US" sz="2400" baseline="-25000" dirty="0"/>
              <a:t>2</a:t>
            </a:r>
          </a:p>
          <a:p>
            <a:pPr marL="457200" indent="-457200">
              <a:buFont typeface="+mj-lt"/>
              <a:buAutoNum type="alphaUcPeriod"/>
            </a:pPr>
            <a:endParaRPr lang="en-US" sz="2400" baseline="-25000" dirty="0" smtClean="0"/>
          </a:p>
          <a:p>
            <a:pPr marL="457200" indent="-457200">
              <a:buFont typeface="+mj-lt"/>
              <a:buAutoNum type="alphaUcPeriod"/>
            </a:pPr>
            <a:endParaRPr lang="en-US" sz="2400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1981200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is true: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&gt; R</a:t>
            </a:r>
            <a:r>
              <a:rPr lang="en-US" sz="2400" baseline="-25000" dirty="0" smtClean="0"/>
              <a:t>2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&lt; R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R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  <a:p>
            <a:pPr marL="457200" indent="-457200">
              <a:buFont typeface="+mj-lt"/>
              <a:buAutoNum type="alphaUcPeriod"/>
            </a:pPr>
            <a:endParaRPr lang="en-US" sz="2400" baseline="-25000" dirty="0" smtClean="0"/>
          </a:p>
          <a:p>
            <a:pPr marL="457200" indent="-457200">
              <a:buFont typeface="+mj-lt"/>
              <a:buAutoNum type="alphaUcPeriod"/>
            </a:pPr>
            <a:endParaRPr lang="en-US" sz="2400" baseline="-25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38100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is true: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&gt;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2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&lt;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2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  <a:p>
            <a:pPr marL="457200" indent="-457200">
              <a:buFont typeface="+mj-lt"/>
              <a:buAutoNum type="alphaUcPeriod"/>
            </a:pPr>
            <a:endParaRPr lang="en-US" sz="2400" baseline="-25000" dirty="0"/>
          </a:p>
          <a:p>
            <a:pPr marL="457200" indent="-457200">
              <a:buFont typeface="+mj-lt"/>
              <a:buAutoNum type="alphaUcPeriod"/>
            </a:pPr>
            <a:endParaRPr lang="en-US" sz="2400" baseline="-25000" dirty="0" smtClean="0"/>
          </a:p>
          <a:p>
            <a:pPr marL="457200" indent="-457200">
              <a:buFont typeface="+mj-lt"/>
              <a:buAutoNum type="alphaUcPeriod"/>
            </a:pPr>
            <a:endParaRPr lang="en-US" sz="2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3777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5715000" cy="333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0" y="94297"/>
            <a:ext cx="5715000" cy="3334703"/>
            <a:chOff x="381000" y="172334"/>
            <a:chExt cx="5715000" cy="333470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72334"/>
              <a:ext cx="5715000" cy="3334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638800" y="1524000"/>
              <a:ext cx="228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2895600" y="3505200"/>
            <a:ext cx="914400" cy="0"/>
          </a:xfrm>
          <a:prstGeom prst="line">
            <a:avLst/>
          </a:prstGeom>
          <a:ln w="508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91200" y="44958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91000" y="1367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Q=0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9600" y="4419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Q’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6400" y="441960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Q’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7514" y="990599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Initially, the switch is open and the left capacitor is charged.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4600" y="3295471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the switch is closed.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R has no effect.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R has an effect on the initial Q’.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R has an effect on the final Q’.</a:t>
            </a:r>
          </a:p>
        </p:txBody>
      </p:sp>
    </p:spTree>
    <p:extLst>
      <p:ext uri="{BB962C8B-B14F-4D97-AF65-F5344CB8AC3E}">
        <p14:creationId xmlns:p14="http://schemas.microsoft.com/office/powerpoint/2010/main" val="21854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F639-D21C-4FFE-825F-74290A670D29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867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 to send in your chapter reading questions…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20031" r="54019" b="23036"/>
          <a:stretch/>
        </p:blipFill>
        <p:spPr bwMode="auto">
          <a:xfrm>
            <a:off x="1219200" y="76200"/>
            <a:ext cx="7083125" cy="585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132114" y="23622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F639-D21C-4FFE-825F-74290A670D29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23862" r="50782" b="6123"/>
          <a:stretch/>
        </p:blipFill>
        <p:spPr bwMode="auto">
          <a:xfrm>
            <a:off x="2838990" y="457200"/>
            <a:ext cx="4323810" cy="582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9790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Evening exams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#3 and #4</a:t>
            </a:r>
          </a:p>
        </p:txBody>
      </p:sp>
      <p:sp>
        <p:nvSpPr>
          <p:cNvPr id="8" name="Left Brace 7"/>
          <p:cNvSpPr/>
          <p:nvPr/>
        </p:nvSpPr>
        <p:spPr>
          <a:xfrm>
            <a:off x="2286000" y="1828800"/>
            <a:ext cx="552990" cy="3505200"/>
          </a:xfrm>
          <a:prstGeom prst="leftBrace">
            <a:avLst/>
          </a:prstGeom>
          <a:ln w="25400"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34826" r="2591" b="18038"/>
          <a:stretch/>
        </p:blipFill>
        <p:spPr bwMode="auto">
          <a:xfrm>
            <a:off x="43041" y="1524000"/>
            <a:ext cx="9100959" cy="365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7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 t="25948" r="7093" b="23850"/>
          <a:stretch/>
        </p:blipFill>
        <p:spPr bwMode="auto">
          <a:xfrm>
            <a:off x="152400" y="609600"/>
            <a:ext cx="8856572" cy="406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648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A.  Would attend a review of Exam 1 at 5 PM today (Tuesday)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B.   Would attend a review of Exam 1 at 5:15 PM Wednesday.</a:t>
            </a:r>
          </a:p>
        </p:txBody>
      </p:sp>
    </p:spTree>
    <p:extLst>
      <p:ext uri="{BB962C8B-B14F-4D97-AF65-F5344CB8AC3E}">
        <p14:creationId xmlns:p14="http://schemas.microsoft.com/office/powerpoint/2010/main" val="3734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3810000" cy="264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50512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Electrical current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714236"/>
              </p:ext>
            </p:extLst>
          </p:nvPr>
        </p:nvGraphicFramePr>
        <p:xfrm>
          <a:off x="1143000" y="1988565"/>
          <a:ext cx="459350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数式" r:id="rId4" imgW="2476440" imgH="393480" progId="Equation.3">
                  <p:embed/>
                </p:oleObj>
              </mc:Choice>
              <mc:Fallback>
                <p:oleObj name="数式" r:id="rId4" imgW="24764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988565"/>
                        <a:ext cx="4593508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304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 to now, we have been considering equilibrium configurations of charges  -- electrostatics.   Now we will consider steady-state motions of charges.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28194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By convention </a:t>
            </a:r>
            <a:r>
              <a:rPr lang="en-US" sz="2400" i="1" dirty="0" smtClean="0">
                <a:sym typeface="Wingdings" pitchFamily="2" charset="2"/>
              </a:rPr>
              <a:t>+I</a:t>
            </a:r>
            <a:r>
              <a:rPr lang="en-US" sz="2400" dirty="0" smtClean="0">
                <a:sym typeface="Wingdings" pitchFamily="2" charset="2"/>
              </a:rPr>
              <a:t> denotes the direction of positive charge flow (or the opposite direction of negative charge flow).</a:t>
            </a:r>
            <a:endParaRPr lang="en-US" sz="24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980392"/>
              </p:ext>
            </p:extLst>
          </p:nvPr>
        </p:nvGraphicFramePr>
        <p:xfrm>
          <a:off x="5486400" y="4019729"/>
          <a:ext cx="3359413" cy="116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数式" r:id="rId6" imgW="660240" imgH="228600" progId="Equation.3">
                  <p:embed/>
                </p:oleObj>
              </mc:Choice>
              <mc:Fallback>
                <p:oleObj name="数式" r:id="rId6" imgW="6602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19729"/>
                        <a:ext cx="3359413" cy="1161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3600" y="5410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 charges/volume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324600" y="4800600"/>
            <a:ext cx="457200" cy="60960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29400" y="37293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drift velocity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001000" y="4019729"/>
            <a:ext cx="304800" cy="476071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9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9" b="5143"/>
          <a:stretch/>
        </p:blipFill>
        <p:spPr bwMode="auto">
          <a:xfrm>
            <a:off x="533400" y="782011"/>
            <a:ext cx="3934778" cy="360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171271"/>
            <a:ext cx="4038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Representation of drift velocity of negative charge carrier in some material.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600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would this be a suitable model of the motion of a charge within an electric field?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528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you have an electron  – charge q=-e  and mass m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initially at rest in the presence of electric field E. What is the velocity at time t:</a:t>
            </a:r>
            <a:endParaRPr lang="en-US" sz="2400" baseline="-250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 smtClean="0"/>
              <a:t>v</a:t>
            </a:r>
            <a:r>
              <a:rPr lang="en-US" sz="2400" baseline="-25000" dirty="0" err="1" smtClean="0"/>
              <a:t>d</a:t>
            </a:r>
            <a:endParaRPr lang="en-US" sz="2400" baseline="-250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-</a:t>
            </a:r>
            <a:r>
              <a:rPr lang="en-US" sz="2400" dirty="0" err="1" smtClean="0"/>
              <a:t>eEt</a:t>
            </a:r>
            <a:r>
              <a:rPr lang="en-US" sz="2400" dirty="0" smtClean="0"/>
              <a:t>/m</a:t>
            </a:r>
            <a:r>
              <a:rPr lang="en-US" sz="2400" baseline="-25000" dirty="0" smtClean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0591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256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to describe drift velocity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459432"/>
              </p:ext>
            </p:extLst>
          </p:nvPr>
        </p:nvGraphicFramePr>
        <p:xfrm>
          <a:off x="1209368" y="753346"/>
          <a:ext cx="519143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数式" r:id="rId3" imgW="2234880" imgH="393480" progId="Equation.3">
                  <p:embed/>
                </p:oleObj>
              </mc:Choice>
              <mc:Fallback>
                <p:oleObj name="数式" r:id="rId3" imgW="2234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9368" y="753346"/>
                        <a:ext cx="519143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7400" y="1676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term representing collisions on a time scale of </a:t>
            </a:r>
            <a:r>
              <a:rPr lang="en-US" sz="2400" dirty="0" smtClean="0">
                <a:latin typeface="Symbol" pitchFamily="18" charset="2"/>
              </a:rPr>
              <a:t>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6172200" y="1447800"/>
            <a:ext cx="609600" cy="38100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129479"/>
              </p:ext>
            </p:extLst>
          </p:nvPr>
        </p:nvGraphicFramePr>
        <p:xfrm>
          <a:off x="271463" y="2684463"/>
          <a:ext cx="8612187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数式" r:id="rId5" imgW="3708360" imgH="888840" progId="Equation.3">
                  <p:embed/>
                </p:oleObj>
              </mc:Choice>
              <mc:Fallback>
                <p:oleObj name="数式" r:id="rId5" imgW="3708360" imgH="888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2684463"/>
                        <a:ext cx="8612187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265193"/>
              </p:ext>
            </p:extLst>
          </p:nvPr>
        </p:nvGraphicFramePr>
        <p:xfrm>
          <a:off x="762000" y="4495800"/>
          <a:ext cx="5427662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数式" r:id="rId7" imgW="2336760" imgH="685800" progId="Equation.3">
                  <p:embed/>
                </p:oleObj>
              </mc:Choice>
              <mc:Fallback>
                <p:oleObj name="数式" r:id="rId7" imgW="2336760" imgH="685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95800"/>
                        <a:ext cx="5427662" cy="159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1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356044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990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V=E </a:t>
            </a:r>
            <a:r>
              <a:rPr lang="en-US" sz="2400" dirty="0" smtClean="0">
                <a:latin typeface="Script MT Bold" pitchFamily="66" charset="0"/>
              </a:rPr>
              <a:t>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221311"/>
              </p:ext>
            </p:extLst>
          </p:nvPr>
        </p:nvGraphicFramePr>
        <p:xfrm>
          <a:off x="5181600" y="1604963"/>
          <a:ext cx="3805237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数式" r:id="rId4" imgW="1638000" imgH="457200" progId="Equation.3">
                  <p:embed/>
                </p:oleObj>
              </mc:Choice>
              <mc:Fallback>
                <p:oleObj name="数式" r:id="rId4" imgW="16380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604963"/>
                        <a:ext cx="3805237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209971" y="1676400"/>
            <a:ext cx="1019629" cy="2116138"/>
            <a:chOff x="7209971" y="1676400"/>
            <a:chExt cx="1019629" cy="2116138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6730857"/>
                </p:ext>
              </p:extLst>
            </p:nvPr>
          </p:nvGraphicFramePr>
          <p:xfrm>
            <a:off x="7209971" y="2819400"/>
            <a:ext cx="1003300" cy="973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6" name="数式" r:id="rId6" imgW="431640" imgH="419040" progId="Equation.3">
                    <p:embed/>
                  </p:oleObj>
                </mc:Choice>
                <mc:Fallback>
                  <p:oleObj name="数式" r:id="rId6" imgW="431640" imgH="4190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9971" y="2819400"/>
                          <a:ext cx="1003300" cy="973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Oval 7"/>
            <p:cNvSpPr/>
            <p:nvPr/>
          </p:nvSpPr>
          <p:spPr>
            <a:xfrm>
              <a:off x="7239000" y="1676400"/>
              <a:ext cx="9906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7734300" y="2514600"/>
              <a:ext cx="190500" cy="457200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639467"/>
              </p:ext>
            </p:extLst>
          </p:nvPr>
        </p:nvGraphicFramePr>
        <p:xfrm>
          <a:off x="5638800" y="3749675"/>
          <a:ext cx="1474788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数式" r:id="rId8" imgW="634680" imgH="812520" progId="Equation.3">
                  <p:embed/>
                </p:oleObj>
              </mc:Choice>
              <mc:Fallback>
                <p:oleObj name="数式" r:id="rId8" imgW="634680" imgH="812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49675"/>
                        <a:ext cx="1474788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997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5060</TotalTime>
  <Words>633</Words>
  <Application>Microsoft Office PowerPoint</Application>
  <PresentationFormat>On-screen Show (4:3)</PresentationFormat>
  <Paragraphs>120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379</cp:revision>
  <cp:lastPrinted>2012-01-14T20:35:51Z</cp:lastPrinted>
  <dcterms:created xsi:type="dcterms:W3CDTF">2012-01-10T18:32:24Z</dcterms:created>
  <dcterms:modified xsi:type="dcterms:W3CDTF">2012-02-14T14:23:48Z</dcterms:modified>
</cp:coreProperties>
</file>