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6" r:id="rId2"/>
    <p:sldId id="386" r:id="rId3"/>
    <p:sldId id="387" r:id="rId4"/>
    <p:sldId id="388" r:id="rId5"/>
    <p:sldId id="389" r:id="rId6"/>
    <p:sldId id="390" r:id="rId7"/>
    <p:sldId id="391" r:id="rId8"/>
    <p:sldId id="392" r:id="rId9"/>
    <p:sldId id="393" r:id="rId10"/>
    <p:sldId id="394" r:id="rId11"/>
    <p:sldId id="395" r:id="rId12"/>
    <p:sldId id="396" r:id="rId13"/>
    <p:sldId id="397" r:id="rId14"/>
    <p:sldId id="398" r:id="rId15"/>
    <p:sldId id="399" r:id="rId16"/>
    <p:sldId id="400" r:id="rId17"/>
    <p:sldId id="401" r:id="rId18"/>
    <p:sldId id="402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FC7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66" d="100"/>
          <a:sy n="66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2/16/2012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95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52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E5B0-6344-4275-A50B-48AE003DDF22}" type="datetime1">
              <a:rPr lang="en-US" smtClean="0"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C82-9084-4B43-A0D2-7C32956FF084}" type="datetime1">
              <a:rPr lang="en-US" smtClean="0"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83701-7B4E-4263-BE1F-B97228586617}" type="datetime1">
              <a:rPr lang="en-US" smtClean="0"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37A0-0FB7-4A9E-9D34-3DAFAEC4C83F}" type="datetime1">
              <a:rPr lang="en-US" smtClean="0"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F59F-DBF6-470D-BEAF-86C4B8D78DAB}" type="datetime1">
              <a:rPr lang="en-US" smtClean="0"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E4CD5-9971-48BE-947D-4531207D4CBD}" type="datetime1">
              <a:rPr lang="en-US" smtClean="0"/>
              <a:t>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EE04-734B-41E5-852B-A3D2C40688FC}" type="datetime1">
              <a:rPr lang="en-US" smtClean="0"/>
              <a:t>2/16/2012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75B4-AB50-4EEE-AC27-CB4E7F859FFF}" type="datetime1">
              <a:rPr lang="en-US" smtClean="0"/>
              <a:t>2/16/2012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FD7-AC6C-4775-9249-2F42E5E02457}" type="datetime1">
              <a:rPr lang="en-US" smtClean="0"/>
              <a:t>2/16/2012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20F0-FED6-4428-A84F-0CF63B045526}" type="datetime1">
              <a:rPr lang="en-US" smtClean="0"/>
              <a:t>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402FB-D769-4848-B183-269E72A70DA0}" type="datetime1">
              <a:rPr lang="en-US" smtClean="0"/>
              <a:t>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09BAC-BD70-47A0-91D9-EFE37EFB1088}" type="datetime1">
              <a:rPr lang="en-US" smtClean="0"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6.png"/><Relationship Id="rId4" Type="http://schemas.openxmlformats.org/officeDocument/2006/relationships/image" Target="../media/image3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lectronics.howstuffworks.com/everyday-tech/lithium-ion-battery1.htm" TargetMode="External"/><Relationship Id="rId2" Type="http://schemas.openxmlformats.org/officeDocument/2006/relationships/hyperlink" Target="http://www.pbs.org/wgbh/amex/edison/sfeature/acdc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13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0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3980-6BCA-4832-B8A3-6781FCF97B81}" type="datetime1">
              <a:rPr lang="en-US" smtClean="0"/>
              <a:t>2/16/2012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533400"/>
            <a:ext cx="7924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114 A General Physics II</a:t>
            </a:r>
          </a:p>
          <a:p>
            <a:pPr algn="ctr"/>
            <a:r>
              <a:rPr lang="en-US" sz="3200" b="1" dirty="0" smtClean="0"/>
              <a:t>11 AM-12:15 </a:t>
            </a:r>
            <a:r>
              <a:rPr lang="en-US" sz="3200" b="1" dirty="0"/>
              <a:t>P</a:t>
            </a:r>
            <a:r>
              <a:rPr lang="en-US" sz="3200" b="1" dirty="0" smtClean="0"/>
              <a:t>M  TR Olin 101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8 (Chapter 28):</a:t>
            </a:r>
          </a:p>
          <a:p>
            <a:pPr algn="ctr"/>
            <a:endParaRPr lang="en-US" sz="3200" b="1" dirty="0"/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Direct-current circuits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 </a:t>
            </a:r>
            <a:r>
              <a:rPr lang="en-US" sz="3200" b="1" dirty="0" smtClean="0">
                <a:solidFill>
                  <a:schemeClr val="folHlink"/>
                </a:solidFill>
              </a:rPr>
              <a:t>Voltage and resistor circuits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Kirchhoff’s rules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FD7-AC6C-4775-9249-2F42E5E02457}" type="datetime1">
              <a:rPr lang="en-US" smtClean="0"/>
              <a:t>2/16/2012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Circuit analysis – Kirchhoff’s rules</a:t>
            </a:r>
          </a:p>
          <a:p>
            <a:r>
              <a:rPr lang="en-US" sz="2400" dirty="0" smtClean="0"/>
              <a:t>       Conservation of potential around a closed circuit: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208870"/>
              </p:ext>
            </p:extLst>
          </p:nvPr>
        </p:nvGraphicFramePr>
        <p:xfrm>
          <a:off x="1147763" y="3822700"/>
          <a:ext cx="2924175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数式" r:id="rId3" imgW="1257120" imgH="583920" progId="Equation.3">
                  <p:embed/>
                </p:oleObj>
              </mc:Choice>
              <mc:Fallback>
                <p:oleObj name="数式" r:id="rId3" imgW="1257120" imgH="5839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7763" y="3822700"/>
                        <a:ext cx="2924175" cy="135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371600" y="1981200"/>
            <a:ext cx="2057400" cy="1447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66800" y="2362200"/>
            <a:ext cx="609600" cy="609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66800" y="2438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D</a:t>
            </a:r>
            <a:r>
              <a:rPr lang="en-US" sz="2400" b="1" dirty="0" smtClean="0"/>
              <a:t>V</a:t>
            </a:r>
            <a:r>
              <a:rPr lang="en-US" sz="2400" b="1" baseline="-25000" dirty="0" smtClean="0"/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3124200" y="2286000"/>
            <a:ext cx="609600" cy="609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057400" y="3124200"/>
            <a:ext cx="609600" cy="609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24200" y="23622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D</a:t>
            </a:r>
            <a:r>
              <a:rPr lang="en-US" sz="2400" b="1" dirty="0" smtClean="0"/>
              <a:t>V</a:t>
            </a:r>
            <a:r>
              <a:rPr lang="en-US" sz="2400" b="1" baseline="-25000" dirty="0" smtClean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57400" y="31959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D</a:t>
            </a:r>
            <a:r>
              <a:rPr lang="en-US" sz="2400" b="1" dirty="0" smtClean="0"/>
              <a:t>V</a:t>
            </a:r>
            <a:r>
              <a:rPr lang="en-US" sz="2400" b="1" baseline="-25000" dirty="0" smtClean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113853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Sign </a:t>
            </a:r>
            <a:r>
              <a:rPr lang="en-US" sz="2400" dirty="0" err="1" smtClean="0"/>
              <a:t>conventions:</a:t>
            </a:r>
            <a:r>
              <a:rPr lang="en-US" sz="2400" dirty="0" err="1" smtClean="0">
                <a:latin typeface="Symbol" pitchFamily="18" charset="2"/>
              </a:rPr>
              <a:t>D</a:t>
            </a:r>
            <a:r>
              <a:rPr lang="en-US" sz="2400" dirty="0" err="1" smtClean="0"/>
              <a:t>V</a:t>
            </a:r>
            <a:r>
              <a:rPr lang="en-US" sz="2400" dirty="0" smtClean="0"/>
              <a:t>=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b</a:t>
            </a:r>
            <a:r>
              <a:rPr lang="en-US" sz="2400" dirty="0" err="1" smtClean="0"/>
              <a:t>-V</a:t>
            </a:r>
            <a:r>
              <a:rPr lang="en-US" sz="2400" baseline="-25000" dirty="0" err="1" smtClean="0"/>
              <a:t>a</a:t>
            </a:r>
            <a:endParaRPr lang="en-US" sz="2400" baseline="-25000" dirty="0" smtClean="0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1"/>
          <a:stretch/>
        </p:blipFill>
        <p:spPr bwMode="auto">
          <a:xfrm>
            <a:off x="5488305" y="1586804"/>
            <a:ext cx="2891790" cy="4661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07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FD7-AC6C-4775-9249-2F42E5E02457}" type="datetime1">
              <a:rPr lang="en-US" smtClean="0"/>
              <a:t>2/16/2012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82824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19150"/>
            <a:ext cx="476250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38867"/>
              </p:ext>
            </p:extLst>
          </p:nvPr>
        </p:nvGraphicFramePr>
        <p:xfrm>
          <a:off x="5029200" y="2133600"/>
          <a:ext cx="3973286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数式" r:id="rId4" imgW="1854000" imgH="888840" progId="Equation.3">
                  <p:embed/>
                </p:oleObj>
              </mc:Choice>
              <mc:Fallback>
                <p:oleObj name="数式" r:id="rId4" imgW="1854000" imgH="8888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29200" y="2133600"/>
                        <a:ext cx="3973286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72314" y="4181510"/>
            <a:ext cx="33382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I</a:t>
            </a:r>
            <a:r>
              <a:rPr lang="en-US" sz="2400" dirty="0" smtClean="0"/>
              <a:t>&lt;0 means: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The circuit is wrong (cannot exist or will blow up).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The current flows opposite the arrow.</a:t>
            </a:r>
          </a:p>
        </p:txBody>
      </p:sp>
    </p:spTree>
    <p:extLst>
      <p:ext uri="{BB962C8B-B14F-4D97-AF65-F5344CB8AC3E}">
        <p14:creationId xmlns:p14="http://schemas.microsoft.com/office/powerpoint/2010/main" val="343491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FD7-AC6C-4775-9249-2F42E5E02457}" type="datetime1">
              <a:rPr lang="en-US" smtClean="0"/>
              <a:t>2/16/2012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26367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381952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1752600" y="5029200"/>
            <a:ext cx="76200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04800" y="2286000"/>
            <a:ext cx="0" cy="8382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95500" y="4567535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I</a:t>
            </a:r>
            <a:r>
              <a:rPr lang="en-US" sz="2400" i="1" baseline="-25000" dirty="0" smtClean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362200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I</a:t>
            </a:r>
            <a:r>
              <a:rPr lang="en-US" sz="2400" i="1" baseline="-25000" dirty="0"/>
              <a:t>2</a:t>
            </a:r>
            <a:endParaRPr lang="en-US" sz="2400" i="1" baseline="-25000" dirty="0" smtClean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734162"/>
              </p:ext>
            </p:extLst>
          </p:nvPr>
        </p:nvGraphicFramePr>
        <p:xfrm>
          <a:off x="5562600" y="914400"/>
          <a:ext cx="2520244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4" name="数式" r:id="rId4" imgW="1193760" imgH="685800" progId="Equation.3">
                  <p:embed/>
                </p:oleObj>
              </mc:Choice>
              <mc:Fallback>
                <p:oleObj name="数式" r:id="rId4" imgW="119376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62600" y="914400"/>
                        <a:ext cx="2520244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015484"/>
              </p:ext>
            </p:extLst>
          </p:nvPr>
        </p:nvGraphicFramePr>
        <p:xfrm>
          <a:off x="5867400" y="3276600"/>
          <a:ext cx="1233487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5" name="数式" r:id="rId6" imgW="583920" imgH="685800" progId="Equation.3">
                  <p:embed/>
                </p:oleObj>
              </mc:Choice>
              <mc:Fallback>
                <p:oleObj name="数式" r:id="rId6" imgW="583920" imgH="685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276600"/>
                        <a:ext cx="1233487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716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FD7-AC6C-4775-9249-2F42E5E02457}" type="datetime1">
              <a:rPr lang="en-US" smtClean="0"/>
              <a:t>2/16/2012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4572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to measure current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447800" y="1676400"/>
            <a:ext cx="5181600" cy="0"/>
          </a:xfrm>
          <a:prstGeom prst="line">
            <a:avLst/>
          </a:prstGeom>
          <a:ln w="508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038600" y="1295400"/>
            <a:ext cx="685800" cy="685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91000" y="14433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2357735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Inside ammeter: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438400" y="1295400"/>
            <a:ext cx="7620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257800" y="1295400"/>
            <a:ext cx="7620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52700" y="9099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I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62600" y="9099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I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05100" y="35769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I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819400" y="2057400"/>
            <a:ext cx="5181600" cy="3200400"/>
            <a:chOff x="2057400" y="2362200"/>
            <a:chExt cx="5181600" cy="3200400"/>
          </a:xfrm>
        </p:grpSpPr>
        <p:sp>
          <p:nvSpPr>
            <p:cNvPr id="10" name="Oval 9"/>
            <p:cNvSpPr/>
            <p:nvPr/>
          </p:nvSpPr>
          <p:spPr>
            <a:xfrm>
              <a:off x="3091543" y="2362200"/>
              <a:ext cx="3200400" cy="3200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057400" y="3962400"/>
              <a:ext cx="5181600" cy="0"/>
            </a:xfrm>
            <a:prstGeom prst="line">
              <a:avLst/>
            </a:prstGeom>
            <a:ln w="50800">
              <a:solidFill>
                <a:schemeClr val="tx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3733800" y="3048000"/>
              <a:ext cx="19050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26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25" t="61329" r="43155" b="24647"/>
            <a:stretch/>
          </p:blipFill>
          <p:spPr bwMode="auto">
            <a:xfrm>
              <a:off x="3962400" y="3447143"/>
              <a:ext cx="1582057" cy="972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25" t="61329" r="43155" b="24647"/>
            <a:stretch/>
          </p:blipFill>
          <p:spPr bwMode="auto">
            <a:xfrm>
              <a:off x="3900714" y="2790372"/>
              <a:ext cx="1582057" cy="486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4463143" y="4188767"/>
              <a:ext cx="1328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R</a:t>
              </a:r>
              <a:r>
                <a:rPr lang="en-US" sz="2400" b="1" baseline="-25000" dirty="0" smtClean="0"/>
                <a:t>2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86943" y="2438400"/>
              <a:ext cx="1328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R</a:t>
              </a:r>
              <a:r>
                <a:rPr lang="en-US" sz="2400" b="1" baseline="-25000" dirty="0" smtClean="0"/>
                <a:t>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477000" y="35052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I</a:t>
              </a:r>
            </a:p>
          </p:txBody>
        </p:sp>
      </p:grp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286442"/>
              </p:ext>
            </p:extLst>
          </p:nvPr>
        </p:nvGraphicFramePr>
        <p:xfrm>
          <a:off x="304800" y="5373279"/>
          <a:ext cx="4076700" cy="951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8" name="数式" r:id="rId5" imgW="1841400" imgH="457200" progId="Equation.3">
                  <p:embed/>
                </p:oleObj>
              </mc:Choice>
              <mc:Fallback>
                <p:oleObj name="数式" r:id="rId5" imgW="1841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" y="5373279"/>
                        <a:ext cx="4076700" cy="951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613922"/>
              </p:ext>
            </p:extLst>
          </p:nvPr>
        </p:nvGraphicFramePr>
        <p:xfrm>
          <a:off x="6438900" y="4800600"/>
          <a:ext cx="1790700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9" name="数式" r:id="rId7" imgW="901440" imgH="863280" progId="Equation.3">
                  <p:embed/>
                </p:oleObj>
              </mc:Choice>
              <mc:Fallback>
                <p:oleObj name="数式" r:id="rId7" imgW="901440" imgH="86328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8900" y="4800600"/>
                        <a:ext cx="1790700" cy="179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5257800" y="3426768"/>
            <a:ext cx="533400" cy="535632"/>
            <a:chOff x="6858000" y="1143000"/>
            <a:chExt cx="533400" cy="535632"/>
          </a:xfrm>
        </p:grpSpPr>
        <p:sp>
          <p:nvSpPr>
            <p:cNvPr id="33" name="Oval 32"/>
            <p:cNvSpPr/>
            <p:nvPr/>
          </p:nvSpPr>
          <p:spPr>
            <a:xfrm>
              <a:off x="6858000" y="1143000"/>
              <a:ext cx="533400" cy="5356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2400000" flipV="1">
              <a:off x="7124700" y="1143000"/>
              <a:ext cx="0" cy="535632"/>
            </a:xfrm>
            <a:prstGeom prst="line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76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FD7-AC6C-4775-9249-2F42E5E02457}" type="datetime1">
              <a:rPr lang="en-US" smtClean="0"/>
              <a:t>2/16/2012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81000" y="304800"/>
            <a:ext cx="5181600" cy="3200400"/>
            <a:chOff x="2057400" y="2362200"/>
            <a:chExt cx="5181600" cy="3200400"/>
          </a:xfrm>
        </p:grpSpPr>
        <p:sp>
          <p:nvSpPr>
            <p:cNvPr id="6" name="Oval 5"/>
            <p:cNvSpPr/>
            <p:nvPr/>
          </p:nvSpPr>
          <p:spPr>
            <a:xfrm>
              <a:off x="3091543" y="2362200"/>
              <a:ext cx="3200400" cy="3200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057400" y="3962400"/>
              <a:ext cx="5181600" cy="0"/>
            </a:xfrm>
            <a:prstGeom prst="line">
              <a:avLst/>
            </a:prstGeom>
            <a:ln w="50800">
              <a:solidFill>
                <a:schemeClr val="tx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3733800" y="3048000"/>
              <a:ext cx="19050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25" t="61329" r="43155" b="24647"/>
            <a:stretch/>
          </p:blipFill>
          <p:spPr bwMode="auto">
            <a:xfrm>
              <a:off x="3962400" y="3447143"/>
              <a:ext cx="1582057" cy="972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25" t="61329" r="43155" b="24647"/>
            <a:stretch/>
          </p:blipFill>
          <p:spPr bwMode="auto">
            <a:xfrm>
              <a:off x="3900714" y="2790372"/>
              <a:ext cx="1582057" cy="486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463143" y="4188767"/>
              <a:ext cx="1328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R</a:t>
              </a:r>
              <a:r>
                <a:rPr lang="en-US" sz="2400" b="1" baseline="-25000" dirty="0" smtClean="0"/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86943" y="2438400"/>
              <a:ext cx="1328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R</a:t>
              </a:r>
              <a:r>
                <a:rPr lang="en-US" sz="2400" b="1" baseline="-25000" dirty="0" smtClean="0"/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77000" y="35052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I</a:t>
              </a:r>
            </a:p>
          </p:txBody>
        </p:sp>
      </p:grp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728676"/>
              </p:ext>
            </p:extLst>
          </p:nvPr>
        </p:nvGraphicFramePr>
        <p:xfrm>
          <a:off x="469900" y="3810000"/>
          <a:ext cx="46132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8" name="数式" r:id="rId4" imgW="2019240" imgH="431640" progId="Equation.3">
                  <p:embed/>
                </p:oleObj>
              </mc:Choice>
              <mc:Fallback>
                <p:oleObj name="数式" r:id="rId4" imgW="2019240" imgH="431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3810000"/>
                        <a:ext cx="461327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770678"/>
              </p:ext>
            </p:extLst>
          </p:nvPr>
        </p:nvGraphicFramePr>
        <p:xfrm>
          <a:off x="550863" y="4832350"/>
          <a:ext cx="4467225" cy="129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9" name="数式" r:id="rId6" imgW="1955520" imgH="622080" progId="Equation.3">
                  <p:embed/>
                </p:oleObj>
              </mc:Choice>
              <mc:Fallback>
                <p:oleObj name="数式" r:id="rId6" imgW="1955520" imgH="6220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4832350"/>
                        <a:ext cx="4467225" cy="1293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410200" y="51054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 pitchFamily="2" charset="2"/>
              </a:rPr>
              <a:t>Current that drives measurement device.</a:t>
            </a:r>
            <a:endParaRPr lang="en-US" sz="2400" dirty="0" smtClean="0"/>
          </a:p>
        </p:txBody>
      </p:sp>
      <p:grpSp>
        <p:nvGrpSpPr>
          <p:cNvPr id="20" name="Group 19"/>
          <p:cNvGrpSpPr/>
          <p:nvPr/>
        </p:nvGrpSpPr>
        <p:grpSpPr>
          <a:xfrm>
            <a:off x="2819400" y="1597968"/>
            <a:ext cx="533400" cy="535632"/>
            <a:chOff x="6858000" y="1143000"/>
            <a:chExt cx="533400" cy="535632"/>
          </a:xfrm>
        </p:grpSpPr>
        <p:sp>
          <p:nvSpPr>
            <p:cNvPr id="17" name="Oval 16"/>
            <p:cNvSpPr/>
            <p:nvPr/>
          </p:nvSpPr>
          <p:spPr>
            <a:xfrm>
              <a:off x="6858000" y="1143000"/>
              <a:ext cx="533400" cy="5356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2400000" flipV="1">
              <a:off x="7124700" y="1143000"/>
              <a:ext cx="0" cy="535632"/>
            </a:xfrm>
            <a:prstGeom prst="line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016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0" y="1752600"/>
            <a:ext cx="800100" cy="5334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FD7-AC6C-4775-9249-2F42E5E02457}" type="datetime1">
              <a:rPr lang="en-US" smtClean="0"/>
              <a:t>2/16/2012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6858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if the ammeter were connected in parallel to the wire?    (Assume that the wire resistance is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w</a:t>
            </a:r>
            <a:r>
              <a:rPr lang="en-US" sz="2400" dirty="0" smtClean="0"/>
              <a:t>=0.001</a:t>
            </a:r>
            <a:r>
              <a:rPr lang="en-US" sz="2400" dirty="0" smtClean="0">
                <a:latin typeface="Symbol" pitchFamily="18" charset="2"/>
              </a:rPr>
              <a:t>W</a:t>
            </a:r>
            <a:r>
              <a:rPr lang="en-US" sz="2400" dirty="0" smtClean="0"/>
              <a:t>.)</a:t>
            </a:r>
            <a:endParaRPr lang="en-US" sz="2400" dirty="0" smtClean="0"/>
          </a:p>
        </p:txBody>
      </p:sp>
      <p:sp>
        <p:nvSpPr>
          <p:cNvPr id="9" name="Oval 8"/>
          <p:cNvSpPr/>
          <p:nvPr/>
        </p:nvSpPr>
        <p:spPr>
          <a:xfrm>
            <a:off x="2514600" y="1516797"/>
            <a:ext cx="400050" cy="38820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143000" y="2286000"/>
            <a:ext cx="3886200" cy="0"/>
          </a:xfrm>
          <a:prstGeom prst="line">
            <a:avLst/>
          </a:prstGeom>
          <a:ln w="508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14600" y="1443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914400" y="2590800"/>
            <a:ext cx="655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The measurement would be identical to series result.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The measurement would be less than the series result.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The measurement would be greater than the series result. </a:t>
            </a:r>
            <a:endParaRPr lang="en-US" sz="2400" dirty="0" smtClean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546819"/>
              </p:ext>
            </p:extLst>
          </p:nvPr>
        </p:nvGraphicFramePr>
        <p:xfrm>
          <a:off x="1405731" y="5105400"/>
          <a:ext cx="5570538" cy="129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数式" r:id="rId3" imgW="2438280" imgH="622080" progId="Equation.3">
                  <p:embed/>
                </p:oleObj>
              </mc:Choice>
              <mc:Fallback>
                <p:oleObj name="数式" r:id="rId3" imgW="2438280" imgH="6220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5731" y="5105400"/>
                        <a:ext cx="5570538" cy="1293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058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FD7-AC6C-4775-9249-2F42E5E02457}" type="datetime1">
              <a:rPr lang="en-US" smtClean="0"/>
              <a:t>2/16/2012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4572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to measure voltage</a:t>
            </a:r>
            <a:endParaRPr lang="en-US" sz="2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286000" y="1752600"/>
            <a:ext cx="800100" cy="5334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143000" y="2286000"/>
            <a:ext cx="3886200" cy="0"/>
          </a:xfrm>
          <a:prstGeom prst="line">
            <a:avLst/>
          </a:prstGeom>
          <a:ln w="508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514600" y="1573404"/>
            <a:ext cx="381000" cy="3787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14600" y="1443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</a:t>
            </a:r>
            <a:endParaRPr lang="en-US" sz="24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295400" y="1674167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I</a:t>
            </a:r>
            <a:endParaRPr lang="en-US" sz="2400" i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505200" y="1676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I</a:t>
            </a:r>
            <a:endParaRPr lang="en-US" sz="2400" i="1" dirty="0" smtClean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429000" y="2135832"/>
            <a:ext cx="609600" cy="0"/>
          </a:xfrm>
          <a:prstGeom prst="line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95400" y="2135832"/>
            <a:ext cx="609600" cy="0"/>
          </a:xfrm>
          <a:prstGeom prst="line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14600" y="2362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R</a:t>
            </a:r>
            <a:r>
              <a:rPr lang="en-US" sz="2400" i="1" baseline="-25000" dirty="0" err="1" smtClean="0"/>
              <a:t>eq</a:t>
            </a:r>
            <a:endParaRPr lang="en-US" sz="2400" i="1" baseline="-250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609600" y="2814935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Total equivalent circuit:</a:t>
            </a:r>
            <a:endParaRPr lang="en-US" sz="2400" dirty="0" smtClean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62000" y="4876800"/>
            <a:ext cx="5334000" cy="0"/>
          </a:xfrm>
          <a:prstGeom prst="line">
            <a:avLst/>
          </a:prstGeom>
          <a:ln w="508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705100" y="4114800"/>
            <a:ext cx="1485900" cy="762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1" t="85181" r="42144" b="7410"/>
          <a:stretch/>
        </p:blipFill>
        <p:spPr bwMode="auto">
          <a:xfrm>
            <a:off x="3048000" y="4676322"/>
            <a:ext cx="758372" cy="35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1" t="85181" r="42144" b="7410"/>
          <a:stretch/>
        </p:blipFill>
        <p:spPr bwMode="auto">
          <a:xfrm>
            <a:off x="3124200" y="3795486"/>
            <a:ext cx="75837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276600" y="49485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R</a:t>
            </a:r>
            <a:r>
              <a:rPr lang="en-US" sz="2400" i="1" baseline="-25000" dirty="0" err="1" smtClean="0"/>
              <a:t>eq</a:t>
            </a:r>
            <a:endParaRPr lang="en-US" sz="2400" i="1" baseline="-250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3352800" y="3429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R</a:t>
            </a:r>
            <a:r>
              <a:rPr lang="en-US" sz="2400" i="1" baseline="-25000" dirty="0"/>
              <a:t>V</a:t>
            </a:r>
            <a:endParaRPr lang="en-US" sz="2400" i="1" baseline="-250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1447800" y="42627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I</a:t>
            </a:r>
            <a:endParaRPr lang="en-US" sz="2400" i="1" dirty="0" smtClean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1447800" y="4724400"/>
            <a:ext cx="609600" cy="0"/>
          </a:xfrm>
          <a:prstGeom prst="line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72000" y="4267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I</a:t>
            </a:r>
            <a:endParaRPr lang="en-US" sz="2400" i="1" dirty="0" smtClean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4572000" y="4728865"/>
            <a:ext cx="609600" cy="0"/>
          </a:xfrm>
          <a:prstGeom prst="line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842355"/>
              </p:ext>
            </p:extLst>
          </p:nvPr>
        </p:nvGraphicFramePr>
        <p:xfrm>
          <a:off x="6326188" y="3871912"/>
          <a:ext cx="2436812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数式" r:id="rId4" imgW="1066680" imgH="1143000" progId="Equation.3">
                  <p:embed/>
                </p:oleObj>
              </mc:Choice>
              <mc:Fallback>
                <p:oleObj name="数式" r:id="rId4" imgW="1066680" imgH="11430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6188" y="3871912"/>
                        <a:ext cx="2436812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3276600" y="4004741"/>
            <a:ext cx="373380" cy="262459"/>
            <a:chOff x="6858000" y="1143000"/>
            <a:chExt cx="533400" cy="535632"/>
          </a:xfrm>
        </p:grpSpPr>
        <p:sp>
          <p:nvSpPr>
            <p:cNvPr id="33" name="Oval 32"/>
            <p:cNvSpPr/>
            <p:nvPr/>
          </p:nvSpPr>
          <p:spPr>
            <a:xfrm>
              <a:off x="6858000" y="1143000"/>
              <a:ext cx="533400" cy="5356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2400000" flipV="1">
              <a:off x="7124700" y="1143000"/>
              <a:ext cx="0" cy="535632"/>
            </a:xfrm>
            <a:prstGeom prst="line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648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FD7-AC6C-4775-9249-2F42E5E02457}" type="datetime1">
              <a:rPr lang="en-US" smtClean="0"/>
              <a:t>2/16/2012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57200" y="4572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Total equivalent circuit:    Suppose </a:t>
            </a:r>
            <a:r>
              <a:rPr lang="en-US" sz="2400" i="1" dirty="0" smtClean="0"/>
              <a:t>I</a:t>
            </a:r>
            <a:r>
              <a:rPr lang="en-US" sz="2400" dirty="0" smtClean="0"/>
              <a:t>=10A, </a:t>
            </a:r>
            <a:r>
              <a:rPr lang="en-US" sz="2400" i="1" dirty="0" err="1" smtClean="0"/>
              <a:t>R</a:t>
            </a:r>
            <a:r>
              <a:rPr lang="en-US" sz="2400" i="1" baseline="-25000" dirty="0" err="1" smtClean="0"/>
              <a:t>eq</a:t>
            </a:r>
            <a:r>
              <a:rPr lang="en-US" sz="2400" dirty="0" smtClean="0"/>
              <a:t>=10</a:t>
            </a:r>
            <a:r>
              <a:rPr lang="en-US" sz="2400" dirty="0" smtClean="0">
                <a:latin typeface="Symbol" pitchFamily="18" charset="2"/>
              </a:rPr>
              <a:t>W</a:t>
            </a:r>
            <a:r>
              <a:rPr lang="en-US" sz="2400" dirty="0" smtClean="0"/>
              <a:t>, </a:t>
            </a:r>
            <a:r>
              <a:rPr lang="en-US" sz="2400" i="1" dirty="0" smtClean="0"/>
              <a:t>R</a:t>
            </a:r>
            <a:r>
              <a:rPr lang="en-US" sz="2400" i="1" baseline="-25000" dirty="0" smtClean="0"/>
              <a:t>V</a:t>
            </a:r>
            <a:r>
              <a:rPr lang="en-US" sz="2400" dirty="0" smtClean="0"/>
              <a:t>=100</a:t>
            </a:r>
            <a:r>
              <a:rPr lang="en-US" sz="2400" dirty="0" smtClean="0">
                <a:latin typeface="Symbol" pitchFamily="18" charset="2"/>
              </a:rPr>
              <a:t>W</a:t>
            </a:r>
            <a:endParaRPr lang="en-US" sz="2400" dirty="0" smtClean="0">
              <a:latin typeface="Symbol" pitchFamily="18" charset="2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024339"/>
              </p:ext>
            </p:extLst>
          </p:nvPr>
        </p:nvGraphicFramePr>
        <p:xfrm>
          <a:off x="1593850" y="3505200"/>
          <a:ext cx="3365500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数式" r:id="rId3" imgW="1473120" imgH="1066680" progId="Equation.3">
                  <p:embed/>
                </p:oleObj>
              </mc:Choice>
              <mc:Fallback>
                <p:oleObj name="数式" r:id="rId3" imgW="1473120" imgH="1066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3505200"/>
                        <a:ext cx="3365500" cy="221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762000" y="1066800"/>
            <a:ext cx="5334000" cy="1981200"/>
            <a:chOff x="762000" y="3429000"/>
            <a:chExt cx="5334000" cy="19812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762000" y="4876800"/>
              <a:ext cx="5334000" cy="0"/>
            </a:xfrm>
            <a:prstGeom prst="line">
              <a:avLst/>
            </a:prstGeom>
            <a:ln w="50800">
              <a:solidFill>
                <a:schemeClr val="tx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2705100" y="4114800"/>
              <a:ext cx="1485900" cy="7620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01" t="85181" r="42144" b="7410"/>
            <a:stretch/>
          </p:blipFill>
          <p:spPr bwMode="auto">
            <a:xfrm>
              <a:off x="3048000" y="4676322"/>
              <a:ext cx="758372" cy="3528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01" t="85181" r="42144" b="7410"/>
            <a:stretch/>
          </p:blipFill>
          <p:spPr bwMode="auto">
            <a:xfrm>
              <a:off x="3124200" y="3795486"/>
              <a:ext cx="758372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3276600" y="4948535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err="1" smtClean="0"/>
                <a:t>R</a:t>
              </a:r>
              <a:r>
                <a:rPr lang="en-US" sz="2400" i="1" baseline="-25000" dirty="0" err="1" smtClean="0"/>
                <a:t>eq</a:t>
              </a:r>
              <a:endParaRPr lang="en-US" sz="2400" i="1" baseline="-25000" dirty="0" smtClean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52800" y="34290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R</a:t>
              </a:r>
              <a:r>
                <a:rPr lang="en-US" sz="2400" i="1" baseline="-25000" dirty="0"/>
                <a:t>V</a:t>
              </a:r>
              <a:endParaRPr lang="en-US" sz="2400" i="1" baseline="-25000" dirty="0" smtClean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47800" y="4262735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I</a:t>
              </a:r>
              <a:endParaRPr lang="en-US" sz="2400" i="1" dirty="0" smtClean="0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447800" y="4724400"/>
              <a:ext cx="609600" cy="0"/>
            </a:xfrm>
            <a:prstGeom prst="line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572000" y="42672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I</a:t>
              </a:r>
              <a:endParaRPr lang="en-US" sz="2400" i="1" dirty="0" smtClean="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4572000" y="4728865"/>
              <a:ext cx="609600" cy="0"/>
            </a:xfrm>
            <a:prstGeom prst="line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>
              <a:grpSpLocks noChangeAspect="1"/>
            </p:cNvGrpSpPr>
            <p:nvPr/>
          </p:nvGrpSpPr>
          <p:grpSpPr>
            <a:xfrm>
              <a:off x="3276600" y="4004741"/>
              <a:ext cx="373380" cy="262459"/>
              <a:chOff x="6858000" y="1143000"/>
              <a:chExt cx="533400" cy="535632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6858000" y="1143000"/>
                <a:ext cx="533400" cy="5356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 rot="2400000" flipV="1">
                <a:off x="7124700" y="1143000"/>
                <a:ext cx="0" cy="535632"/>
              </a:xfrm>
              <a:prstGeom prst="line">
                <a:avLst/>
              </a:prstGeom>
              <a:ln w="25400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1273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FD7-AC6C-4775-9249-2F42E5E02457}" type="datetime1">
              <a:rPr lang="en-US" smtClean="0"/>
              <a:t>2/16/2012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57150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1066800" y="2438400"/>
            <a:ext cx="0" cy="762000"/>
          </a:xfrm>
          <a:prstGeom prst="line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90800" y="1600200"/>
            <a:ext cx="0" cy="1066800"/>
          </a:xfrm>
          <a:prstGeom prst="line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24400" y="838200"/>
            <a:ext cx="1066800" cy="0"/>
          </a:xfrm>
          <a:prstGeom prst="line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010400" y="1447800"/>
            <a:ext cx="0" cy="685800"/>
          </a:xfrm>
          <a:prstGeom prst="line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9600" y="2514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I</a:t>
            </a:r>
            <a:r>
              <a:rPr lang="en-US" sz="2400" b="1" i="1" baseline="-25000" dirty="0" smtClean="0"/>
              <a:t>1</a:t>
            </a:r>
            <a:endParaRPr lang="en-US" sz="2400" b="1" i="1" baseline="-250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209800" y="1905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I</a:t>
            </a:r>
            <a:r>
              <a:rPr lang="en-US" sz="2400" b="1" i="1" baseline="-25000" dirty="0"/>
              <a:t>2</a:t>
            </a:r>
            <a:endParaRPr lang="en-US" sz="2400" b="1" i="1" baseline="-250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029200" y="381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I</a:t>
            </a:r>
            <a:r>
              <a:rPr lang="en-US" sz="2400" b="1" i="1" baseline="-25000" dirty="0"/>
              <a:t>3</a:t>
            </a:r>
            <a:endParaRPr lang="en-US" sz="2400" b="1" i="1" baseline="-250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7086600" y="15195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I</a:t>
            </a:r>
            <a:r>
              <a:rPr lang="en-US" sz="2400" b="1" i="1" baseline="-25000" dirty="0"/>
              <a:t>3</a:t>
            </a:r>
            <a:endParaRPr lang="en-US" sz="2400" b="1" i="1" baseline="-25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295400" y="44958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 unknowns </a:t>
            </a:r>
            <a:r>
              <a:rPr lang="en-US" sz="2400" dirty="0" smtClean="0">
                <a:sym typeface="Wingdings" pitchFamily="2" charset="2"/>
              </a:rPr>
              <a:t> need 3 equations</a:t>
            </a:r>
            <a:endParaRPr lang="en-US" sz="2400" dirty="0" smtClean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428202"/>
              </p:ext>
            </p:extLst>
          </p:nvPr>
        </p:nvGraphicFramePr>
        <p:xfrm>
          <a:off x="1555750" y="4972050"/>
          <a:ext cx="2298700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数式" r:id="rId4" imgW="1409400" imgH="914400" progId="Equation.3">
                  <p:embed/>
                </p:oleObj>
              </mc:Choice>
              <mc:Fallback>
                <p:oleObj name="数式" r:id="rId4" imgW="1409400" imgH="914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5750" y="4972050"/>
                        <a:ext cx="2298700" cy="149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684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97C9-D67E-4813-BCDE-931408B8E869}" type="datetime1">
              <a:rPr lang="en-US" smtClean="0"/>
              <a:t>2/16/2012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5867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Remember to send in your chapter reading questions…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" t="20031" r="54019" b="23036"/>
          <a:stretch/>
        </p:blipFill>
        <p:spPr bwMode="auto">
          <a:xfrm>
            <a:off x="1219200" y="76200"/>
            <a:ext cx="7083125" cy="585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990600" y="2852148"/>
            <a:ext cx="457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0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FD7-AC6C-4775-9249-2F42E5E02457}" type="datetime1">
              <a:rPr lang="en-US" smtClean="0"/>
              <a:t>2/16/2012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762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Comment on Direct current versus Alternating current</a:t>
            </a:r>
          </a:p>
          <a:p>
            <a:r>
              <a:rPr lang="en-US" sz="2400" dirty="0"/>
              <a:t>      </a:t>
            </a: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www.pbs.org/wgbh/amex/edison/sfeature/acdc.html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Example – Li ion rechargeable battery</a:t>
            </a:r>
          </a:p>
          <a:p>
            <a:r>
              <a:rPr lang="en-US" sz="2400" dirty="0"/>
              <a:t>     </a:t>
            </a:r>
            <a:r>
              <a:rPr lang="en-US" dirty="0">
                <a:hlinkClick r:id="rId3"/>
              </a:rPr>
              <a:t>http://electronics.howstuffworks.com/everyday-tech/lithium-ion-battery1.htm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743" y="2286000"/>
            <a:ext cx="428625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24100"/>
            <a:ext cx="428625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4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FD7-AC6C-4775-9249-2F42E5E02457}" type="datetime1">
              <a:rPr lang="en-US" smtClean="0"/>
              <a:t>2/16/2012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37" b="1"/>
          <a:stretch/>
        </p:blipFill>
        <p:spPr bwMode="auto">
          <a:xfrm>
            <a:off x="838200" y="2220686"/>
            <a:ext cx="2712720" cy="239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48400" y="1600200"/>
            <a:ext cx="47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I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52"/>
          <a:stretch/>
        </p:blipFill>
        <p:spPr bwMode="auto">
          <a:xfrm>
            <a:off x="4831080" y="1981200"/>
            <a:ext cx="2712720" cy="255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 rot="-600000">
            <a:off x="1976327" y="4419600"/>
            <a:ext cx="685800" cy="116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971454" y="4191000"/>
            <a:ext cx="347773" cy="344714"/>
          </a:xfrm>
          <a:prstGeom prst="line">
            <a:avLst/>
          </a:prstGeom>
          <a:ln w="25400">
            <a:solidFill>
              <a:srgbClr val="FF0000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24766" y="838200"/>
            <a:ext cx="3266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Switch open, no current flowing, battery storing energy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47194" y="838199"/>
            <a:ext cx="3968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Switch closed,  current flowing, battery discharging</a:t>
            </a:r>
          </a:p>
        </p:txBody>
      </p:sp>
    </p:spTree>
    <p:extLst>
      <p:ext uri="{BB962C8B-B14F-4D97-AF65-F5344CB8AC3E}">
        <p14:creationId xmlns:p14="http://schemas.microsoft.com/office/powerpoint/2010/main" val="148470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FD7-AC6C-4775-9249-2F42E5E02457}" type="datetime1">
              <a:rPr lang="en-US" smtClean="0"/>
              <a:t>2/16/2012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09600"/>
            <a:ext cx="3094673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6096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Equivalent circuit for </a:t>
            </a:r>
            <a:r>
              <a:rPr lang="en-US" sz="2400" dirty="0" smtClean="0">
                <a:latin typeface="Script MT Bold" pitchFamily="66" charset="0"/>
              </a:rPr>
              <a:t>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691163"/>
              </p:ext>
            </p:extLst>
          </p:nvPr>
        </p:nvGraphicFramePr>
        <p:xfrm>
          <a:off x="838200" y="1295400"/>
          <a:ext cx="191611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" name="数式" r:id="rId4" imgW="901440" imgH="609480" progId="Equation.3">
                  <p:embed/>
                </p:oleObj>
              </mc:Choice>
              <mc:Fallback>
                <p:oleObj name="数式" r:id="rId4" imgW="901440" imgH="609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1295400"/>
                        <a:ext cx="1916113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3200400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cript MT Bold" pitchFamily="66" charset="0"/>
              </a:rPr>
              <a:t>E</a:t>
            </a:r>
            <a:r>
              <a:rPr lang="en-US" sz="2400" dirty="0" smtClean="0"/>
              <a:t>=12V, r=0.1</a:t>
            </a:r>
            <a:r>
              <a:rPr lang="en-US" sz="2400" dirty="0" smtClean="0">
                <a:latin typeface="Symbol" pitchFamily="18" charset="2"/>
              </a:rPr>
              <a:t>W</a:t>
            </a:r>
            <a:r>
              <a:rPr lang="en-US" sz="2400" dirty="0">
                <a:latin typeface="Symbol" pitchFamily="18" charset="2"/>
              </a:rPr>
              <a:t>, </a:t>
            </a:r>
            <a:r>
              <a:rPr lang="en-US" sz="2400" dirty="0"/>
              <a:t>R</a:t>
            </a:r>
            <a:r>
              <a:rPr lang="en-US" sz="2400" dirty="0">
                <a:latin typeface="Symbol" pitchFamily="18" charset="2"/>
              </a:rPr>
              <a:t>=9.9W</a:t>
            </a:r>
            <a:r>
              <a:rPr lang="en-US" sz="2400" dirty="0" smtClean="0"/>
              <a:t>; what is  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V?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 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V=</a:t>
            </a:r>
            <a:r>
              <a:rPr lang="en-US" sz="2400" dirty="0" smtClean="0">
                <a:latin typeface="Script MT Bold" pitchFamily="66" charset="0"/>
              </a:rPr>
              <a:t>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 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V&lt;</a:t>
            </a:r>
            <a:r>
              <a:rPr lang="en-US" sz="2400" dirty="0" smtClean="0">
                <a:latin typeface="Script MT Bold" pitchFamily="66" charset="0"/>
              </a:rPr>
              <a:t>E</a:t>
            </a:r>
            <a:endParaRPr lang="en-US" sz="24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 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V&gt;</a:t>
            </a:r>
            <a:r>
              <a:rPr lang="en-US" sz="2400" dirty="0" smtClean="0">
                <a:latin typeface="Script MT Bold" pitchFamily="66" charset="0"/>
              </a:rPr>
              <a:t>E</a:t>
            </a:r>
            <a:endParaRPr lang="en-US" sz="2400" dirty="0"/>
          </a:p>
        </p:txBody>
      </p:sp>
      <p:sp>
        <p:nvSpPr>
          <p:cNvPr id="8" name="Right Brace 7"/>
          <p:cNvSpPr/>
          <p:nvPr/>
        </p:nvSpPr>
        <p:spPr>
          <a:xfrm rot="5400000">
            <a:off x="5487516" y="2513484"/>
            <a:ext cx="457200" cy="611832"/>
          </a:xfrm>
          <a:prstGeom prst="rightBrace">
            <a:avLst/>
          </a:prstGeom>
          <a:ln w="25400"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57371" y="2971800"/>
            <a:ext cx="564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V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456728"/>
              </p:ext>
            </p:extLst>
          </p:nvPr>
        </p:nvGraphicFramePr>
        <p:xfrm>
          <a:off x="228600" y="5083175"/>
          <a:ext cx="3778250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4" name="数式" r:id="rId6" imgW="1777680" imgH="583920" progId="Equation.3">
                  <p:embed/>
                </p:oleObj>
              </mc:Choice>
              <mc:Fallback>
                <p:oleObj name="数式" r:id="rId6" imgW="1777680" imgH="5839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083175"/>
                        <a:ext cx="3778250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14300" y="5103106"/>
            <a:ext cx="3886200" cy="1185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6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FD7-AC6C-4775-9249-2F42E5E02457}" type="datetime1">
              <a:rPr lang="en-US" smtClean="0"/>
              <a:t>2/16/2012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Resistors in series: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219200"/>
            <a:ext cx="303466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93800"/>
            <a:ext cx="26955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863825"/>
              </p:ext>
            </p:extLst>
          </p:nvPr>
        </p:nvGraphicFramePr>
        <p:xfrm>
          <a:off x="973137" y="5268913"/>
          <a:ext cx="7256463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数式" r:id="rId5" imgW="3200400" imgH="431640" progId="Equation.3">
                  <p:embed/>
                </p:oleObj>
              </mc:Choice>
              <mc:Fallback>
                <p:oleObj name="数式" r:id="rId5" imgW="320040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3137" y="5268913"/>
                        <a:ext cx="7256463" cy="979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208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FD7-AC6C-4775-9249-2F42E5E02457}" type="datetime1">
              <a:rPr lang="en-US" smtClean="0"/>
              <a:t>2/16/2012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9771" y="302567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Resistors in parallel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27" y="1066800"/>
            <a:ext cx="185547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66800"/>
            <a:ext cx="216789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723676"/>
              </p:ext>
            </p:extLst>
          </p:nvPr>
        </p:nvGraphicFramePr>
        <p:xfrm>
          <a:off x="5749471" y="1066800"/>
          <a:ext cx="3276600" cy="3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9" name="数式" r:id="rId5" imgW="1612800" imgH="1523880" progId="Equation.3">
                  <p:embed/>
                </p:oleObj>
              </mc:Choice>
              <mc:Fallback>
                <p:oleObj name="数式" r:id="rId5" imgW="1612800" imgH="1523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49471" y="1066800"/>
                        <a:ext cx="3276600" cy="309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710247"/>
              </p:ext>
            </p:extLst>
          </p:nvPr>
        </p:nvGraphicFramePr>
        <p:xfrm>
          <a:off x="4495800" y="4952999"/>
          <a:ext cx="3124200" cy="1740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" name="数式" r:id="rId7" imgW="1117440" imgH="622080" progId="Equation.3">
                  <p:embed/>
                </p:oleObj>
              </mc:Choice>
              <mc:Fallback>
                <p:oleObj name="数式" r:id="rId7" imgW="1117440" imgH="6220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952999"/>
                        <a:ext cx="3124200" cy="17400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527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FD7-AC6C-4775-9249-2F42E5E02457}" type="datetime1">
              <a:rPr lang="en-US" smtClean="0"/>
              <a:t>2/16/2012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8143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Examples:      R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=1</a:t>
            </a:r>
            <a:r>
              <a:rPr lang="en-US" sz="2400" dirty="0" smtClean="0">
                <a:latin typeface="Symbol" pitchFamily="18" charset="2"/>
              </a:rPr>
              <a:t>W</a:t>
            </a:r>
            <a:r>
              <a:rPr lang="en-US" sz="2400" dirty="0" smtClean="0"/>
              <a:t>, 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=100</a:t>
            </a:r>
            <a:r>
              <a:rPr lang="en-US" sz="2400" dirty="0" smtClean="0">
                <a:latin typeface="Symbol" pitchFamily="18" charset="2"/>
              </a:rPr>
              <a:t>W</a:t>
            </a:r>
            <a:r>
              <a:rPr lang="en-US" sz="2400" dirty="0" smtClean="0"/>
              <a:t>, </a:t>
            </a: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dirty="0" smtClean="0"/>
              <a:t>V=100V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62" b="7143"/>
          <a:stretch/>
        </p:blipFill>
        <p:spPr bwMode="auto">
          <a:xfrm>
            <a:off x="609600" y="494322"/>
            <a:ext cx="2695575" cy="2365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13334"/>
          <a:stretch/>
        </p:blipFill>
        <p:spPr bwMode="auto">
          <a:xfrm>
            <a:off x="4800600" y="381000"/>
            <a:ext cx="2603671" cy="278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885962"/>
              </p:ext>
            </p:extLst>
          </p:nvPr>
        </p:nvGraphicFramePr>
        <p:xfrm>
          <a:off x="457200" y="3139890"/>
          <a:ext cx="3657600" cy="253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" name="数式" r:id="rId5" imgW="1612800" imgH="1117440" progId="Equation.3">
                  <p:embed/>
                </p:oleObj>
              </mc:Choice>
              <mc:Fallback>
                <p:oleObj name="数式" r:id="rId5" imgW="1612800" imgH="11174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139890"/>
                        <a:ext cx="3657600" cy="253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134403"/>
              </p:ext>
            </p:extLst>
          </p:nvPr>
        </p:nvGraphicFramePr>
        <p:xfrm>
          <a:off x="5006975" y="2995613"/>
          <a:ext cx="2863850" cy="327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" name="数式" r:id="rId7" imgW="1409400" imgH="1574640" progId="Equation.3">
                  <p:embed/>
                </p:oleObj>
              </mc:Choice>
              <mc:Fallback>
                <p:oleObj name="数式" r:id="rId7" imgW="1409400" imgH="1574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6975" y="2995613"/>
                        <a:ext cx="2863850" cy="327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555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FD7-AC6C-4775-9249-2F42E5E02457}" type="datetime1">
              <a:rPr lang="en-US" smtClean="0"/>
              <a:t>2/16/2012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4572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Circuit analysis – Kirchhoff’s rules</a:t>
            </a:r>
          </a:p>
          <a:p>
            <a:endParaRPr lang="en-US" sz="2400" dirty="0"/>
          </a:p>
          <a:p>
            <a:r>
              <a:rPr lang="en-US" sz="2400" dirty="0" smtClean="0"/>
              <a:t>Conservation of charge (current) at a junction: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7333"/>
          <a:stretch/>
        </p:blipFill>
        <p:spPr bwMode="auto">
          <a:xfrm>
            <a:off x="870131" y="1828800"/>
            <a:ext cx="378714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976180"/>
              </p:ext>
            </p:extLst>
          </p:nvPr>
        </p:nvGraphicFramePr>
        <p:xfrm>
          <a:off x="1560167" y="3822700"/>
          <a:ext cx="2097433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数式" r:id="rId4" imgW="901440" imgH="583920" progId="Equation.3">
                  <p:embed/>
                </p:oleObj>
              </mc:Choice>
              <mc:Fallback>
                <p:oleObj name="数式" r:id="rId4" imgW="901440" imgH="5839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60167" y="3822700"/>
                        <a:ext cx="2097433" cy="135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831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5502</TotalTime>
  <Words>474</Words>
  <Application>Microsoft Office PowerPoint</Application>
  <PresentationFormat>On-screen Show (4:3)</PresentationFormat>
  <Paragraphs>136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数式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WFU2011</cp:lastModifiedBy>
  <cp:revision>440</cp:revision>
  <cp:lastPrinted>2012-01-14T20:35:51Z</cp:lastPrinted>
  <dcterms:created xsi:type="dcterms:W3CDTF">2012-01-10T18:32:24Z</dcterms:created>
  <dcterms:modified xsi:type="dcterms:W3CDTF">2012-02-16T17:31:26Z</dcterms:modified>
</cp:coreProperties>
</file>