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6" r:id="rId2"/>
    <p:sldId id="386" r:id="rId3"/>
    <p:sldId id="403" r:id="rId4"/>
    <p:sldId id="404" r:id="rId5"/>
    <p:sldId id="416" r:id="rId6"/>
    <p:sldId id="405" r:id="rId7"/>
    <p:sldId id="408" r:id="rId8"/>
    <p:sldId id="409" r:id="rId9"/>
    <p:sldId id="410" r:id="rId10"/>
    <p:sldId id="411" r:id="rId11"/>
    <p:sldId id="412" r:id="rId12"/>
    <p:sldId id="406" r:id="rId13"/>
    <p:sldId id="413" r:id="rId14"/>
    <p:sldId id="407" r:id="rId15"/>
    <p:sldId id="414" r:id="rId16"/>
    <p:sldId id="417" r:id="rId17"/>
    <p:sldId id="415" r:id="rId18"/>
    <p:sldId id="418" r:id="rId19"/>
    <p:sldId id="419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C7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66" d="100"/>
          <a:sy n="66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9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31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E5B0-6344-4275-A50B-48AE003DDF22}" type="datetime1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C82-9084-4B43-A0D2-7C32956FF084}" type="datetime1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3701-7B4E-4263-BE1F-B97228586617}" type="datetime1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37A0-0FB7-4A9E-9D34-3DAFAEC4C83F}" type="datetime1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F59F-DBF6-470D-BEAF-86C4B8D78DAB}" type="datetime1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4CD5-9971-48BE-947D-4531207D4CBD}" type="datetime1">
              <a:rPr lang="en-US" smtClean="0"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EE04-734B-41E5-852B-A3D2C40688FC}" type="datetime1">
              <a:rPr lang="en-US" smtClean="0"/>
              <a:t>2/21/2012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75B4-AB50-4EEE-AC27-CB4E7F859FFF}" type="datetime1">
              <a:rPr lang="en-US" smtClean="0"/>
              <a:t>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20F0-FED6-4428-A84F-0CF63B045526}" type="datetime1">
              <a:rPr lang="en-US" smtClean="0"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02FB-D769-4848-B183-269E72A70DA0}" type="datetime1">
              <a:rPr lang="en-US" smtClean="0"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09BAC-BD70-47A0-91D9-EFE37EFB1088}" type="datetime1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25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gholz@wfu.ed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psec.freeuk.com/projects/dummy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3980-6BCA-4832-B8A3-6781FCF97B81}" type="datetime1">
              <a:rPr lang="en-US" smtClean="0"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066800"/>
            <a:ext cx="792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114 A General Physics II</a:t>
            </a:r>
          </a:p>
          <a:p>
            <a:pPr algn="ctr"/>
            <a:r>
              <a:rPr lang="en-US" sz="3200" b="1" dirty="0" smtClean="0"/>
              <a:t>11 AM-12:15 </a:t>
            </a:r>
            <a:r>
              <a:rPr lang="en-US" sz="3200" b="1" dirty="0"/>
              <a:t>P</a:t>
            </a:r>
            <a:r>
              <a:rPr lang="en-US" sz="3200" b="1" dirty="0" smtClean="0"/>
              <a:t>M  TR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9 (Chapter 28):</a:t>
            </a:r>
          </a:p>
          <a:p>
            <a:pPr algn="ctr"/>
            <a:endParaRPr lang="en-US" sz="3200" b="1" dirty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Direct-current circuits continued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 </a:t>
            </a:r>
            <a:r>
              <a:rPr lang="en-US" sz="3200" b="1" dirty="0" smtClean="0">
                <a:solidFill>
                  <a:schemeClr val="folHlink"/>
                </a:solidFill>
              </a:rPr>
              <a:t>Voltage,  resistor, and capacitor circuits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509609"/>
              </p:ext>
            </p:extLst>
          </p:nvPr>
        </p:nvGraphicFramePr>
        <p:xfrm>
          <a:off x="279400" y="457200"/>
          <a:ext cx="8280400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数式" r:id="rId3" imgW="3632040" imgH="1066680" progId="Equation.3">
                  <p:embed/>
                </p:oleObj>
              </mc:Choice>
              <mc:Fallback>
                <p:oleObj name="数式" r:id="rId3" imgW="363204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457200"/>
                        <a:ext cx="8280400" cy="243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204908"/>
              </p:ext>
            </p:extLst>
          </p:nvPr>
        </p:nvGraphicFramePr>
        <p:xfrm>
          <a:off x="179388" y="3522663"/>
          <a:ext cx="5643562" cy="211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数式" r:id="rId5" imgW="2476440" imgH="927000" progId="Equation.3">
                  <p:embed/>
                </p:oleObj>
              </mc:Choice>
              <mc:Fallback>
                <p:oleObj name="数式" r:id="rId5" imgW="247644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522663"/>
                        <a:ext cx="5643562" cy="211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60265"/>
            <a:ext cx="2971800" cy="315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7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1143000"/>
            <a:ext cx="22098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81200" y="605971"/>
            <a:ext cx="21336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95714" y="555620"/>
            <a:ext cx="182880" cy="1120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0" t="30518" b="48632"/>
          <a:stretch/>
        </p:blipFill>
        <p:spPr bwMode="auto">
          <a:xfrm>
            <a:off x="2895600" y="1387928"/>
            <a:ext cx="994229" cy="126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28800" y="1600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228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-Q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800" y="228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+Q</a:t>
            </a:r>
          </a:p>
        </p:txBody>
      </p:sp>
      <p:sp>
        <p:nvSpPr>
          <p:cNvPr id="13" name="U-Turn Arrow 12"/>
          <p:cNvSpPr/>
          <p:nvPr/>
        </p:nvSpPr>
        <p:spPr>
          <a:xfrm rot="10800000" flipH="1">
            <a:off x="1045503" y="1295400"/>
            <a:ext cx="1850097" cy="1447800"/>
          </a:xfrm>
          <a:prstGeom prst="uturnArrow">
            <a:avLst>
              <a:gd name="adj1" fmla="val 508"/>
              <a:gd name="adj2" fmla="val 14387"/>
              <a:gd name="adj3" fmla="val 28516"/>
              <a:gd name="adj4" fmla="val 44431"/>
              <a:gd name="adj5" fmla="val 87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2057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I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659023"/>
              </p:ext>
            </p:extLst>
          </p:nvPr>
        </p:nvGraphicFramePr>
        <p:xfrm>
          <a:off x="66674" y="3276600"/>
          <a:ext cx="4733926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数式" r:id="rId4" imgW="1371600" imgH="660240" progId="Equation.3">
                  <p:embed/>
                </p:oleObj>
              </mc:Choice>
              <mc:Fallback>
                <p:oleObj name="数式" r:id="rId4" imgW="13716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4" y="3276600"/>
                        <a:ext cx="4733926" cy="227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62743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629400" y="4630056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30000" dirty="0" smtClean="0"/>
              <a:t>-3</a:t>
            </a:r>
            <a:r>
              <a:rPr lang="en-US" sz="2400" dirty="0" smtClean="0"/>
              <a:t>=0.05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19800" y="4262735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30000" dirty="0" smtClean="0"/>
              <a:t>-2</a:t>
            </a:r>
            <a:r>
              <a:rPr lang="en-US" sz="2400" dirty="0" smtClean="0"/>
              <a:t>=0.14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3657600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=0.37</a:t>
            </a:r>
          </a:p>
        </p:txBody>
      </p:sp>
    </p:spTree>
    <p:extLst>
      <p:ext uri="{BB962C8B-B14F-4D97-AF65-F5344CB8AC3E}">
        <p14:creationId xmlns:p14="http://schemas.microsoft.com/office/powerpoint/2010/main" val="21916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5" b="7143"/>
          <a:stretch/>
        </p:blipFill>
        <p:spPr bwMode="auto">
          <a:xfrm>
            <a:off x="381000" y="1295400"/>
            <a:ext cx="3070860" cy="242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3810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Charging capacitor: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8337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Switch closed at t=0; Q(t=0)=0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009593"/>
              </p:ext>
            </p:extLst>
          </p:nvPr>
        </p:nvGraphicFramePr>
        <p:xfrm>
          <a:off x="304800" y="3775075"/>
          <a:ext cx="5825504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数式" r:id="rId4" imgW="2184120" imgH="812520" progId="Equation.3">
                  <p:embed/>
                </p:oleObj>
              </mc:Choice>
              <mc:Fallback>
                <p:oleObj name="数式" r:id="rId4" imgW="2184120" imgH="81252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75075"/>
                        <a:ext cx="5825504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229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5" b="7143"/>
          <a:stretch/>
        </p:blipFill>
        <p:spPr bwMode="auto">
          <a:xfrm>
            <a:off x="228600" y="990600"/>
            <a:ext cx="3070860" cy="242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50167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Charging capacitor: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609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Switch closed at t=0; Q(t=0)=0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197594"/>
              </p:ext>
            </p:extLst>
          </p:nvPr>
        </p:nvGraphicFramePr>
        <p:xfrm>
          <a:off x="3336019" y="1143000"/>
          <a:ext cx="5274582" cy="1533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数式" r:id="rId4" imgW="2184120" imgH="634680" progId="Equation.3">
                  <p:embed/>
                </p:oleObj>
              </mc:Choice>
              <mc:Fallback>
                <p:oleObj name="数式" r:id="rId4" imgW="218412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019" y="1143000"/>
                        <a:ext cx="5274582" cy="1533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660" y="2895600"/>
            <a:ext cx="556514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46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9" b="7143"/>
          <a:stretch/>
        </p:blipFill>
        <p:spPr bwMode="auto">
          <a:xfrm>
            <a:off x="533400" y="1371600"/>
            <a:ext cx="3105150" cy="240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Discharging capacitor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990600"/>
            <a:ext cx="4953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switch closed Q(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)=C</a:t>
            </a:r>
            <a:r>
              <a:rPr lang="en-US" sz="2400" dirty="0" smtClean="0">
                <a:latin typeface="Script MT Bold" pitchFamily="66" charset="0"/>
              </a:rPr>
              <a:t>E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059868"/>
              </p:ext>
            </p:extLst>
          </p:nvPr>
        </p:nvGraphicFramePr>
        <p:xfrm>
          <a:off x="3952875" y="1873250"/>
          <a:ext cx="4733925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数式" r:id="rId4" imgW="1371600" imgH="634680" progId="Equation.3">
                  <p:embed/>
                </p:oleObj>
              </mc:Choice>
              <mc:Fallback>
                <p:oleObj name="数式" r:id="rId4" imgW="1371600" imgH="6346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5" y="1873250"/>
                        <a:ext cx="4733925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83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7"/>
          <a:stretch/>
        </p:blipFill>
        <p:spPr bwMode="auto">
          <a:xfrm>
            <a:off x="381000" y="55091"/>
            <a:ext cx="3810000" cy="294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514600"/>
            <a:ext cx="61531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2743200" y="38100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5562600" y="38100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5943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i="1" dirty="0" smtClean="0">
                <a:sym typeface="Wingdings" pitchFamily="2" charset="2"/>
              </a:rPr>
              <a:t>t</a:t>
            </a:r>
            <a:endParaRPr lang="en-US" sz="2400" dirty="0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880081"/>
              </p:ext>
            </p:extLst>
          </p:nvPr>
        </p:nvGraphicFramePr>
        <p:xfrm>
          <a:off x="1573893" y="3131343"/>
          <a:ext cx="876300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数式" r:id="rId5" imgW="253800" imgH="393480" progId="Equation.3">
                  <p:embed/>
                </p:oleObj>
              </mc:Choice>
              <mc:Fallback>
                <p:oleObj name="数式" r:id="rId5" imgW="25380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893" y="3131343"/>
                        <a:ext cx="876300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30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4591050"/>
            <a:ext cx="61341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7"/>
          <a:stretch/>
        </p:blipFill>
        <p:spPr bwMode="auto">
          <a:xfrm>
            <a:off x="381000" y="55091"/>
            <a:ext cx="3810000" cy="294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514600"/>
            <a:ext cx="61531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2743200" y="38100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5562600" y="38100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4419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i="1" dirty="0" smtClean="0">
                <a:sym typeface="Wingdings" pitchFamily="2" charset="2"/>
              </a:rPr>
              <a:t>t</a:t>
            </a:r>
            <a:endParaRPr lang="en-US" sz="2400" dirty="0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410448"/>
              </p:ext>
            </p:extLst>
          </p:nvPr>
        </p:nvGraphicFramePr>
        <p:xfrm>
          <a:off x="1573893" y="3131343"/>
          <a:ext cx="876300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数式" r:id="rId6" imgW="253800" imgH="393480" progId="Equation.3">
                  <p:embed/>
                </p:oleObj>
              </mc:Choice>
              <mc:Fallback>
                <p:oleObj name="数式" r:id="rId6" imgW="253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893" y="3131343"/>
                        <a:ext cx="876300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299117"/>
              </p:ext>
            </p:extLst>
          </p:nvPr>
        </p:nvGraphicFramePr>
        <p:xfrm>
          <a:off x="1458913" y="4586288"/>
          <a:ext cx="1008062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数式" r:id="rId8" imgW="291960" imgH="393480" progId="Equation.3">
                  <p:embed/>
                </p:oleObj>
              </mc:Choice>
              <mc:Fallback>
                <p:oleObj name="数式" r:id="rId8" imgW="29196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4586288"/>
                        <a:ext cx="1008062" cy="135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4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69720"/>
            <a:ext cx="3810000" cy="313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096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28.5 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Assume the capacitor is initially uncharged.</a:t>
            </a:r>
          </a:p>
        </p:txBody>
      </p:sp>
      <p:sp>
        <p:nvSpPr>
          <p:cNvPr id="8" name="Bent Arrow 7"/>
          <p:cNvSpPr/>
          <p:nvPr/>
        </p:nvSpPr>
        <p:spPr>
          <a:xfrm>
            <a:off x="1484086" y="2133600"/>
            <a:ext cx="1143000" cy="798286"/>
          </a:xfrm>
          <a:prstGeom prst="bentArrow">
            <a:avLst>
              <a:gd name="adj1" fmla="val 5952"/>
              <a:gd name="adj2" fmla="val 21826"/>
              <a:gd name="adj3" fmla="val 23413"/>
              <a:gd name="adj4" fmla="val 469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2532743"/>
            <a:ext cx="79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6086" y="329870"/>
            <a:ext cx="403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current </a:t>
            </a:r>
            <a:r>
              <a:rPr lang="en-US" sz="2400" i="1" dirty="0" smtClean="0"/>
              <a:t>I</a:t>
            </a:r>
            <a:r>
              <a:rPr lang="en-US" sz="2400" dirty="0" smtClean="0"/>
              <a:t> flowing through the battery  just when the switch is closed?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0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 </a:t>
            </a:r>
            <a:r>
              <a:rPr lang="en-US" sz="2400" dirty="0" smtClean="0">
                <a:latin typeface="Script MT Bold" pitchFamily="66" charset="0"/>
              </a:rPr>
              <a:t>E</a:t>
            </a:r>
            <a:r>
              <a:rPr lang="en-US" sz="2400" dirty="0" smtClean="0"/>
              <a:t>/2R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 </a:t>
            </a:r>
            <a:r>
              <a:rPr lang="en-US" sz="2400" dirty="0" smtClean="0">
                <a:latin typeface="Script MT Bold" pitchFamily="66" charset="0"/>
              </a:rPr>
              <a:t>E</a:t>
            </a:r>
            <a:r>
              <a:rPr lang="en-US" sz="2400" dirty="0" smtClean="0"/>
              <a:t>/R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2</a:t>
            </a:r>
            <a:r>
              <a:rPr lang="en-US" sz="2400" dirty="0" smtClean="0">
                <a:latin typeface="Script MT Bold" pitchFamily="66" charset="0"/>
              </a:rPr>
              <a:t>E</a:t>
            </a:r>
            <a:r>
              <a:rPr lang="en-US" sz="2400" dirty="0" smtClean="0"/>
              <a:t>/R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0600" y="3265944"/>
            <a:ext cx="403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current </a:t>
            </a:r>
            <a:r>
              <a:rPr lang="en-US" sz="2400" i="1" dirty="0" smtClean="0"/>
              <a:t>I</a:t>
            </a:r>
            <a:r>
              <a:rPr lang="en-US" sz="2400" dirty="0" smtClean="0"/>
              <a:t> flowing through the battery  after the switch has been closed for a </a:t>
            </a:r>
            <a:r>
              <a:rPr lang="en-US" sz="2400" smtClean="0"/>
              <a:t>long time?</a:t>
            </a:r>
            <a:endParaRPr lang="en-US" sz="24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0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 </a:t>
            </a:r>
            <a:r>
              <a:rPr lang="en-US" sz="2400" dirty="0" smtClean="0">
                <a:latin typeface="Script MT Bold" pitchFamily="66" charset="0"/>
              </a:rPr>
              <a:t>E</a:t>
            </a:r>
            <a:r>
              <a:rPr lang="en-US" sz="2400" dirty="0" smtClean="0"/>
              <a:t>/2R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 </a:t>
            </a:r>
            <a:r>
              <a:rPr lang="en-US" sz="2400" dirty="0" smtClean="0">
                <a:latin typeface="Script MT Bold" pitchFamily="66" charset="0"/>
              </a:rPr>
              <a:t>E</a:t>
            </a:r>
            <a:r>
              <a:rPr lang="en-US" sz="2400" dirty="0" smtClean="0"/>
              <a:t>/R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2</a:t>
            </a:r>
            <a:r>
              <a:rPr lang="en-US" sz="2400" dirty="0" smtClean="0">
                <a:latin typeface="Script MT Bold" pitchFamily="66" charset="0"/>
              </a:rPr>
              <a:t>E</a:t>
            </a:r>
            <a:r>
              <a:rPr lang="en-US" sz="2400" dirty="0" smtClean="0"/>
              <a:t>/R</a:t>
            </a:r>
          </a:p>
        </p:txBody>
      </p:sp>
    </p:spTree>
    <p:extLst>
      <p:ext uri="{BB962C8B-B14F-4D97-AF65-F5344CB8AC3E}">
        <p14:creationId xmlns:p14="http://schemas.microsoft.com/office/powerpoint/2010/main" val="592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4007"/>
            <a:ext cx="5715000" cy="274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09371" y="154007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switch is open:</a:t>
            </a:r>
            <a:endParaRPr lang="en-US" sz="2400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47371" y="908538"/>
            <a:ext cx="762000" cy="0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962400" y="1988457"/>
            <a:ext cx="685800" cy="0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76400" y="91216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  <a:endParaRPr lang="en-US" sz="2400" i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151144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  <a:endParaRPr lang="en-US" sz="2400" i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524500" y="69222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+Q</a:t>
            </a:r>
            <a:endParaRPr lang="en-US" sz="2400" i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524500" y="1671934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-Q</a:t>
            </a:r>
            <a:endParaRPr lang="en-US" sz="2400" i="1" dirty="0" smtClean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113079"/>
              </p:ext>
            </p:extLst>
          </p:nvPr>
        </p:nvGraphicFramePr>
        <p:xfrm>
          <a:off x="158750" y="3048000"/>
          <a:ext cx="3035300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数式" r:id="rId4" imgW="1307880" imgH="1218960" progId="Equation.3">
                  <p:embed/>
                </p:oleObj>
              </mc:Choice>
              <mc:Fallback>
                <p:oleObj name="数式" r:id="rId4" imgW="1307880" imgH="1218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50" y="3048000"/>
                        <a:ext cx="3035300" cy="282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304642"/>
              </p:ext>
            </p:extLst>
          </p:nvPr>
        </p:nvGraphicFramePr>
        <p:xfrm>
          <a:off x="3886200" y="3429000"/>
          <a:ext cx="5086587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数式" r:id="rId6" imgW="2616120" imgH="1371600" progId="Equation.3">
                  <p:embed/>
                </p:oleObj>
              </mc:Choice>
              <mc:Fallback>
                <p:oleObj name="数式" r:id="rId6" imgW="2616120" imgH="1371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429000"/>
                        <a:ext cx="5086587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57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4007"/>
            <a:ext cx="5715000" cy="274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09371" y="154007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switch is closed (reset t=0):</a:t>
            </a:r>
            <a:endParaRPr lang="en-US" sz="2400" dirty="0" smtClean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200400" y="1219200"/>
            <a:ext cx="228600" cy="609600"/>
          </a:xfrm>
          <a:prstGeom prst="line">
            <a:avLst/>
          </a:prstGeom>
          <a:ln w="5080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171372" y="1219200"/>
            <a:ext cx="0" cy="609600"/>
          </a:xfrm>
          <a:prstGeom prst="line">
            <a:avLst/>
          </a:prstGeom>
          <a:ln w="50800">
            <a:solidFill>
              <a:srgbClr val="FF0000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86400" y="914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+Q</a:t>
            </a:r>
            <a:endParaRPr lang="en-US" sz="2400" i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486400" y="15957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-Q</a:t>
            </a:r>
            <a:endParaRPr lang="en-US" sz="2400" i="1" dirty="0" smtClean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886200" y="2057400"/>
            <a:ext cx="685800" cy="0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76400" y="1066800"/>
            <a:ext cx="914400" cy="0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62400" y="1600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  <a:r>
              <a:rPr lang="en-US" sz="2400" i="1" baseline="-25000" dirty="0" smtClean="0"/>
              <a:t>2</a:t>
            </a:r>
            <a:endParaRPr lang="en-US" sz="2400" i="1" baseline="-25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981200" y="10623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  <a:r>
              <a:rPr lang="en-US" sz="2400" i="1" baseline="-25000" dirty="0" smtClean="0"/>
              <a:t>1</a:t>
            </a:r>
            <a:endParaRPr lang="en-US" sz="2400" i="1" baseline="-25000" dirty="0" smtClean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318933"/>
              </p:ext>
            </p:extLst>
          </p:nvPr>
        </p:nvGraphicFramePr>
        <p:xfrm>
          <a:off x="381000" y="2362200"/>
          <a:ext cx="4629150" cy="397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数式" r:id="rId4" imgW="1993680" imgH="1714320" progId="Equation.3">
                  <p:embed/>
                </p:oleObj>
              </mc:Choice>
              <mc:Fallback>
                <p:oleObj name="数式" r:id="rId4" imgW="1993680" imgH="171432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62200"/>
                        <a:ext cx="4629150" cy="397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3009900" y="1219200"/>
            <a:ext cx="0" cy="611832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90800" y="12147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  <a:r>
              <a:rPr lang="en-US" sz="2400" i="1" baseline="-25000" dirty="0" smtClean="0"/>
              <a:t>S</a:t>
            </a:r>
            <a:endParaRPr lang="en-US" sz="2400" i="1" baseline="-25000" dirty="0" smtClean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416192"/>
              </p:ext>
            </p:extLst>
          </p:nvPr>
        </p:nvGraphicFramePr>
        <p:xfrm>
          <a:off x="5181600" y="3195638"/>
          <a:ext cx="3743325" cy="206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数式" r:id="rId6" imgW="1612800" imgH="888840" progId="Equation.3">
                  <p:embed/>
                </p:oleObj>
              </mc:Choice>
              <mc:Fallback>
                <p:oleObj name="数式" r:id="rId6" imgW="1612800" imgH="8888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195638"/>
                        <a:ext cx="3743325" cy="206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306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97C9-D67E-4813-BCDE-931408B8E869}" type="datetime1">
              <a:rPr lang="en-US" smtClean="0"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5867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Remember to send in your chapter reading questions…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4072" r="27381" b="4342"/>
          <a:stretch/>
        </p:blipFill>
        <p:spPr bwMode="auto">
          <a:xfrm>
            <a:off x="1830614" y="522605"/>
            <a:ext cx="5863771" cy="496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447800" y="2209800"/>
            <a:ext cx="457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4057" y="17526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Professor George </a:t>
            </a:r>
            <a:r>
              <a:rPr lang="en-US" sz="2400" dirty="0" err="1" smtClean="0"/>
              <a:t>Holzwarth</a:t>
            </a:r>
            <a:r>
              <a:rPr lang="en-US" sz="2400" dirty="0" smtClean="0"/>
              <a:t>   (</a:t>
            </a:r>
            <a:r>
              <a:rPr lang="en-US" sz="2400" dirty="0" smtClean="0">
                <a:hlinkClick r:id="rId2"/>
              </a:rPr>
              <a:t>gholz@wfu.edu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will administer the exam on 2/28/2012          and will lecture on magnetic fields, electric           motors, etc. on 3/1/2012.</a:t>
            </a:r>
          </a:p>
        </p:txBody>
      </p:sp>
    </p:spTree>
    <p:extLst>
      <p:ext uri="{BB962C8B-B14F-4D97-AF65-F5344CB8AC3E}">
        <p14:creationId xmlns:p14="http://schemas.microsoft.com/office/powerpoint/2010/main" val="361539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7620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Circuit diagram:</a:t>
            </a:r>
          </a:p>
          <a:p>
            <a:pPr lvl="1"/>
            <a:r>
              <a:rPr lang="en-US" sz="2400" dirty="0" smtClean="0"/>
              <a:t>Example project from </a:t>
            </a:r>
            <a:r>
              <a:rPr lang="en-US" sz="2400" dirty="0"/>
              <a:t>web page </a:t>
            </a:r>
            <a:r>
              <a:rPr lang="en-US" sz="2400" dirty="0">
                <a:hlinkClick r:id="rId3"/>
              </a:rPr>
              <a:t>http://www.kpsec.freeuk.com/projects/dummy.htm</a:t>
            </a:r>
            <a:endParaRPr lang="en-US" sz="240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6" t="36101" r="34729" b="23257"/>
          <a:stretch/>
        </p:blipFill>
        <p:spPr bwMode="auto">
          <a:xfrm>
            <a:off x="1390962" y="2188029"/>
            <a:ext cx="4171638" cy="281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1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" t="27491" r="40671" b="5006"/>
          <a:stretch/>
        </p:blipFill>
        <p:spPr bwMode="auto">
          <a:xfrm>
            <a:off x="700492" y="868065"/>
            <a:ext cx="6661879" cy="468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3810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From </a:t>
            </a:r>
            <a:r>
              <a:rPr lang="en-US" sz="2400" dirty="0" err="1" smtClean="0"/>
              <a:t>webassign</a:t>
            </a:r>
            <a:r>
              <a:rPr lang="en-US" sz="2400" dirty="0" smtClean="0"/>
              <a:t>: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2667000"/>
            <a:ext cx="381000" cy="0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29000" y="3124200"/>
            <a:ext cx="381000" cy="0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57400" y="2590800"/>
            <a:ext cx="381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3048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  <a:r>
              <a:rPr lang="en-US" sz="2400" i="1" baseline="-25000" dirty="0" smtClean="0"/>
              <a:t>1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128906"/>
              </p:ext>
            </p:extLst>
          </p:nvPr>
        </p:nvGraphicFramePr>
        <p:xfrm>
          <a:off x="4715934" y="4038600"/>
          <a:ext cx="4199466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数式" r:id="rId4" imgW="1968480" imgH="1143000" progId="Equation.3">
                  <p:embed/>
                </p:oleObj>
              </mc:Choice>
              <mc:Fallback>
                <p:oleObj name="数式" r:id="rId4" imgW="1968480" imgH="1143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5934" y="4038600"/>
                        <a:ext cx="4199466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191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0457" y="762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Circuits involving Voltage, Capacitance, and Resistance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7"/>
          <a:stretch/>
        </p:blipFill>
        <p:spPr bwMode="auto">
          <a:xfrm>
            <a:off x="5181600" y="561032"/>
            <a:ext cx="3810000" cy="294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5" b="7143"/>
          <a:stretch/>
        </p:blipFill>
        <p:spPr bwMode="auto">
          <a:xfrm>
            <a:off x="636270" y="4267200"/>
            <a:ext cx="3070860" cy="242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9" b="7143"/>
          <a:stretch/>
        </p:blipFill>
        <p:spPr bwMode="auto">
          <a:xfrm>
            <a:off x="4906282" y="4038600"/>
            <a:ext cx="3105150" cy="240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76600" y="12954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Open switch  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en-US" sz="2400" dirty="0" smtClean="0"/>
              <a:t> no charge or current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2914" y="35814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Switch closed 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en-US" sz="2400" dirty="0" smtClean="0"/>
              <a:t> VCR circuit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8800" y="3436203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Switch closed 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en-US" sz="2400" dirty="0" smtClean="0"/>
              <a:t> RC circuit</a:t>
            </a:r>
          </a:p>
        </p:txBody>
      </p:sp>
    </p:spTree>
    <p:extLst>
      <p:ext uri="{BB962C8B-B14F-4D97-AF65-F5344CB8AC3E}">
        <p14:creationId xmlns:p14="http://schemas.microsoft.com/office/powerpoint/2010/main" val="394471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1143000"/>
            <a:ext cx="22098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81200" y="605971"/>
            <a:ext cx="21336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95714" y="555620"/>
            <a:ext cx="182880" cy="1120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0" t="30518" b="48632"/>
          <a:stretch/>
        </p:blipFill>
        <p:spPr bwMode="auto">
          <a:xfrm>
            <a:off x="2895600" y="1387928"/>
            <a:ext cx="994229" cy="126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28800" y="1600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228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-Q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800" y="228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+Q</a:t>
            </a:r>
          </a:p>
        </p:txBody>
      </p:sp>
      <p:sp>
        <p:nvSpPr>
          <p:cNvPr id="13" name="U-Turn Arrow 12"/>
          <p:cNvSpPr/>
          <p:nvPr/>
        </p:nvSpPr>
        <p:spPr>
          <a:xfrm rot="10800000" flipH="1">
            <a:off x="1045503" y="1295400"/>
            <a:ext cx="1850097" cy="1447800"/>
          </a:xfrm>
          <a:prstGeom prst="uturnArrow">
            <a:avLst>
              <a:gd name="adj1" fmla="val 508"/>
              <a:gd name="adj2" fmla="val 14387"/>
              <a:gd name="adj3" fmla="val 28516"/>
              <a:gd name="adj4" fmla="val 44431"/>
              <a:gd name="adj5" fmla="val 87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2057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I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196460"/>
              </p:ext>
            </p:extLst>
          </p:nvPr>
        </p:nvGraphicFramePr>
        <p:xfrm>
          <a:off x="4876800" y="273352"/>
          <a:ext cx="2762250" cy="2806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数式" r:id="rId4" imgW="799920" imgH="812520" progId="Equation.3">
                  <p:embed/>
                </p:oleObj>
              </mc:Choice>
              <mc:Fallback>
                <p:oleObj name="数式" r:id="rId4" imgW="799920" imgH="8125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6800" y="273352"/>
                        <a:ext cx="2762250" cy="2806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523070"/>
              </p:ext>
            </p:extLst>
          </p:nvPr>
        </p:nvGraphicFramePr>
        <p:xfrm>
          <a:off x="2490788" y="3352800"/>
          <a:ext cx="3419475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数式" r:id="rId6" imgW="990360" imgH="812520" progId="Equation.3">
                  <p:embed/>
                </p:oleObj>
              </mc:Choice>
              <mc:Fallback>
                <p:oleObj name="数式" r:id="rId6" imgW="990360" imgH="81252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8" y="3352800"/>
                        <a:ext cx="3419475" cy="280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21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the units of RC?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Seconds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Cycles per second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Meters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Coulombs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Volts</a:t>
            </a:r>
          </a:p>
        </p:txBody>
      </p:sp>
    </p:spTree>
    <p:extLst>
      <p:ext uri="{BB962C8B-B14F-4D97-AF65-F5344CB8AC3E}">
        <p14:creationId xmlns:p14="http://schemas.microsoft.com/office/powerpoint/2010/main" val="14771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936471"/>
              </p:ext>
            </p:extLst>
          </p:nvPr>
        </p:nvGraphicFramePr>
        <p:xfrm>
          <a:off x="381000" y="457200"/>
          <a:ext cx="8077200" cy="2435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数式" r:id="rId3" imgW="3543120" imgH="1066680" progId="Equation.3">
                  <p:embed/>
                </p:oleObj>
              </mc:Choice>
              <mc:Fallback>
                <p:oleObj name="数式" r:id="rId3" imgW="3543120" imgH="10666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7200"/>
                        <a:ext cx="8077200" cy="2435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370465"/>
              </p:ext>
            </p:extLst>
          </p:nvPr>
        </p:nvGraphicFramePr>
        <p:xfrm>
          <a:off x="381000" y="3522662"/>
          <a:ext cx="5238750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数式" r:id="rId5" imgW="2298600" imgH="927000" progId="Equation.3">
                  <p:embed/>
                </p:oleObj>
              </mc:Choice>
              <mc:Fallback>
                <p:oleObj name="数式" r:id="rId5" imgW="2298600" imgH="927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522662"/>
                        <a:ext cx="5238750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71800"/>
            <a:ext cx="3044825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0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6557</TotalTime>
  <Words>455</Words>
  <Application>Microsoft Office PowerPoint</Application>
  <PresentationFormat>On-screen Show (4:3)</PresentationFormat>
  <Paragraphs>131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数式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WFU2011</cp:lastModifiedBy>
  <cp:revision>484</cp:revision>
  <cp:lastPrinted>2012-01-14T20:35:51Z</cp:lastPrinted>
  <dcterms:created xsi:type="dcterms:W3CDTF">2012-01-10T18:32:24Z</dcterms:created>
  <dcterms:modified xsi:type="dcterms:W3CDTF">2012-02-21T17:39:54Z</dcterms:modified>
</cp:coreProperties>
</file>