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3" r:id="rId11"/>
    <p:sldId id="261" r:id="rId12"/>
    <p:sldId id="264" r:id="rId13"/>
    <p:sldId id="265" r:id="rId14"/>
    <p:sldId id="262" r:id="rId15"/>
    <p:sldId id="266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51B9-A95C-439E-8090-F6C863C937C1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4211-ADBF-43E4-812A-17CD5C9C067F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297-7675-4D35-BFC8-79A12F752963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55AA-0769-483A-BECB-1F773579D9C8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AF14-B6CE-4C4E-89A2-CB3BD45DAA2F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A05E-775C-4C75-A992-889B4F3C021B}" type="datetime1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A31D-4A50-4F21-A34B-3AF9125504EE}" type="datetime1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C767-534B-4603-BAB9-244A2C38FC4E}" type="datetime1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9C5A-DA4A-4225-9FEF-05DD9A0B0AF4}" type="datetime1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7350-112B-4791-B6D0-0B3089FBA971}" type="datetime1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B852-A3F5-494A-ACB5-CCF038EFA897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fu.edu/~natalie/s12phy34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mpadre.org/ST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dre.org/ST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file:///D:\Userdata\Userdata\Coursework\s12phy341\Lecturenotes\Lecture1\stp_MDApproachToEquilibriumThreePartitions.j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dre.org/ST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file:///D:\Userdata\Userdata\Coursework\s12phy341\Lecturenotes\Lecture1\stp_ApproachToEquilibrium.ja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adre.org/ST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file:///D:\Userdata\Userdata\Coursework\s12phy341\Lecturenotes\Lecture1\stp_LJ2DMD.j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49E-8E2B-4322-9BA5-B012C674C57C}" type="datetime1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PHY 341/641 Thermodynamics and Statistical Mechanics</a:t>
            </a:r>
          </a:p>
          <a:p>
            <a:pPr algn="ctr"/>
            <a:r>
              <a:rPr lang="en-US" sz="2000" b="1" dirty="0" smtClean="0"/>
              <a:t>10-10:50 AM  MWF Olin 107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http://www.wfu.edu/~natalie/s12phy341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857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7200" y="3657600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Supplemental webpage:</a:t>
            </a:r>
          </a:p>
          <a:p>
            <a:r>
              <a:rPr lang="en-US" dirty="0" smtClean="0">
                <a:hlinkClick r:id="rId4"/>
              </a:rPr>
              <a:t>http://www.compadre.org/STP/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143" y="22554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N=64, L=10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7" y="540994"/>
            <a:ext cx="28575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285750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2857500" cy="263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762375"/>
            <a:ext cx="2857500" cy="263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2367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(uniform) configuration: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Thermalized (liquid-like) configuration: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7007" y="3480706"/>
            <a:ext cx="35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Cooled (condensed) configuration: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3505200"/>
            <a:ext cx="356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Cooled (condensed) configuration: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available from:  </a:t>
            </a:r>
            <a:r>
              <a:rPr lang="en-US" sz="2400" dirty="0" smtClean="0">
                <a:hlinkClick r:id="rId3"/>
              </a:rPr>
              <a:t>http://www.compadre.org/STP/</a:t>
            </a:r>
            <a:endParaRPr lang="en-US" sz="2400" dirty="0" smtClean="0"/>
          </a:p>
          <a:p>
            <a:r>
              <a:rPr lang="en-US" sz="2400" dirty="0" smtClean="0">
                <a:hlinkClick r:id="rId4" action="ppaction://program"/>
              </a:rPr>
              <a:t>     stp_MDApproachToEquilibriumThreePartitions.jar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i="1" dirty="0"/>
              <a:t>Note:   in order to easily control the simulation, you need to use:</a:t>
            </a:r>
          </a:p>
          <a:p>
            <a:r>
              <a:rPr lang="en-US" i="1" dirty="0"/>
              <a:t>        Display </a:t>
            </a:r>
            <a:r>
              <a:rPr lang="en-US" i="1" dirty="0">
                <a:sym typeface="Wingdings" pitchFamily="2" charset="2"/>
              </a:rPr>
              <a:t> Switch GUI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7143"/>
            <a:ext cx="35052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0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N=10, t≈10 followed by reversal   (v </a:t>
            </a:r>
            <a:r>
              <a:rPr lang="en-US" dirty="0" smtClean="0">
                <a:sym typeface="Wingdings" pitchFamily="2" charset="2"/>
              </a:rPr>
              <a:t> -v)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285750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600"/>
            <a:ext cx="28575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33800"/>
            <a:ext cx="2857500" cy="263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45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configuration: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5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~ 10 time steps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02579" y="1764268"/>
            <a:ext cx="95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35052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time sequence before and after reversal: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for N=64, t≈45-90, with and without reversal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4143"/>
            <a:ext cx="2857500" cy="2638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045028"/>
            <a:ext cx="28575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45028"/>
            <a:ext cx="285750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92311"/>
            <a:ext cx="2857500" cy="263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36" y="3792311"/>
            <a:ext cx="2857500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92311"/>
            <a:ext cx="2857500" cy="2638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103414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821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1066800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t=90  -- normal simulation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3810000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t=90  -- v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-v at t=45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available from:  </a:t>
            </a:r>
            <a:r>
              <a:rPr lang="en-US" sz="2400" dirty="0" smtClean="0">
                <a:hlinkClick r:id="rId3"/>
              </a:rPr>
              <a:t>http://www.compadre.org/STP/</a:t>
            </a:r>
            <a:endParaRPr lang="en-US" sz="2400" dirty="0" smtClean="0"/>
          </a:p>
          <a:p>
            <a:r>
              <a:rPr lang="en-US" sz="2400" dirty="0" smtClean="0">
                <a:hlinkClick r:id="rId4" action="ppaction://program"/>
              </a:rPr>
              <a:t>     stp_ApproachToEquilibrium.jar</a:t>
            </a:r>
            <a:endParaRPr lang="en-US" sz="2400" dirty="0" smtClean="0"/>
          </a:p>
          <a:p>
            <a:endParaRPr lang="en-US" i="1" dirty="0" smtClean="0"/>
          </a:p>
          <a:p>
            <a:r>
              <a:rPr lang="en-US" i="1" dirty="0" smtClean="0"/>
              <a:t>Note</a:t>
            </a:r>
            <a:r>
              <a:rPr lang="en-US" i="1" dirty="0"/>
              <a:t>:   in order to easily control the simulation, you need to use:</a:t>
            </a:r>
          </a:p>
          <a:p>
            <a:r>
              <a:rPr lang="en-US" i="1" dirty="0"/>
              <a:t>        Display </a:t>
            </a:r>
            <a:r>
              <a:rPr lang="en-US" i="1" dirty="0">
                <a:sym typeface="Wingdings" pitchFamily="2" charset="2"/>
              </a:rPr>
              <a:t> Switch GUI</a:t>
            </a:r>
            <a:endParaRPr lang="en-US" i="1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35052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743" y="196334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N=64, t≈1000   </a:t>
            </a:r>
            <a:r>
              <a:rPr lang="pt-BR" dirty="0"/>
              <a:t>&lt;n&gt; = </a:t>
            </a:r>
            <a:r>
              <a:rPr lang="pt-BR" dirty="0" smtClean="0"/>
              <a:t>32.08, &lt;</a:t>
            </a:r>
            <a:r>
              <a:rPr lang="pt-BR" dirty="0"/>
              <a:t>n²&gt; = </a:t>
            </a:r>
            <a:r>
              <a:rPr lang="pt-BR" dirty="0" smtClean="0"/>
              <a:t>1,067.13, σ² </a:t>
            </a:r>
            <a:r>
              <a:rPr lang="pt-BR" dirty="0"/>
              <a:t>= </a:t>
            </a:r>
            <a:r>
              <a:rPr lang="pt-BR" dirty="0" smtClean="0"/>
              <a:t>38.12, </a:t>
            </a:r>
            <a:r>
              <a:rPr lang="el-GR" dirty="0" smtClean="0"/>
              <a:t>σ</a:t>
            </a:r>
            <a:r>
              <a:rPr lang="pt-BR" dirty="0" smtClean="0"/>
              <a:t>/&lt;n&gt; = 0.19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1636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N=64, t≈1000   </a:t>
            </a:r>
            <a:r>
              <a:rPr lang="pt-BR" dirty="0"/>
              <a:t>&lt;n&gt; = </a:t>
            </a:r>
            <a:r>
              <a:rPr lang="pt-BR" dirty="0" smtClean="0"/>
              <a:t>149.57, &lt;</a:t>
            </a:r>
            <a:r>
              <a:rPr lang="pt-BR" dirty="0"/>
              <a:t>n²&gt; = </a:t>
            </a:r>
            <a:r>
              <a:rPr lang="pt-BR" dirty="0" smtClean="0"/>
              <a:t>23,086.17, σ² </a:t>
            </a:r>
            <a:r>
              <a:rPr lang="pt-BR" dirty="0"/>
              <a:t>= </a:t>
            </a:r>
            <a:r>
              <a:rPr lang="pt-BR" dirty="0" smtClean="0"/>
              <a:t>714.56, </a:t>
            </a:r>
            <a:r>
              <a:rPr lang="el-GR" dirty="0"/>
              <a:t>σ</a:t>
            </a:r>
            <a:r>
              <a:rPr lang="pt-BR" dirty="0"/>
              <a:t>/&lt;n&gt; = </a:t>
            </a:r>
            <a:r>
              <a:rPr lang="pt-BR" dirty="0" smtClean="0"/>
              <a:t>0.18</a:t>
            </a:r>
            <a:endParaRPr lang="pt-BR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65666"/>
            <a:ext cx="2857500" cy="2638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2857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18514" r="29012" b="24900"/>
          <a:stretch/>
        </p:blipFill>
        <p:spPr bwMode="auto">
          <a:xfrm>
            <a:off x="281391" y="1447800"/>
            <a:ext cx="8634009" cy="388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9" r="35171" b="12910"/>
          <a:stretch/>
        </p:blipFill>
        <p:spPr bwMode="auto">
          <a:xfrm>
            <a:off x="230283" y="762000"/>
            <a:ext cx="8891946" cy="457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22272" r="40025" b="17073"/>
          <a:stretch/>
        </p:blipFill>
        <p:spPr bwMode="auto">
          <a:xfrm>
            <a:off x="123460" y="838200"/>
            <a:ext cx="9096740" cy="519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40561" b="17789"/>
          <a:stretch/>
        </p:blipFill>
        <p:spPr bwMode="auto">
          <a:xfrm>
            <a:off x="85493" y="762000"/>
            <a:ext cx="9058507" cy="545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you learn?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</a:t>
            </a:r>
            <a:r>
              <a:rPr lang="en-US" sz="2800" b="1" dirty="0" smtClean="0"/>
              <a:t>Energy Analysis</a:t>
            </a:r>
            <a:endParaRPr lang="en-US" sz="2800" b="1" dirty="0"/>
          </a:p>
        </p:txBody>
      </p:sp>
      <p:sp>
        <p:nvSpPr>
          <p:cNvPr id="6" name="Cloud 5"/>
          <p:cNvSpPr/>
          <p:nvPr/>
        </p:nvSpPr>
        <p:spPr>
          <a:xfrm>
            <a:off x="1066800" y="2667000"/>
            <a:ext cx="2667000" cy="198120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500477">
            <a:off x="272223" y="3992529"/>
            <a:ext cx="83283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724367">
            <a:off x="3317380" y="4418605"/>
            <a:ext cx="83283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271" y="451835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12219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43162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76471" y="2133600"/>
            <a:ext cx="29907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Macroscopic picture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2286000"/>
            <a:ext cx="299072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Microscopic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6547" r="9715" b="12999"/>
          <a:stretch/>
        </p:blipFill>
        <p:spPr>
          <a:xfrm>
            <a:off x="5377543" y="2667000"/>
            <a:ext cx="2166257" cy="21227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135086" y="3017970"/>
            <a:ext cx="381000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516086" y="3050721"/>
            <a:ext cx="1861457" cy="157749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6471" y="4953000"/>
            <a:ext cx="185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{T, P, V, N, …}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1828800"/>
            <a:ext cx="2857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4186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Chapter 1 – From Microscopic to </a:t>
            </a:r>
            <a:r>
              <a:rPr lang="en-US" dirty="0" err="1" smtClean="0"/>
              <a:t>Macrosopic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828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Assignment:   Read Chapter 1 (quickly) during this week and checkout some of the corresponding simulations (HW 1 and HW 2).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232666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purpose of this introductory [material] is to whet your appetite… “    The chapter introduces a lot of the concepts that we will use (more carefully) throughout the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79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on simulation tools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Molecular dynamics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6547" r="9715" b="12999"/>
          <a:stretch/>
        </p:blipFill>
        <p:spPr>
          <a:xfrm>
            <a:off x="4724400" y="762000"/>
            <a:ext cx="2166257" cy="2122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267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45181" y="2133763"/>
            <a:ext cx="1113608" cy="750789"/>
          </a:xfrm>
          <a:prstGeom prst="straightConnector1">
            <a:avLst/>
          </a:prstGeom>
          <a:ln w="3175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45409"/>
              </p:ext>
            </p:extLst>
          </p:nvPr>
        </p:nvGraphicFramePr>
        <p:xfrm>
          <a:off x="1209675" y="1758950"/>
          <a:ext cx="20383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数式" r:id="rId4" imgW="749160" imgH="419040" progId="Equation.3">
                  <p:embed/>
                </p:oleObj>
              </mc:Choice>
              <mc:Fallback>
                <p:oleObj name="数式" r:id="rId4" imgW="7491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9675" y="1758950"/>
                        <a:ext cx="2038350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50470"/>
              </p:ext>
            </p:extLst>
          </p:nvPr>
        </p:nvGraphicFramePr>
        <p:xfrm>
          <a:off x="1177925" y="3276600"/>
          <a:ext cx="44608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数式" r:id="rId6" imgW="1638000" imgH="355320" progId="Equation.3">
                  <p:embed/>
                </p:oleObj>
              </mc:Choice>
              <mc:Fallback>
                <p:oleObj name="数式" r:id="rId6" imgW="1638000" imgH="355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276600"/>
                        <a:ext cx="44608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7581" y="4495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model pair potential  (</a:t>
            </a:r>
            <a:r>
              <a:rPr lang="en-US" sz="2400" dirty="0" err="1" smtClean="0"/>
              <a:t>Lennard</a:t>
            </a:r>
            <a:r>
              <a:rPr lang="en-US" sz="2400" dirty="0" smtClean="0"/>
              <a:t>-Jones):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806379"/>
              </p:ext>
            </p:extLst>
          </p:nvPr>
        </p:nvGraphicFramePr>
        <p:xfrm>
          <a:off x="1600200" y="5029200"/>
          <a:ext cx="3505200" cy="109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数式" r:id="rId8" imgW="1714320" imgH="533160" progId="Equation.3">
                  <p:embed/>
                </p:oleObj>
              </mc:Choice>
              <mc:Fallback>
                <p:oleObj name="数式" r:id="rId8" imgW="171432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0200" y="5029200"/>
                        <a:ext cx="3505200" cy="109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4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95D8-3AC6-4614-B609-3FCF4000296A}" type="datetime1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9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available from:  </a:t>
            </a:r>
            <a:r>
              <a:rPr lang="en-US" sz="2400" dirty="0" smtClean="0">
                <a:hlinkClick r:id="rId3"/>
              </a:rPr>
              <a:t>http://www.compadre.org/STP/</a:t>
            </a:r>
            <a:endParaRPr lang="en-US" sz="2400" dirty="0" smtClean="0"/>
          </a:p>
          <a:p>
            <a:r>
              <a:rPr lang="en-US" sz="2400" dirty="0" smtClean="0"/>
              <a:t>     </a:t>
            </a:r>
            <a:r>
              <a:rPr lang="en-US" sz="2400" dirty="0" smtClean="0">
                <a:hlinkClick r:id="rId4" action="ppaction://program"/>
              </a:rPr>
              <a:t>stp_LJ2DMD.jar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dirty="0" smtClean="0"/>
              <a:t>   </a:t>
            </a:r>
            <a:r>
              <a:rPr lang="en-US" i="1" dirty="0" smtClean="0"/>
              <a:t>Note:   in order to easily control the simulation, you need to use: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</a:t>
            </a:r>
            <a:r>
              <a:rPr lang="en-US" dirty="0" smtClean="0"/>
              <a:t>Display </a:t>
            </a:r>
            <a:r>
              <a:rPr lang="en-US" dirty="0" smtClean="0">
                <a:sym typeface="Wingdings" pitchFamily="2" charset="2"/>
              </a:rPr>
              <a:t> Switch GUI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7" t="30541" r="27401" b="20904"/>
          <a:stretch/>
        </p:blipFill>
        <p:spPr bwMode="auto">
          <a:xfrm>
            <a:off x="533400" y="2209800"/>
            <a:ext cx="3523785" cy="416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516</Words>
  <Application>Microsoft Office PowerPoint</Application>
  <PresentationFormat>On-screen Show (4:3)</PresentationFormat>
  <Paragraphs>104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46</cp:revision>
  <cp:lastPrinted>2012-01-18T03:18:48Z</cp:lastPrinted>
  <dcterms:created xsi:type="dcterms:W3CDTF">2012-01-10T18:32:24Z</dcterms:created>
  <dcterms:modified xsi:type="dcterms:W3CDTF">2012-01-18T03:19:10Z</dcterms:modified>
</cp:coreProperties>
</file>