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7" r:id="rId2"/>
    <p:sldId id="361" r:id="rId3"/>
    <p:sldId id="348" r:id="rId4"/>
    <p:sldId id="355" r:id="rId5"/>
    <p:sldId id="356" r:id="rId6"/>
    <p:sldId id="362" r:id="rId7"/>
    <p:sldId id="357" r:id="rId8"/>
    <p:sldId id="358" r:id="rId9"/>
    <p:sldId id="359" r:id="rId10"/>
    <p:sldId id="360" r:id="rId11"/>
    <p:sldId id="354" r:id="rId12"/>
    <p:sldId id="363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0" autoAdjust="0"/>
    <p:restoredTop sz="94718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5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070FD-CC2F-49DC-937B-54A5FFA27C60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8BB2-DEA9-404F-B933-941FC2B10CE1}" type="datetime1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603C-D670-428A-9726-80E43ED9E054}" type="datetime1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62F9-DC35-47FE-B825-88D0BD50EC89}" type="datetime1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F3C5-1E3D-4B61-893E-D4B9A9090681}" type="datetime1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3691-143D-4EBC-9A2D-2520476EDF3F}" type="datetime1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2591-5D10-4032-8096-319F9A5C5664}" type="datetime1">
              <a:rPr lang="en-US" smtClean="0"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20DC-8930-4207-B789-73FA4F4532EF}" type="datetime1">
              <a:rPr lang="en-US" smtClean="0"/>
              <a:t>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96E5-719A-486C-AA5E-E8D4F2ABD4D9}" type="datetime1">
              <a:rPr lang="en-US" smtClean="0"/>
              <a:t>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2018-4A03-453A-AFB4-C6863FF40A7A}" type="datetime1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9CEA-FE03-46D3-8A0B-00A618103617}" type="datetime1">
              <a:rPr lang="en-US" smtClean="0"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7E2A-B058-4388-B99F-C40744E48140}" type="datetime1">
              <a:rPr lang="en-US" smtClean="0"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FA783-ADA6-4201-AA54-257DFAAF1887}" type="datetime1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file:///D:\Userdata\Userdata\Coursework\s12phy341\Lecturenotes\Lecture10\stp_RandomWalk2D.jar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E964-64E5-4D44-B7B3-94449EC63D92}" type="datetime1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10</a:t>
            </a:r>
          </a:p>
          <a:p>
            <a:pPr algn="ctr"/>
            <a:endParaRPr lang="en-US" sz="2000" b="1" dirty="0"/>
          </a:p>
          <a:p>
            <a:r>
              <a:rPr lang="en-US" sz="2400" dirty="0" smtClean="0"/>
              <a:t>     Probability concepts (Chapter 3 in STP)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/>
              <a:t>Binomial distribution  (continued)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/>
              <a:t>Central Limit theorem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/>
              <a:t>Poisson </a:t>
            </a:r>
            <a:r>
              <a:rPr lang="en-US" sz="2400" dirty="0" smtClean="0"/>
              <a:t>distribution and others</a:t>
            </a:r>
            <a:endParaRPr lang="en-US" sz="2400" dirty="0"/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2018-4A03-453A-AFB4-C6863FF40A7A}" type="datetime1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279781"/>
              </p:ext>
            </p:extLst>
          </p:nvPr>
        </p:nvGraphicFramePr>
        <p:xfrm>
          <a:off x="228600" y="228600"/>
          <a:ext cx="8562975" cy="425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9" name="数式" r:id="rId3" imgW="4216320" imgH="2031840" progId="Equation.3">
                  <p:embed/>
                </p:oleObj>
              </mc:Choice>
              <mc:Fallback>
                <p:oleObj name="数式" r:id="rId3" imgW="4216320" imgH="2031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8562975" cy="425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477874"/>
              </p:ext>
            </p:extLst>
          </p:nvPr>
        </p:nvGraphicFramePr>
        <p:xfrm>
          <a:off x="1314450" y="4650783"/>
          <a:ext cx="4629150" cy="1673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0" name="数式" r:id="rId5" imgW="2247840" imgH="812520" progId="Equation.3">
                  <p:embed/>
                </p:oleObj>
              </mc:Choice>
              <mc:Fallback>
                <p:oleObj name="数式" r:id="rId5" imgW="2247840" imgH="8125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14450" y="4650783"/>
                        <a:ext cx="4629150" cy="16738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9732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328D8-A436-486F-8778-F07D303B60A6}" type="datetime1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76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Poisson probability distribution –</a:t>
            </a:r>
          </a:p>
          <a:p>
            <a:pPr lvl="1"/>
            <a:r>
              <a:rPr lang="en-US" sz="2400" dirty="0" smtClean="0"/>
              <a:t>Approximation to binomial distribution for small p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715313"/>
              </p:ext>
            </p:extLst>
          </p:nvPr>
        </p:nvGraphicFramePr>
        <p:xfrm>
          <a:off x="1125538" y="900113"/>
          <a:ext cx="6646862" cy="554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8" name="数式" r:id="rId3" imgW="2768400" imgH="2311200" progId="Equation.3">
                  <p:embed/>
                </p:oleObj>
              </mc:Choice>
              <mc:Fallback>
                <p:oleObj name="数式" r:id="rId3" imgW="2768400" imgH="231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900113"/>
                        <a:ext cx="6646862" cy="554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81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2018-4A03-453A-AFB4-C6863FF40A7A}" type="datetime1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Other probability distributions: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081018"/>
              </p:ext>
            </p:extLst>
          </p:nvPr>
        </p:nvGraphicFramePr>
        <p:xfrm>
          <a:off x="914400" y="990600"/>
          <a:ext cx="7391400" cy="3268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5" name="数式" r:id="rId3" imgW="3733560" imgH="1650960" progId="Equation.3">
                  <p:embed/>
                </p:oleObj>
              </mc:Choice>
              <mc:Fallback>
                <p:oleObj name="数式" r:id="rId3" imgW="3733560" imgH="1650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990600"/>
                        <a:ext cx="7391400" cy="32683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106473"/>
              </p:ext>
            </p:extLst>
          </p:nvPr>
        </p:nvGraphicFramePr>
        <p:xfrm>
          <a:off x="1581150" y="4343400"/>
          <a:ext cx="3829050" cy="1724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6" name="数式" r:id="rId5" imgW="1409400" imgH="634680" progId="Equation.3">
                  <p:embed/>
                </p:oleObj>
              </mc:Choice>
              <mc:Fallback>
                <p:oleObj name="数式" r:id="rId5" imgW="1409400" imgH="634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1150" y="4343400"/>
                        <a:ext cx="3829050" cy="17247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3151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2018-4A03-453A-AFB4-C6863FF40A7A}" type="datetime1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6" t="40522" r="26500" b="11239"/>
          <a:stretch/>
        </p:blipFill>
        <p:spPr bwMode="auto">
          <a:xfrm>
            <a:off x="3947891" y="304800"/>
            <a:ext cx="4967509" cy="3161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228599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Comment on HW problem: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099053"/>
              </p:ext>
            </p:extLst>
          </p:nvPr>
        </p:nvGraphicFramePr>
        <p:xfrm>
          <a:off x="902240" y="3581400"/>
          <a:ext cx="595576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4" name="数式" r:id="rId4" imgW="3009600" imgH="1193760" progId="Equation.3">
                  <p:embed/>
                </p:oleObj>
              </mc:Choice>
              <mc:Fallback>
                <p:oleObj name="数式" r:id="rId4" imgW="3009600" imgH="1193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2240" y="3581400"/>
                        <a:ext cx="5955760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0259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6AF9-AE99-4D07-88FA-B6EB7E75BE99}" type="datetime1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152400"/>
            <a:ext cx="7162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Binomial distribution (review) –</a:t>
            </a:r>
          </a:p>
          <a:p>
            <a:pPr lvl="1"/>
            <a:r>
              <a:rPr lang="en-US" sz="2400" dirty="0" smtClean="0"/>
              <a:t>Assume each elemental event has 2 possible outcomes (for example H with probability p and T with probability q=1-p).   P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(n) gives the probability</a:t>
            </a:r>
          </a:p>
          <a:p>
            <a:pPr lvl="1"/>
            <a:r>
              <a:rPr lang="en-US" sz="2400" dirty="0" smtClean="0"/>
              <a:t>distribution for N elemental events having n instances of H.</a:t>
            </a:r>
          </a:p>
          <a:p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214552"/>
              </p:ext>
            </p:extLst>
          </p:nvPr>
        </p:nvGraphicFramePr>
        <p:xfrm>
          <a:off x="1489075" y="2738438"/>
          <a:ext cx="4449763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95" name="数式" r:id="rId3" imgW="1600200" imgH="419040" progId="Equation.3">
                  <p:embed/>
                </p:oleObj>
              </mc:Choice>
              <mc:Fallback>
                <p:oleObj name="数式" r:id="rId3" imgW="16002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89075" y="2738438"/>
                        <a:ext cx="4449763" cy="116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633791"/>
              </p:ext>
            </p:extLst>
          </p:nvPr>
        </p:nvGraphicFramePr>
        <p:xfrm>
          <a:off x="1600200" y="3886200"/>
          <a:ext cx="202247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96" name="数式" r:id="rId5" imgW="965160" imgH="457200" progId="Equation.3">
                  <p:embed/>
                </p:oleObj>
              </mc:Choice>
              <mc:Fallback>
                <p:oleObj name="数式" r:id="rId5" imgW="96516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886200"/>
                        <a:ext cx="2022475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53544"/>
              </p:ext>
            </p:extLst>
          </p:nvPr>
        </p:nvGraphicFramePr>
        <p:xfrm>
          <a:off x="4460875" y="3963987"/>
          <a:ext cx="3006725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97" name="数式" r:id="rId7" imgW="1434960" imgH="507960" progId="Equation.3">
                  <p:embed/>
                </p:oleObj>
              </mc:Choice>
              <mc:Fallback>
                <p:oleObj name="数式" r:id="rId7" imgW="1434960" imgH="507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75" y="3963987"/>
                        <a:ext cx="3006725" cy="106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2183567"/>
              </p:ext>
            </p:extLst>
          </p:nvPr>
        </p:nvGraphicFramePr>
        <p:xfrm>
          <a:off x="1447800" y="5029200"/>
          <a:ext cx="5189538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98" name="数式" r:id="rId9" imgW="1866600" imgH="431640" progId="Equation.3">
                  <p:embed/>
                </p:oleObj>
              </mc:Choice>
              <mc:Fallback>
                <p:oleObj name="数式" r:id="rId9" imgW="186660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029200"/>
                        <a:ext cx="5189538" cy="119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3173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2018-4A03-453A-AFB4-C6863FF40A7A}" type="datetime1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4773230"/>
              </p:ext>
            </p:extLst>
          </p:nvPr>
        </p:nvGraphicFramePr>
        <p:xfrm>
          <a:off x="230187" y="1141412"/>
          <a:ext cx="8685213" cy="327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1" name="数式" r:id="rId3" imgW="3124080" imgH="1180800" progId="Equation.3">
                  <p:embed/>
                </p:oleObj>
              </mc:Choice>
              <mc:Fallback>
                <p:oleObj name="数式" r:id="rId3" imgW="3124080" imgH="1180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" y="1141412"/>
                        <a:ext cx="8685213" cy="327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7574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2018-4A03-453A-AFB4-C6863FF40A7A}" type="datetime1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153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More general importance of Gaussian probability distribution – “central limit theorem”</a:t>
            </a:r>
          </a:p>
          <a:p>
            <a:pPr lvl="1"/>
            <a:endParaRPr lang="en-US" sz="2400" dirty="0"/>
          </a:p>
          <a:p>
            <a:r>
              <a:rPr lang="en-US" sz="2400" dirty="0" smtClean="0"/>
              <a:t>One-dimensional random walk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It is possible to describe a version of a random walk process as a binomial distribution. If each step has a fixed length s, then an elementary event is a step to the right with probability p or a step to the left with probability q.</a:t>
            </a:r>
            <a:r>
              <a:rPr lang="en-US" sz="2400" dirty="0"/>
              <a:t> </a:t>
            </a:r>
            <a:r>
              <a:rPr lang="en-US" sz="2400" dirty="0" smtClean="0"/>
              <a:t>The probability of n steps to the right is then the binomial distribution.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296226"/>
              </p:ext>
            </p:extLst>
          </p:nvPr>
        </p:nvGraphicFramePr>
        <p:xfrm>
          <a:off x="1489075" y="4092575"/>
          <a:ext cx="4449763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1" name="数式" r:id="rId3" imgW="1600200" imgH="419040" progId="Equation.3">
                  <p:embed/>
                </p:oleObj>
              </mc:Choice>
              <mc:Fallback>
                <p:oleObj name="数式" r:id="rId3" imgW="160020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5" y="4092575"/>
                        <a:ext cx="4449763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970913"/>
              </p:ext>
            </p:extLst>
          </p:nvPr>
        </p:nvGraphicFramePr>
        <p:xfrm>
          <a:off x="1447800" y="5126037"/>
          <a:ext cx="5189538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2" name="数式" r:id="rId5" imgW="1866600" imgH="431640" progId="Equation.3">
                  <p:embed/>
                </p:oleObj>
              </mc:Choice>
              <mc:Fallback>
                <p:oleObj name="数式" r:id="rId5" imgW="186660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126037"/>
                        <a:ext cx="5189538" cy="119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275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2018-4A03-453A-AFB4-C6863FF40A7A}" type="datetime1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 of random walk: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smtClean="0">
                <a:hlinkClick r:id="rId2" action="ppaction://program"/>
              </a:rPr>
              <a:t>stp_RandomWalk2D.jar</a:t>
            </a:r>
            <a:endParaRPr lang="en-US" sz="24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95400"/>
            <a:ext cx="2857500" cy="26384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295400"/>
            <a:ext cx="2857500" cy="26384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62743"/>
            <a:ext cx="2857500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554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2018-4A03-453A-AFB4-C6863FF40A7A}" type="datetime1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162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One-dimensional fixed step walk, continued</a:t>
            </a:r>
          </a:p>
          <a:p>
            <a:pPr lvl="1"/>
            <a:r>
              <a:rPr lang="en-US" sz="2400" dirty="0" smtClean="0"/>
              <a:t>For N total steps and n steps to the right with probability P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(n),    displacement is 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              x=ns-(N-n)s=(2n-N)s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             &lt;x&gt;=(2&lt;n&gt;-N)s=(2p-1)Ns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             &lt;x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&gt;-&lt;x&gt;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=4pqNs</a:t>
            </a:r>
            <a:r>
              <a:rPr lang="en-US" sz="2400" baseline="30000" dirty="0" smtClean="0"/>
              <a:t>2</a:t>
            </a:r>
          </a:p>
          <a:p>
            <a:pPr lvl="1"/>
            <a:endParaRPr lang="en-US" sz="2400" baseline="30000" dirty="0"/>
          </a:p>
          <a:p>
            <a:endParaRPr lang="en-US" sz="2400" baseline="30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09600" y="28956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Generalization – one-dimensional variable step (</a:t>
            </a:r>
            <a:r>
              <a:rPr lang="en-US" sz="2400" dirty="0" err="1" smtClean="0"/>
              <a:t>s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) walk</a:t>
            </a:r>
          </a:p>
          <a:p>
            <a:pPr lvl="2"/>
            <a:r>
              <a:rPr lang="en-US" sz="2400" dirty="0" smtClean="0"/>
              <a:t>(derivations following </a:t>
            </a:r>
            <a:r>
              <a:rPr lang="en-US" sz="2400" i="1" dirty="0" smtClean="0"/>
              <a:t>Fundamentals of statistical and thermal physics</a:t>
            </a:r>
            <a:r>
              <a:rPr lang="en-US" sz="2400" dirty="0" smtClean="0"/>
              <a:t> by F. </a:t>
            </a:r>
            <a:r>
              <a:rPr lang="en-US" sz="2400" dirty="0" err="1" smtClean="0"/>
              <a:t>Reif</a:t>
            </a:r>
            <a:r>
              <a:rPr lang="en-US" sz="2400" dirty="0" smtClean="0"/>
              <a:t> (1965))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173540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2018-4A03-453A-AFB4-C6863FF40A7A}" type="datetime1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6524724"/>
              </p:ext>
            </p:extLst>
          </p:nvPr>
        </p:nvGraphicFramePr>
        <p:xfrm>
          <a:off x="229871" y="377825"/>
          <a:ext cx="8304529" cy="503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3" name="数式" r:id="rId3" imgW="4089240" imgH="2400120" progId="Equation.3">
                  <p:embed/>
                </p:oleObj>
              </mc:Choice>
              <mc:Fallback>
                <p:oleObj name="数式" r:id="rId3" imgW="4089240" imgH="24001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71" y="377825"/>
                        <a:ext cx="8304529" cy="503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4948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2018-4A03-453A-AFB4-C6863FF40A7A}" type="datetime1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059374"/>
              </p:ext>
            </p:extLst>
          </p:nvPr>
        </p:nvGraphicFramePr>
        <p:xfrm>
          <a:off x="381000" y="381000"/>
          <a:ext cx="7666038" cy="260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13" name="数式" r:id="rId3" imgW="3479760" imgH="1180800" progId="Equation.3">
                  <p:embed/>
                </p:oleObj>
              </mc:Choice>
              <mc:Fallback>
                <p:oleObj name="数式" r:id="rId3" imgW="3479760" imgH="1180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381000"/>
                        <a:ext cx="7666038" cy="2601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928572"/>
              </p:ext>
            </p:extLst>
          </p:nvPr>
        </p:nvGraphicFramePr>
        <p:xfrm>
          <a:off x="458787" y="2819400"/>
          <a:ext cx="8304213" cy="202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14" name="数式" r:id="rId5" imgW="4089240" imgH="965160" progId="Equation.3">
                  <p:embed/>
                </p:oleObj>
              </mc:Choice>
              <mc:Fallback>
                <p:oleObj name="数式" r:id="rId5" imgW="4089240" imgH="965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" y="2819400"/>
                        <a:ext cx="8304213" cy="202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0690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6282</TotalTime>
  <Words>355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338</cp:revision>
  <cp:lastPrinted>2012-02-03T14:48:46Z</cp:lastPrinted>
  <dcterms:created xsi:type="dcterms:W3CDTF">2012-01-10T18:32:24Z</dcterms:created>
  <dcterms:modified xsi:type="dcterms:W3CDTF">2012-02-08T14:16:29Z</dcterms:modified>
</cp:coreProperties>
</file>