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370" r:id="rId3"/>
    <p:sldId id="354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1" r:id="rId12"/>
    <p:sldId id="372" r:id="rId13"/>
    <p:sldId id="373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71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72F-2413-4FB4-BBC2-B14123F6836A}" type="datetime1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A2C8-9D39-4803-9146-49322E1B35F3}" type="datetime1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05A9-8F12-4646-994C-622C10EC8661}" type="datetime1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2DD1-2468-4F7C-AE21-418541CCA5CC}" type="datetime1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B12-DC6F-4ABC-A797-750745D585DB}" type="datetime1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2285-5E10-4D7A-9683-06C5D7043DFF}" type="datetime1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0B13-D2E3-4340-BF92-6F523C1167E1}" type="datetime1">
              <a:rPr lang="en-US" smtClean="0"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E4E8-ECE7-4380-BA5E-A0AA32293248}" type="datetime1">
              <a:rPr lang="en-US" smtClean="0"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5CED-CAA5-46D2-ABE2-339D840D3C57}" type="datetime1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B6F8C-EA48-4E63-B982-3F260FE9F6E9}" type="datetime1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6344-1A35-42C6-A352-C3B7BD9A5A2D}" type="datetime1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D:\Userdata\Userdata\Coursework\s12phy341\Lecturenotes\Lecture11\stp_EinsteinSolids.ja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hyperlink" Target="file:///D:\Userdata\Userdata\Coursework\s12phy341\Lecturenotes\Lecture11\stp_EntropyEinsteinSolid.j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8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60A9C-4340-475E-A9B1-E7DF6076D0DD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11</a:t>
            </a:r>
          </a:p>
          <a:p>
            <a:pPr algn="ctr"/>
            <a:endParaRPr lang="en-US" sz="2000" b="1" dirty="0"/>
          </a:p>
          <a:p>
            <a:r>
              <a:rPr lang="en-US" sz="2400" dirty="0" smtClean="0"/>
              <a:t>     Some further comments about probability theory and a beginning discussion of methodologies of statistical mechanics. (Chapters 3&amp;4 in STP)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Poisson distribution and other distributions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Examples of </a:t>
            </a:r>
            <a:r>
              <a:rPr lang="en-US" sz="2400" dirty="0" err="1" smtClean="0"/>
              <a:t>macrostates</a:t>
            </a:r>
            <a:r>
              <a:rPr lang="en-US" sz="2400" dirty="0" smtClean="0"/>
              <a:t> and microstates</a:t>
            </a:r>
            <a:endParaRPr lang="en-US" sz="2400" dirty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that, for the constrained system: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For the system with thermal exchange: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62217"/>
              </p:ext>
            </p:extLst>
          </p:nvPr>
        </p:nvGraphicFramePr>
        <p:xfrm>
          <a:off x="1143000" y="914400"/>
          <a:ext cx="312896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数式" r:id="rId3" imgW="1409400" imgH="482400" progId="Equation.3">
                  <p:embed/>
                </p:oleObj>
              </mc:Choice>
              <mc:Fallback>
                <p:oleObj name="数式" r:id="rId3" imgW="14094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14400"/>
                        <a:ext cx="3128963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61254"/>
              </p:ext>
            </p:extLst>
          </p:nvPr>
        </p:nvGraphicFramePr>
        <p:xfrm>
          <a:off x="1030288" y="2743200"/>
          <a:ext cx="5751512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2" name="数式" r:id="rId5" imgW="2590560" imgH="1041120" progId="Equation.3">
                  <p:embed/>
                </p:oleObj>
              </mc:Choice>
              <mc:Fallback>
                <p:oleObj name="数式" r:id="rId5" imgW="2590560" imgH="1041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2743200"/>
                        <a:ext cx="5751512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604109"/>
              </p:ext>
            </p:extLst>
          </p:nvPr>
        </p:nvGraphicFramePr>
        <p:xfrm>
          <a:off x="609600" y="5181600"/>
          <a:ext cx="7950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3" name="数式" r:id="rId7" imgW="3581280" imgH="406080" progId="Equation.3">
                  <p:embed/>
                </p:oleObj>
              </mc:Choice>
              <mc:Fallback>
                <p:oleObj name="数式" r:id="rId7" imgW="358128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81600"/>
                        <a:ext cx="7950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0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program  </a:t>
            </a:r>
            <a:r>
              <a:rPr lang="en-US" sz="2400" dirty="0" smtClean="0">
                <a:hlinkClick r:id="rId2" action="ppaction://program"/>
              </a:rPr>
              <a:t>stp_EinsteinSolids.jar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2857500" cy="2638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=5, E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=1,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=2, 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399"/>
            <a:ext cx="2857500" cy="2638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914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=10, E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=0,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=3, 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=4</a:t>
            </a:r>
          </a:p>
        </p:txBody>
      </p:sp>
    </p:spTree>
    <p:extLst>
      <p:ext uri="{BB962C8B-B14F-4D97-AF65-F5344CB8AC3E}">
        <p14:creationId xmlns:p14="http://schemas.microsoft.com/office/powerpoint/2010/main" val="7755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results for  E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=10, E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=0,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=3, N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=4: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26886" r="20927" b="28783"/>
          <a:stretch/>
        </p:blipFill>
        <p:spPr bwMode="auto">
          <a:xfrm>
            <a:off x="762000" y="958489"/>
            <a:ext cx="7832141" cy="399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5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3714750" cy="3429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 </a:t>
            </a:r>
            <a:r>
              <a:rPr lang="en-US" sz="2400" dirty="0" err="1" smtClean="0">
                <a:hlinkClick r:id="rId4" action="ppaction://program"/>
              </a:rPr>
              <a:t>stp_Entropy</a:t>
            </a:r>
            <a:r>
              <a:rPr lang="en-US" sz="2400" dirty="0" smtClean="0">
                <a:hlinkClick r:id="rId4" action="ppaction://program"/>
              </a:rPr>
              <a:t> EinsteinSolid.jar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90800" y="3195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2052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</a:t>
            </a:r>
            <a:r>
              <a:rPr lang="en-US" sz="2400" b="1" baseline="-25000" dirty="0" smtClean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160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A+B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122556"/>
              </p:ext>
            </p:extLst>
          </p:nvPr>
        </p:nvGraphicFramePr>
        <p:xfrm>
          <a:off x="5257800" y="2209800"/>
          <a:ext cx="3045308" cy="83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数式" r:id="rId5" imgW="647640" imgH="177480" progId="Equation.3">
                  <p:embed/>
                </p:oleObj>
              </mc:Choice>
              <mc:Fallback>
                <p:oleObj name="数式" r:id="rId5" imgW="64764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7800" y="2209800"/>
                        <a:ext cx="3045308" cy="835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97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20863" r="12245" b="5250"/>
          <a:stretch/>
        </p:blipFill>
        <p:spPr bwMode="auto">
          <a:xfrm>
            <a:off x="1752600" y="228600"/>
            <a:ext cx="5519058" cy="605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133600" y="4038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2EB8-B7C1-469E-BF54-A938D6F2BB92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Poisson probability distribution –</a:t>
            </a:r>
          </a:p>
          <a:p>
            <a:pPr lvl="1"/>
            <a:r>
              <a:rPr lang="en-US" sz="2400" dirty="0" smtClean="0"/>
              <a:t>Approximation to binomial distribution for small p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3034"/>
              </p:ext>
            </p:extLst>
          </p:nvPr>
        </p:nvGraphicFramePr>
        <p:xfrm>
          <a:off x="531813" y="900113"/>
          <a:ext cx="783590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31" name="数式" r:id="rId3" imgW="3263760" imgH="2311200" progId="Equation.3">
                  <p:embed/>
                </p:oleObj>
              </mc:Choice>
              <mc:Fallback>
                <p:oleObj name="数式" r:id="rId3" imgW="3263760" imgH="23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900113"/>
                        <a:ext cx="7835900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8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C221-2752-439A-9CD2-0EC01C2AD173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probability distributions: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81018"/>
              </p:ext>
            </p:extLst>
          </p:nvPr>
        </p:nvGraphicFramePr>
        <p:xfrm>
          <a:off x="914400" y="990600"/>
          <a:ext cx="7391400" cy="326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1" name="数式" r:id="rId3" imgW="3733560" imgH="1650960" progId="Equation.3">
                  <p:embed/>
                </p:oleObj>
              </mc:Choice>
              <mc:Fallback>
                <p:oleObj name="数式" r:id="rId3" imgW="3733560" imgH="1650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91400" cy="3268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06473"/>
              </p:ext>
            </p:extLst>
          </p:nvPr>
        </p:nvGraphicFramePr>
        <p:xfrm>
          <a:off x="1581150" y="4343400"/>
          <a:ext cx="3829050" cy="1724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2" name="数式" r:id="rId5" imgW="1409400" imgH="634680" progId="Equation.3">
                  <p:embed/>
                </p:oleObj>
              </mc:Choice>
              <mc:Fallback>
                <p:oleObj name="数式" r:id="rId5" imgW="14094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1150" y="4343400"/>
                        <a:ext cx="3829050" cy="1724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15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methodologies of statistical mechanics</a:t>
            </a:r>
          </a:p>
          <a:p>
            <a:pPr lvl="1"/>
            <a:r>
              <a:rPr lang="en-US" sz="2400" dirty="0" smtClean="0"/>
              <a:t>Example: Isolated closed system in a particular “</a:t>
            </a:r>
            <a:r>
              <a:rPr lang="en-US" sz="2400" dirty="0" err="1" smtClean="0"/>
              <a:t>macrostate</a:t>
            </a:r>
            <a:r>
              <a:rPr lang="en-US" sz="2400" dirty="0" smtClean="0"/>
              <a:t>”; analyze possible “microstates”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1:   N=5 spins, where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=</a:t>
            </a:r>
            <a:r>
              <a:rPr lang="en-US" sz="2400" dirty="0" smtClean="0">
                <a:sym typeface="Symbol"/>
              </a:rPr>
              <a:t>+1 or -1 and </a:t>
            </a:r>
            <a:r>
              <a:rPr lang="en-US" sz="2400" dirty="0" err="1" smtClean="0">
                <a:sym typeface="Symbol"/>
              </a:rPr>
              <a:t>s</a:t>
            </a:r>
            <a:r>
              <a:rPr lang="en-US" sz="2400" baseline="-25000" dirty="0" err="1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=1</a:t>
            </a:r>
            <a:endParaRPr lang="en-US" sz="2400" dirty="0" smtClean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59331" r="24695" b="22255"/>
          <a:stretch/>
        </p:blipFill>
        <p:spPr bwMode="auto">
          <a:xfrm>
            <a:off x="1219200" y="2074579"/>
            <a:ext cx="5331790" cy="165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0990" y="220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=10</a:t>
            </a:r>
            <a:endParaRPr lang="en-US" sz="24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66852"/>
              </p:ext>
            </p:extLst>
          </p:nvPr>
        </p:nvGraphicFramePr>
        <p:xfrm>
          <a:off x="6629400" y="2671465"/>
          <a:ext cx="990600" cy="8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数式" r:id="rId4" imgW="457200" imgH="393480" progId="Equation.3">
                  <p:embed/>
                </p:oleObj>
              </mc:Choice>
              <mc:Fallback>
                <p:oleObj name="数式" r:id="rId4" imgW="457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2671465"/>
                        <a:ext cx="990600" cy="853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68122"/>
              </p:ext>
            </p:extLst>
          </p:nvPr>
        </p:nvGraphicFramePr>
        <p:xfrm>
          <a:off x="1563688" y="3733800"/>
          <a:ext cx="50657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6" name="数式" r:id="rId6" imgW="2336760" imgH="431640" progId="Equation.3">
                  <p:embed/>
                </p:oleObj>
              </mc:Choice>
              <mc:Fallback>
                <p:oleObj name="数式" r:id="rId6" imgW="233676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688" y="3733800"/>
                        <a:ext cx="50657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08314" y="4724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 If  the magnetic moment of each spin is 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then in a magnetic field B, this system has fixed energy E=-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dirty="0" err="1" smtClean="0"/>
              <a:t>B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76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2:  “Einstein solid” with  N=3, E=3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72103"/>
              </p:ext>
            </p:extLst>
          </p:nvPr>
        </p:nvGraphicFramePr>
        <p:xfrm>
          <a:off x="838200" y="995065"/>
          <a:ext cx="4002549" cy="98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数式" r:id="rId4" imgW="1752480" imgH="431640" progId="Equation.3">
                  <p:embed/>
                </p:oleObj>
              </mc:Choice>
              <mc:Fallback>
                <p:oleObj name="数式" r:id="rId4" imgW="1752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995065"/>
                        <a:ext cx="4002549" cy="986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42360" r="33707" b="12717"/>
          <a:stretch/>
        </p:blipFill>
        <p:spPr bwMode="auto">
          <a:xfrm>
            <a:off x="249309" y="1958898"/>
            <a:ext cx="4170291" cy="36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06045"/>
              </p:ext>
            </p:extLst>
          </p:nvPr>
        </p:nvGraphicFramePr>
        <p:xfrm>
          <a:off x="4453033" y="2209800"/>
          <a:ext cx="461476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数式" r:id="rId7" imgW="2197080" imgH="1015920" progId="Equation.3">
                  <p:embed/>
                </p:oleObj>
              </mc:Choice>
              <mc:Fallback>
                <p:oleObj name="数式" r:id="rId7" imgW="2197080" imgH="1015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033" y="2209800"/>
                        <a:ext cx="461476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18297"/>
              </p:ext>
            </p:extLst>
          </p:nvPr>
        </p:nvGraphicFramePr>
        <p:xfrm>
          <a:off x="5486400" y="4608513"/>
          <a:ext cx="2133600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8" name="数式" r:id="rId9" imgW="1015920" imgH="634680" progId="Equation.3">
                  <p:embed/>
                </p:oleObj>
              </mc:Choice>
              <mc:Fallback>
                <p:oleObj name="数式" r:id="rId9" imgW="1015920" imgH="634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08513"/>
                        <a:ext cx="2133600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13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Einstein solid with N=2, E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=5,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dirty="0" smtClean="0"/>
              <a:t>=6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52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Einstein solid with N=2, E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=1,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baseline="-25000" dirty="0" smtClean="0">
                <a:latin typeface="Symbol" pitchFamily="18" charset="2"/>
              </a:rPr>
              <a:t>B</a:t>
            </a:r>
            <a:r>
              <a:rPr lang="en-US" sz="2000" dirty="0" smtClean="0"/>
              <a:t>=2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7" t="25933" r="37695" b="34331"/>
          <a:stretch/>
        </p:blipFill>
        <p:spPr bwMode="auto">
          <a:xfrm>
            <a:off x="2286000" y="533400"/>
            <a:ext cx="4321629" cy="325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29277" r="2426" b="38438"/>
          <a:stretch/>
        </p:blipFill>
        <p:spPr bwMode="auto">
          <a:xfrm>
            <a:off x="1060460" y="3581400"/>
            <a:ext cx="7626340" cy="18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9443"/>
              </p:ext>
            </p:extLst>
          </p:nvPr>
        </p:nvGraphicFramePr>
        <p:xfrm>
          <a:off x="3594100" y="5334000"/>
          <a:ext cx="2578100" cy="104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数式" r:id="rId6" imgW="1130040" imgH="457200" progId="Equation.3">
                  <p:embed/>
                </p:oleObj>
              </mc:Choice>
              <mc:Fallback>
                <p:oleObj name="数式" r:id="rId6" imgW="11300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4100" y="5334000"/>
                        <a:ext cx="2578100" cy="104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634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15686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allow the barrier to accommodate energy transfer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1" t="26546" r="9305" b="34725"/>
          <a:stretch/>
        </p:blipFill>
        <p:spPr bwMode="auto">
          <a:xfrm>
            <a:off x="1828800" y="782927"/>
            <a:ext cx="4304371" cy="317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72753"/>
              </p:ext>
            </p:extLst>
          </p:nvPr>
        </p:nvGraphicFramePr>
        <p:xfrm>
          <a:off x="2163763" y="4267200"/>
          <a:ext cx="4665662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数式" r:id="rId5" imgW="1917360" imgH="583920" progId="Equation.3">
                  <p:embed/>
                </p:oleObj>
              </mc:Choice>
              <mc:Fallback>
                <p:oleObj name="数式" r:id="rId5" imgW="191736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3763" y="4267200"/>
                        <a:ext cx="4665662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015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97A7D-AE8A-4F70-A9C6-4C121DCBC70A}" type="datetime1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8" t="16177" r="20768" b="15235"/>
          <a:stretch/>
        </p:blipFill>
        <p:spPr bwMode="auto">
          <a:xfrm>
            <a:off x="1012903" y="477644"/>
            <a:ext cx="7140497" cy="56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4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331</Words>
  <Application>Microsoft Office PowerPoint</Application>
  <PresentationFormat>On-screen Show (4:3)</PresentationFormat>
  <Paragraphs>79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362</cp:revision>
  <cp:lastPrinted>2012-02-10T10:21:12Z</cp:lastPrinted>
  <dcterms:created xsi:type="dcterms:W3CDTF">2012-01-10T18:32:24Z</dcterms:created>
  <dcterms:modified xsi:type="dcterms:W3CDTF">2012-02-10T10:21:59Z</dcterms:modified>
</cp:coreProperties>
</file>