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7" r:id="rId2"/>
    <p:sldId id="374" r:id="rId3"/>
    <p:sldId id="367" r:id="rId4"/>
    <p:sldId id="368" r:id="rId5"/>
    <p:sldId id="371" r:id="rId6"/>
    <p:sldId id="375" r:id="rId7"/>
    <p:sldId id="376" r:id="rId8"/>
    <p:sldId id="377" r:id="rId9"/>
    <p:sldId id="378" r:id="rId10"/>
    <p:sldId id="379" r:id="rId11"/>
    <p:sldId id="381" r:id="rId12"/>
    <p:sldId id="380" r:id="rId13"/>
    <p:sldId id="382" r:id="rId14"/>
    <p:sldId id="383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0" autoAdjust="0"/>
    <p:restoredTop sz="94718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5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70FD-CC2F-49DC-937B-54A5FFA27C60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7BF41-931B-429E-8CBB-4B52882D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82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43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8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D1C2-7914-4620-81EE-23D222C61283}" type="datetime1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9265-84F6-4159-B10B-7B63DBE1BCD6}" type="datetime1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33D2-C9F8-4EF3-A1F3-D802CCDD9CC1}" type="datetime1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79D8-8A1D-441B-8365-B0A3042B8D2D}" type="datetime1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6739-AB2E-41CF-8997-25109ABD0229}" type="datetime1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508E-E7E6-43CF-9458-8A4D8A3C8002}" type="datetime1">
              <a:rPr lang="en-US" smtClean="0"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B010-8FB0-495B-9DE7-D76C1C875064}" type="datetime1">
              <a:rPr lang="en-US" smtClean="0"/>
              <a:t>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C8A5-FA41-47BC-8C3E-0CA4D46334FD}" type="datetime1">
              <a:rPr lang="en-US" smtClean="0"/>
              <a:t>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CEA8-0266-42E1-9A5D-D0B4554AF844}" type="datetime1">
              <a:rPr lang="en-US" smtClean="0"/>
              <a:t>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97527-70B3-4088-A79D-2BFE0365159C}" type="datetime1">
              <a:rPr lang="en-US" smtClean="0"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F698-2D69-4ECA-9B12-E06F18474262}" type="datetime1">
              <a:rPr lang="en-US" smtClean="0"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B9DF4-22BA-4C8A-A684-7C16834879FC}" type="datetime1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341/641 Spring 2012 -- Lecture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ile:///D:\Userdata\Userdata\Coursework\s12phy341\Lecturenotes\Lecture11\stp_EinsteinSolids.ja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192B-A607-415E-9461-94270C99B6E7}" type="datetime1">
              <a:rPr lang="en-US" smtClean="0"/>
              <a:t>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914400"/>
            <a:ext cx="7543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341/641 </a:t>
            </a:r>
          </a:p>
          <a:p>
            <a:pPr algn="ctr"/>
            <a:r>
              <a:rPr lang="en-US" sz="3200" b="1" dirty="0" smtClean="0"/>
              <a:t>Thermodynamics and Statistical Physics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Lecture 12</a:t>
            </a:r>
          </a:p>
          <a:p>
            <a:pPr algn="ctr"/>
            <a:endParaRPr lang="en-US" sz="2000" b="1" dirty="0"/>
          </a:p>
          <a:p>
            <a:r>
              <a:rPr lang="en-US" sz="2400" dirty="0" smtClean="0"/>
              <a:t>Methodologies of statistical mechanics. (Chapter 4 in STP)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Examples of </a:t>
            </a:r>
            <a:r>
              <a:rPr lang="en-US" sz="2400" dirty="0" err="1" smtClean="0"/>
              <a:t>macrostates</a:t>
            </a:r>
            <a:r>
              <a:rPr lang="en-US" sz="2400" dirty="0" smtClean="0"/>
              <a:t> and microstates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S=k </a:t>
            </a:r>
            <a:r>
              <a:rPr lang="en-US" sz="2400" dirty="0" err="1" smtClean="0"/>
              <a:t>ln</a:t>
            </a:r>
            <a:r>
              <a:rPr lang="en-US" sz="2400" dirty="0" smtClean="0"/>
              <a:t>(</a:t>
            </a:r>
            <a:r>
              <a:rPr lang="en-US" sz="2400" dirty="0" smtClean="0">
                <a:latin typeface="Symbol" pitchFamily="18" charset="2"/>
              </a:rPr>
              <a:t>W</a:t>
            </a:r>
            <a:r>
              <a:rPr lang="en-US" sz="2400" dirty="0" smtClean="0"/>
              <a:t>)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Counting microstates</a:t>
            </a:r>
            <a:endParaRPr lang="en-US" sz="2400" dirty="0"/>
          </a:p>
          <a:p>
            <a:pPr marL="914400" lvl="1" indent="-457200">
              <a:buFont typeface="+mj-lt"/>
              <a:buAutoNum type="alphaUcPeriod"/>
            </a:pPr>
            <a:endParaRPr lang="en-US" sz="2400" dirty="0" smtClean="0"/>
          </a:p>
          <a:p>
            <a:pPr marL="914400" lvl="1" indent="-457200">
              <a:buFont typeface="+mj-lt"/>
              <a:buAutoNum type="alphaUcPeriod"/>
            </a:pPr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68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CEA8-0266-42E1-9A5D-D0B4554AF844}" type="datetime1">
              <a:rPr lang="en-US" smtClean="0"/>
              <a:t>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068892"/>
              </p:ext>
            </p:extLst>
          </p:nvPr>
        </p:nvGraphicFramePr>
        <p:xfrm>
          <a:off x="379412" y="1482725"/>
          <a:ext cx="8307388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6" name="数式" r:id="rId3" imgW="3238200" imgH="736560" progId="Equation.3">
                  <p:embed/>
                </p:oleObj>
              </mc:Choice>
              <mc:Fallback>
                <p:oleObj name="数式" r:id="rId3" imgW="32382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" y="1482725"/>
                        <a:ext cx="8307388" cy="182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57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single particle of mass m confined within a 2-dimensional square box of length L; d=2, N=1: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640641"/>
              </p:ext>
            </p:extLst>
          </p:nvPr>
        </p:nvGraphicFramePr>
        <p:xfrm>
          <a:off x="295275" y="3505200"/>
          <a:ext cx="8696325" cy="290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7" name="数式" r:id="rId5" imgW="3390840" imgH="1168200" progId="Equation.3">
                  <p:embed/>
                </p:oleObj>
              </mc:Choice>
              <mc:Fallback>
                <p:oleObj name="数式" r:id="rId5" imgW="339084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3505200"/>
                        <a:ext cx="8696325" cy="290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8591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CEA8-0266-42E1-9A5D-D0B4554AF844}" type="datetime1">
              <a:rPr lang="en-US" smtClean="0"/>
              <a:t>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Discretization effects in quantum case: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7" t="39305" r="25858" b="16879"/>
          <a:stretch/>
        </p:blipFill>
        <p:spPr bwMode="auto">
          <a:xfrm>
            <a:off x="990600" y="914400"/>
            <a:ext cx="6126404" cy="413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236322"/>
              </p:ext>
            </p:extLst>
          </p:nvPr>
        </p:nvGraphicFramePr>
        <p:xfrm>
          <a:off x="1714500" y="5181600"/>
          <a:ext cx="4457700" cy="115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5" name="数式" r:id="rId5" imgW="2552400" imgH="660240" progId="Equation.3">
                  <p:embed/>
                </p:oleObj>
              </mc:Choice>
              <mc:Fallback>
                <p:oleObj name="数式" r:id="rId5" imgW="255240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4500" y="5181600"/>
                        <a:ext cx="4457700" cy="1153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66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CEA8-0266-42E1-9A5D-D0B4554AF844}" type="datetime1">
              <a:rPr lang="en-US" smtClean="0"/>
              <a:t>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476622"/>
              </p:ext>
            </p:extLst>
          </p:nvPr>
        </p:nvGraphicFramePr>
        <p:xfrm>
          <a:off x="488950" y="1354138"/>
          <a:ext cx="5732463" cy="176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6" name="数式" r:id="rId3" imgW="2234880" imgH="711000" progId="Equation.3">
                  <p:embed/>
                </p:oleObj>
              </mc:Choice>
              <mc:Fallback>
                <p:oleObj name="数式" r:id="rId3" imgW="22348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1354138"/>
                        <a:ext cx="5732463" cy="176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57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single particle of mass m confined within a 3-dimensional square box of length L; d=3, N=1: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749774"/>
              </p:ext>
            </p:extLst>
          </p:nvPr>
        </p:nvGraphicFramePr>
        <p:xfrm>
          <a:off x="228852" y="3505201"/>
          <a:ext cx="883894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7" name="数式" r:id="rId5" imgW="3974760" imgH="1168200" progId="Equation.3">
                  <p:embed/>
                </p:oleObj>
              </mc:Choice>
              <mc:Fallback>
                <p:oleObj name="数式" r:id="rId5" imgW="397476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852" y="3505201"/>
                        <a:ext cx="883894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25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CEA8-0266-42E1-9A5D-D0B4554AF844}" type="datetime1">
              <a:rPr lang="en-US" smtClean="0"/>
              <a:t>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Many particles; N&gt;1</a:t>
            </a:r>
          </a:p>
          <a:p>
            <a:pPr lvl="1"/>
            <a:r>
              <a:rPr lang="en-US" sz="2400" dirty="0" smtClean="0"/>
              <a:t>Consider N=2, d=1</a:t>
            </a:r>
            <a:endParaRPr lang="en-US" sz="24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4267200" y="391886"/>
            <a:ext cx="1219200" cy="1452265"/>
            <a:chOff x="6324600" y="4038600"/>
            <a:chExt cx="1219200" cy="145226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6477000" y="4038600"/>
              <a:ext cx="0" cy="1066800"/>
            </a:xfrm>
            <a:prstGeom prst="line">
              <a:avLst/>
            </a:prstGeom>
            <a:ln w="508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477000" y="5105400"/>
              <a:ext cx="1066800" cy="0"/>
            </a:xfrm>
            <a:prstGeom prst="line">
              <a:avLst/>
            </a:prstGeom>
            <a:ln w="508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7086600" y="4038600"/>
              <a:ext cx="0" cy="1066800"/>
            </a:xfrm>
            <a:prstGeom prst="line">
              <a:avLst/>
            </a:prstGeom>
            <a:ln w="50800">
              <a:solidFill>
                <a:srgbClr val="FF0000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934200" y="50292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</a:t>
              </a:r>
              <a:endParaRPr lang="en-US" sz="2400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24600" y="50292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 smtClean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77000" y="4495800"/>
              <a:ext cx="609600" cy="6096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477000" y="5040086"/>
              <a:ext cx="609600" cy="0"/>
            </a:xfrm>
            <a:prstGeom prst="line">
              <a:avLst/>
            </a:prstGeom>
            <a:ln w="12700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77000" y="4876800"/>
              <a:ext cx="609600" cy="0"/>
            </a:xfrm>
            <a:prstGeom prst="line">
              <a:avLst/>
            </a:prstGeom>
            <a:ln w="12700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477000" y="4572000"/>
              <a:ext cx="609600" cy="0"/>
            </a:xfrm>
            <a:prstGeom prst="line">
              <a:avLst/>
            </a:prstGeom>
            <a:ln w="12700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238761"/>
              </p:ext>
            </p:extLst>
          </p:nvPr>
        </p:nvGraphicFramePr>
        <p:xfrm>
          <a:off x="457200" y="1511300"/>
          <a:ext cx="3063875" cy="3263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6" name="数式" r:id="rId3" imgW="977760" imgH="1041120" progId="Equation.3">
                  <p:embed/>
                </p:oleObj>
              </mc:Choice>
              <mc:Fallback>
                <p:oleObj name="数式" r:id="rId3" imgW="977760" imgH="10411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11300"/>
                        <a:ext cx="3063875" cy="3263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5" t="46671" r="25573" b="4276"/>
          <a:stretch/>
        </p:blipFill>
        <p:spPr bwMode="auto">
          <a:xfrm>
            <a:off x="3436434" y="1925444"/>
            <a:ext cx="5631366" cy="401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215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CEA8-0266-42E1-9A5D-D0B4554AF844}" type="datetime1">
              <a:rPr lang="en-US" smtClean="0"/>
              <a:t>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5" t="46671" r="25573" b="4276"/>
          <a:stretch/>
        </p:blipFill>
        <p:spPr bwMode="auto">
          <a:xfrm>
            <a:off x="457200" y="609600"/>
            <a:ext cx="7884079" cy="562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1143000"/>
            <a:ext cx="6360079" cy="276999"/>
          </a:xfrm>
          <a:prstGeom prst="rect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                                                                                                                                  </a:t>
            </a:r>
            <a:r>
              <a:rPr lang="en-US" sz="1200" b="1" dirty="0" smtClean="0"/>
              <a:t>n</a:t>
            </a:r>
            <a:r>
              <a:rPr lang="en-US" sz="1200" b="1" baseline="-25000" dirty="0" smtClean="0"/>
              <a:t>1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+n</a:t>
            </a:r>
            <a:r>
              <a:rPr lang="en-US" sz="1200" b="1" baseline="-25000" dirty="0" smtClean="0"/>
              <a:t>2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=2</a:t>
            </a:r>
            <a:endParaRPr lang="en-US" sz="12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981200" y="1475601"/>
            <a:ext cx="6360079" cy="276999"/>
          </a:xfrm>
          <a:prstGeom prst="rect">
            <a:avLst/>
          </a:prstGeom>
          <a:solidFill>
            <a:srgbClr val="00B0F0">
              <a:alpha val="1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                                                                                                                                  </a:t>
            </a:r>
            <a:r>
              <a:rPr lang="en-US" sz="1200" b="1" dirty="0" smtClean="0"/>
              <a:t>n</a:t>
            </a:r>
            <a:r>
              <a:rPr lang="en-US" sz="1200" b="1" baseline="-25000" dirty="0" smtClean="0"/>
              <a:t>1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+n</a:t>
            </a:r>
            <a:r>
              <a:rPr lang="en-US" sz="1200" b="1" baseline="-25000" dirty="0" smtClean="0"/>
              <a:t>2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=3</a:t>
            </a:r>
            <a:endParaRPr lang="en-US" sz="12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981200" y="1828800"/>
            <a:ext cx="6360079" cy="276999"/>
          </a:xfrm>
          <a:prstGeom prst="rect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                                                                                                                                  </a:t>
            </a:r>
            <a:r>
              <a:rPr lang="en-US" sz="1200" b="1" dirty="0" smtClean="0"/>
              <a:t>n</a:t>
            </a:r>
            <a:r>
              <a:rPr lang="en-US" sz="1200" b="1" baseline="-25000" dirty="0" smtClean="0"/>
              <a:t>1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+n</a:t>
            </a:r>
            <a:r>
              <a:rPr lang="en-US" sz="1200" b="1" baseline="-25000" dirty="0" smtClean="0"/>
              <a:t>2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=4</a:t>
            </a:r>
            <a:endParaRPr lang="en-US" sz="12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981200" y="2161401"/>
            <a:ext cx="6360079" cy="276999"/>
          </a:xfrm>
          <a:prstGeom prst="rect">
            <a:avLst/>
          </a:prstGeom>
          <a:solidFill>
            <a:srgbClr val="00B0F0">
              <a:alpha val="1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                                                                                                                                  </a:t>
            </a:r>
            <a:r>
              <a:rPr lang="en-US" sz="1200" b="1" dirty="0" smtClean="0"/>
              <a:t>n</a:t>
            </a:r>
            <a:r>
              <a:rPr lang="en-US" sz="1200" b="1" baseline="-25000" dirty="0" smtClean="0"/>
              <a:t>1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+n</a:t>
            </a:r>
            <a:r>
              <a:rPr lang="en-US" sz="1200" b="1" baseline="-25000" dirty="0" smtClean="0"/>
              <a:t>2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=10</a:t>
            </a:r>
            <a:endParaRPr lang="en-US" sz="12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981200" y="2618601"/>
            <a:ext cx="6360079" cy="276999"/>
          </a:xfrm>
          <a:prstGeom prst="rect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                                                                                                                                  </a:t>
            </a:r>
            <a:r>
              <a:rPr lang="en-US" sz="1200" b="1" dirty="0" smtClean="0"/>
              <a:t>n</a:t>
            </a:r>
            <a:r>
              <a:rPr lang="en-US" sz="1200" b="1" baseline="-25000" dirty="0" smtClean="0"/>
              <a:t>1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+n</a:t>
            </a:r>
            <a:r>
              <a:rPr lang="en-US" sz="1200" b="1" baseline="-25000" dirty="0" smtClean="0"/>
              <a:t>2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=13</a:t>
            </a:r>
            <a:endParaRPr lang="en-US" sz="12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2923401"/>
            <a:ext cx="6360079" cy="276999"/>
          </a:xfrm>
          <a:prstGeom prst="rect">
            <a:avLst/>
          </a:prstGeom>
          <a:solidFill>
            <a:srgbClr val="00B0F0">
              <a:alpha val="1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                                                                                                                                  </a:t>
            </a:r>
            <a:r>
              <a:rPr lang="en-US" sz="1200" b="1" dirty="0" smtClean="0"/>
              <a:t>n</a:t>
            </a:r>
            <a:r>
              <a:rPr lang="en-US" sz="1200" b="1" baseline="-25000" dirty="0" smtClean="0"/>
              <a:t>1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+n</a:t>
            </a:r>
            <a:r>
              <a:rPr lang="en-US" sz="1200" b="1" baseline="-25000" dirty="0" smtClean="0"/>
              <a:t>2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=18</a:t>
            </a:r>
            <a:endParaRPr lang="en-US" sz="12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3304401"/>
            <a:ext cx="6360079" cy="276999"/>
          </a:xfrm>
          <a:prstGeom prst="rect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                                                                                                                                  </a:t>
            </a:r>
            <a:r>
              <a:rPr lang="en-US" sz="1200" b="1" dirty="0" smtClean="0"/>
              <a:t>n</a:t>
            </a:r>
            <a:r>
              <a:rPr lang="en-US" sz="1200" b="1" baseline="-25000" dirty="0" smtClean="0"/>
              <a:t>1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+n</a:t>
            </a:r>
            <a:r>
              <a:rPr lang="en-US" sz="1200" b="1" baseline="-25000" dirty="0" smtClean="0"/>
              <a:t>2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=17</a:t>
            </a:r>
            <a:endParaRPr lang="en-US" sz="12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981200" y="3685401"/>
            <a:ext cx="6360079" cy="276999"/>
          </a:xfrm>
          <a:prstGeom prst="rect">
            <a:avLst/>
          </a:prstGeom>
          <a:solidFill>
            <a:srgbClr val="00B0F0">
              <a:alpha val="1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                                                                                                                                  </a:t>
            </a:r>
            <a:r>
              <a:rPr lang="en-US" sz="1200" b="1" dirty="0" smtClean="0"/>
              <a:t>n</a:t>
            </a:r>
            <a:r>
              <a:rPr lang="en-US" sz="1200" b="1" baseline="-25000" dirty="0" smtClean="0"/>
              <a:t>1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+n</a:t>
            </a:r>
            <a:r>
              <a:rPr lang="en-US" sz="1200" b="1" baseline="-25000" dirty="0" smtClean="0"/>
              <a:t>2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=20</a:t>
            </a:r>
            <a:endParaRPr lang="en-US" sz="12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981200" y="4142601"/>
            <a:ext cx="6360079" cy="276999"/>
          </a:xfrm>
          <a:prstGeom prst="rect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                                                                                                                                  </a:t>
            </a:r>
            <a:r>
              <a:rPr lang="en-US" sz="1200" b="1" dirty="0" smtClean="0"/>
              <a:t>n</a:t>
            </a:r>
            <a:r>
              <a:rPr lang="en-US" sz="1200" b="1" baseline="-25000" dirty="0" smtClean="0"/>
              <a:t>1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+n</a:t>
            </a:r>
            <a:r>
              <a:rPr lang="en-US" sz="1200" b="1" baseline="-25000" dirty="0" smtClean="0"/>
              <a:t>2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=25</a:t>
            </a:r>
            <a:endParaRPr lang="en-US" sz="12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981200" y="4495800"/>
            <a:ext cx="6360079" cy="276999"/>
          </a:xfrm>
          <a:prstGeom prst="rect">
            <a:avLst/>
          </a:prstGeom>
          <a:solidFill>
            <a:srgbClr val="00B0F0">
              <a:alpha val="1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                                                                                                                                  </a:t>
            </a:r>
            <a:r>
              <a:rPr lang="en-US" sz="1200" b="1" dirty="0" smtClean="0"/>
              <a:t>n</a:t>
            </a:r>
            <a:r>
              <a:rPr lang="en-US" sz="1200" b="1" baseline="-25000" dirty="0" smtClean="0"/>
              <a:t>1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+n</a:t>
            </a:r>
            <a:r>
              <a:rPr lang="en-US" sz="1200" b="1" baseline="-25000" dirty="0" smtClean="0"/>
              <a:t>2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=32</a:t>
            </a:r>
            <a:endParaRPr lang="en-U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135683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CEA8-0266-42E1-9A5D-D0B4554AF844}" type="datetime1">
              <a:rPr lang="en-US" smtClean="0"/>
              <a:t>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 t="24926" r="39645" b="6620"/>
          <a:stretch/>
        </p:blipFill>
        <p:spPr bwMode="auto">
          <a:xfrm>
            <a:off x="1524000" y="1066800"/>
            <a:ext cx="5943600" cy="474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371600" y="2971800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2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51E2-61A2-41E1-9527-A315CA6A3DDA}" type="datetime1">
              <a:rPr lang="en-US" smtClean="0"/>
              <a:t>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15686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Review from Lecture 11 – 2 subsystems sharing total energy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N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=2, N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=2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1" t="26546" r="9305" b="34725"/>
          <a:stretch/>
        </p:blipFill>
        <p:spPr bwMode="auto">
          <a:xfrm>
            <a:off x="1828799" y="1219200"/>
            <a:ext cx="4304371" cy="3172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072753"/>
              </p:ext>
            </p:extLst>
          </p:nvPr>
        </p:nvGraphicFramePr>
        <p:xfrm>
          <a:off x="2163763" y="4267200"/>
          <a:ext cx="4665662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0" name="数式" r:id="rId5" imgW="1917360" imgH="583920" progId="Equation.3">
                  <p:embed/>
                </p:oleObj>
              </mc:Choice>
              <mc:Fallback>
                <p:oleObj name="数式" r:id="rId5" imgW="1917360" imgH="5839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3763" y="4267200"/>
                        <a:ext cx="4665662" cy="1325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0156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F6CB-F608-4327-B243-AE1C693CCFC0}" type="datetime1">
              <a:rPr lang="en-US" smtClean="0"/>
              <a:t>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8" t="16177" r="20768" b="15235"/>
          <a:stretch/>
        </p:blipFill>
        <p:spPr bwMode="auto">
          <a:xfrm>
            <a:off x="1012903" y="477644"/>
            <a:ext cx="7140497" cy="5618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8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44D-B230-48DD-B79C-F2756A88D0CA}" type="datetime1">
              <a:rPr lang="en-US" smtClean="0"/>
              <a:t>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76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Simulation program  </a:t>
            </a:r>
            <a:r>
              <a:rPr lang="en-US" sz="2400" dirty="0" smtClean="0">
                <a:hlinkClick r:id="rId2" action="ppaction://program"/>
              </a:rPr>
              <a:t>stp_EinsteinSolids.jar</a:t>
            </a: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2857500" cy="2638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53786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=5, E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=1, N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=2, N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=2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838200"/>
            <a:ext cx="2857500" cy="2638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47457" y="53786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=10, E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=0, N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=3, N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=4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33800"/>
            <a:ext cx="2857500" cy="26384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71800" y="4567535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=100, E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=0, N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=N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=100,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1000,</a:t>
            </a:r>
            <a:r>
              <a:rPr lang="en-US" sz="2400" dirty="0" smtClean="0">
                <a:solidFill>
                  <a:srgbClr val="FF0000"/>
                </a:solidFill>
              </a:rPr>
              <a:t>10000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7557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CEA8-0266-42E1-9A5D-D0B4554AF844}" type="datetime1">
              <a:rPr lang="en-US" smtClean="0"/>
              <a:t>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242512"/>
              </p:ext>
            </p:extLst>
          </p:nvPr>
        </p:nvGraphicFramePr>
        <p:xfrm>
          <a:off x="822325" y="842665"/>
          <a:ext cx="6127750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3" name="数式" r:id="rId3" imgW="2743200" imgH="1371600" progId="Equation.3">
                  <p:embed/>
                </p:oleObj>
              </mc:Choice>
              <mc:Fallback>
                <p:oleObj name="数式" r:id="rId3" imgW="2743200" imgH="1371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2325" y="842665"/>
                        <a:ext cx="6127750" cy="306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3810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Properties of microstate number function: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9579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Properties of Boltzmann entropy function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275419"/>
              </p:ext>
            </p:extLst>
          </p:nvPr>
        </p:nvGraphicFramePr>
        <p:xfrm>
          <a:off x="969962" y="4572000"/>
          <a:ext cx="649763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54" name="数式" r:id="rId5" imgW="2908080" imgH="482400" progId="Equation.3">
                  <p:embed/>
                </p:oleObj>
              </mc:Choice>
              <mc:Fallback>
                <p:oleObj name="数式" r:id="rId5" imgW="290808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2" y="4572000"/>
                        <a:ext cx="649763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6105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CEA8-0266-42E1-9A5D-D0B4554AF844}" type="datetime1">
              <a:rPr lang="en-US" smtClean="0"/>
              <a:t>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Other examples of microstate analysis for both classical and quantum systems.</a:t>
            </a:r>
          </a:p>
          <a:p>
            <a:endParaRPr lang="en-US" sz="2400" dirty="0"/>
          </a:p>
          <a:p>
            <a:r>
              <a:rPr lang="en-US" sz="2400" dirty="0" smtClean="0"/>
              <a:t>For N particles moving according to the classical mechanical (Newton’s) laws of physics in d-dimensional space (d=1,2,3), </a:t>
            </a:r>
            <a:r>
              <a:rPr lang="en-US" sz="2400" dirty="0" err="1" smtClean="0"/>
              <a:t>Liouville’s</a:t>
            </a:r>
            <a:r>
              <a:rPr lang="en-US" sz="2400" dirty="0" smtClean="0"/>
              <a:t> theorem shows that phase space  </a:t>
            </a:r>
            <a:r>
              <a:rPr lang="en-US" sz="2400" dirty="0" err="1" smtClean="0"/>
              <a:t>d</a:t>
            </a:r>
            <a:r>
              <a:rPr lang="en-US" sz="2400" baseline="30000" dirty="0" err="1" smtClean="0"/>
              <a:t>dN</a:t>
            </a:r>
            <a:r>
              <a:rPr lang="en-US" sz="2400" dirty="0" err="1" smtClean="0"/>
              <a:t>r</a:t>
            </a:r>
            <a:r>
              <a:rPr lang="en-US" sz="2400" dirty="0" smtClean="0"/>
              <a:t> </a:t>
            </a:r>
            <a:r>
              <a:rPr lang="en-US" sz="2400" dirty="0" err="1" smtClean="0"/>
              <a:t>d</a:t>
            </a:r>
            <a:r>
              <a:rPr lang="en-US" sz="2400" baseline="30000" dirty="0" err="1" smtClean="0"/>
              <a:t>dN</a:t>
            </a:r>
            <a:r>
              <a:rPr lang="en-US" sz="2400" dirty="0" err="1" smtClean="0"/>
              <a:t>p</a:t>
            </a:r>
            <a:r>
              <a:rPr lang="en-US" sz="2400" dirty="0" smtClean="0"/>
              <a:t> spans all </a:t>
            </a:r>
            <a:r>
              <a:rPr lang="en-US" sz="2400" dirty="0" err="1" smtClean="0"/>
              <a:t>possibilites</a:t>
            </a:r>
            <a:r>
              <a:rPr lang="en-US" sz="2400" dirty="0" smtClean="0"/>
              <a:t>.  In order to count the number of microstates, it is useful to define:</a:t>
            </a:r>
          </a:p>
          <a:p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55961"/>
              </p:ext>
            </p:extLst>
          </p:nvPr>
        </p:nvGraphicFramePr>
        <p:xfrm>
          <a:off x="1066800" y="3741738"/>
          <a:ext cx="7010400" cy="223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0" name="数式" r:id="rId3" imgW="3860640" imgH="1269720" progId="Equation.3">
                  <p:embed/>
                </p:oleObj>
              </mc:Choice>
              <mc:Fallback>
                <p:oleObj name="数式" r:id="rId3" imgW="3860640" imgH="1269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3741738"/>
                        <a:ext cx="7010400" cy="223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6203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CEA8-0266-42E1-9A5D-D0B4554AF844}" type="datetime1">
              <a:rPr lang="en-US" smtClean="0"/>
              <a:t>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Relationship between classical and quantum microstate analyses: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47775"/>
              </p:ext>
            </p:extLst>
          </p:nvPr>
        </p:nvGraphicFramePr>
        <p:xfrm>
          <a:off x="1600200" y="1600200"/>
          <a:ext cx="4533392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7" name="数式" r:id="rId3" imgW="2336760" imgH="634680" progId="Equation.3">
                  <p:embed/>
                </p:oleObj>
              </mc:Choice>
              <mc:Fallback>
                <p:oleObj name="数式" r:id="rId3" imgW="233676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1600200"/>
                        <a:ext cx="4533392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34290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for quantum particle in 1-dimensional box: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921281"/>
              </p:ext>
            </p:extLst>
          </p:nvPr>
        </p:nvGraphicFramePr>
        <p:xfrm>
          <a:off x="757238" y="4038600"/>
          <a:ext cx="5002212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8" name="数式" r:id="rId5" imgW="2577960" imgH="634680" progId="Equation.3">
                  <p:embed/>
                </p:oleObj>
              </mc:Choice>
              <mc:Fallback>
                <p:oleObj name="数式" r:id="rId5" imgW="2577960" imgH="6346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4038600"/>
                        <a:ext cx="5002212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6324600" y="4038600"/>
            <a:ext cx="1219200" cy="1452265"/>
            <a:chOff x="6324600" y="4038600"/>
            <a:chExt cx="1219200" cy="145226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6477000" y="4038600"/>
              <a:ext cx="0" cy="1066800"/>
            </a:xfrm>
            <a:prstGeom prst="line">
              <a:avLst/>
            </a:prstGeom>
            <a:ln w="508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77000" y="5105400"/>
              <a:ext cx="1066800" cy="0"/>
            </a:xfrm>
            <a:prstGeom prst="line">
              <a:avLst/>
            </a:prstGeom>
            <a:ln w="508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086600" y="4038600"/>
              <a:ext cx="0" cy="1066800"/>
            </a:xfrm>
            <a:prstGeom prst="line">
              <a:avLst/>
            </a:prstGeom>
            <a:ln w="50800">
              <a:solidFill>
                <a:srgbClr val="FF0000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934200" y="50292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</a:t>
              </a:r>
              <a:endParaRPr lang="en-US" sz="2400" dirty="0" smtClean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24600" y="50292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 smtClean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77000" y="4495800"/>
              <a:ext cx="609600" cy="6096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477000" y="5040086"/>
              <a:ext cx="609600" cy="0"/>
            </a:xfrm>
            <a:prstGeom prst="line">
              <a:avLst/>
            </a:prstGeom>
            <a:ln w="12700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477000" y="4876800"/>
              <a:ext cx="609600" cy="0"/>
            </a:xfrm>
            <a:prstGeom prst="line">
              <a:avLst/>
            </a:prstGeom>
            <a:ln w="12700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477000" y="4572000"/>
              <a:ext cx="609600" cy="0"/>
            </a:xfrm>
            <a:prstGeom prst="line">
              <a:avLst/>
            </a:prstGeom>
            <a:ln w="12700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3177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CEA8-0266-42E1-9A5D-D0B4554AF844}" type="datetime1">
              <a:rPr lang="en-US" smtClean="0"/>
              <a:t>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077514"/>
              </p:ext>
            </p:extLst>
          </p:nvPr>
        </p:nvGraphicFramePr>
        <p:xfrm>
          <a:off x="460375" y="1178073"/>
          <a:ext cx="5026025" cy="2936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9" name="数式" r:id="rId3" imgW="2019240" imgH="1218960" progId="Equation.3">
                  <p:embed/>
                </p:oleObj>
              </mc:Choice>
              <mc:Fallback>
                <p:oleObj name="数式" r:id="rId3" imgW="2019240" imgH="1218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1178073"/>
                        <a:ext cx="5026025" cy="2936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57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single particle of mass m confined within a 1 dimensional box of length L; d=1, N=1: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584338"/>
              </p:ext>
            </p:extLst>
          </p:nvPr>
        </p:nvGraphicFramePr>
        <p:xfrm>
          <a:off x="457201" y="3917950"/>
          <a:ext cx="6553200" cy="2635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0" name="数式" r:id="rId5" imgW="2628720" imgH="1091880" progId="Equation.3">
                  <p:embed/>
                </p:oleObj>
              </mc:Choice>
              <mc:Fallback>
                <p:oleObj name="数式" r:id="rId5" imgW="2628720" imgH="1091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3917950"/>
                        <a:ext cx="6553200" cy="2635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0523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7268</TotalTime>
  <Words>382</Words>
  <Application>Microsoft Office PowerPoint</Application>
  <PresentationFormat>On-screen Show (4:3)</PresentationFormat>
  <Paragraphs>88</Paragraphs>
  <Slides>14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数式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WFU2011</cp:lastModifiedBy>
  <cp:revision>398</cp:revision>
  <cp:lastPrinted>2012-02-13T14:50:27Z</cp:lastPrinted>
  <dcterms:created xsi:type="dcterms:W3CDTF">2012-01-10T18:32:24Z</dcterms:created>
  <dcterms:modified xsi:type="dcterms:W3CDTF">2012-02-13T14:50:56Z</dcterms:modified>
</cp:coreProperties>
</file>