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7" r:id="rId2"/>
    <p:sldId id="374" r:id="rId3"/>
    <p:sldId id="377" r:id="rId4"/>
    <p:sldId id="378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3" r:id="rId15"/>
    <p:sldId id="391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4718" autoAdjust="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3F1F-C341-4023-AC69-53C02F87FD23}" type="datetime1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15EB-2C89-4288-BE50-65959131EE3D}" type="datetime1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FA4AF-15F7-48A2-967F-159F2C6D7C69}" type="datetime1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1C0-0449-41BF-BBBA-90D423B65E92}" type="datetime1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8F4A-580E-486F-B299-42365348A7F6}" type="datetime1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4A43-F8D9-461F-B8E0-C12A3E664389}" type="datetime1">
              <a:rPr lang="en-US" smtClean="0"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017-B2FD-4A0C-9075-2B74522813EF}" type="datetime1">
              <a:rPr lang="en-US" smtClean="0"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F683-7F13-42C7-8115-C23BC0D4ADBA}" type="datetime1">
              <a:rPr lang="en-US" smtClean="0"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9CA-B091-4336-93E7-2A25D0556AC7}" type="datetime1">
              <a:rPr lang="en-US" smtClean="0"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8522-81E1-4C83-88E0-C6FE73A6B4B5}" type="datetime1">
              <a:rPr lang="en-US" smtClean="0"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E76AE-C630-4BFF-80AF-BE4B621D9A6B}" type="datetime1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3DB1-AE1C-4070-9081-58F2C6B4ABC1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13</a:t>
            </a:r>
          </a:p>
          <a:p>
            <a:pPr algn="ctr"/>
            <a:endParaRPr lang="en-US" sz="2000" b="1" dirty="0"/>
          </a:p>
          <a:p>
            <a:r>
              <a:rPr lang="en-US" sz="2400" dirty="0" smtClean="0"/>
              <a:t>Methodologies of statistical mechanics. (Chapter 4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Evaluation of </a:t>
            </a:r>
            <a:r>
              <a:rPr lang="en-US" sz="2400" dirty="0" smtClean="0">
                <a:latin typeface="Symbol" pitchFamily="18" charset="2"/>
              </a:rPr>
              <a:t>G</a:t>
            </a:r>
            <a:r>
              <a:rPr lang="en-US" sz="2400" dirty="0" smtClean="0"/>
              <a:t>(E) for N&gt;1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err="1" smtClean="0"/>
              <a:t>Microcanonical</a:t>
            </a:r>
            <a:r>
              <a:rPr lang="en-US" sz="2400" dirty="0" smtClean="0"/>
              <a:t> ensemble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Evaluation of temperature</a:t>
            </a:r>
            <a:endParaRPr lang="en-US" sz="2400" dirty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Result for </a:t>
            </a:r>
            <a:r>
              <a:rPr lang="en-US" sz="2400" dirty="0" smtClean="0">
                <a:latin typeface="Symbol" pitchFamily="18" charset="2"/>
              </a:rPr>
              <a:t>G</a:t>
            </a:r>
            <a:r>
              <a:rPr lang="en-US" sz="2400" dirty="0" smtClean="0"/>
              <a:t>(E) for d=1, N=2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18014"/>
              </p:ext>
            </p:extLst>
          </p:nvPr>
        </p:nvGraphicFramePr>
        <p:xfrm>
          <a:off x="457200" y="766465"/>
          <a:ext cx="5407025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1" name="数式" r:id="rId3" imgW="2171520" imgH="761760" progId="Equation.3">
                  <p:embed/>
                </p:oleObj>
              </mc:Choice>
              <mc:Fallback>
                <p:oleObj name="数式" r:id="rId3" imgW="217152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766465"/>
                        <a:ext cx="5407025" cy="183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33800" y="21336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(same as result for d=2, N=1)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613332"/>
              </p:ext>
            </p:extLst>
          </p:nvPr>
        </p:nvGraphicFramePr>
        <p:xfrm>
          <a:off x="1446213" y="2667000"/>
          <a:ext cx="6388100" cy="152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2" name="数式" r:id="rId5" imgW="2565360" imgH="634680" progId="Equation.3">
                  <p:embed/>
                </p:oleObj>
              </mc:Choice>
              <mc:Fallback>
                <p:oleObj name="数式" r:id="rId5" imgW="2565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2667000"/>
                        <a:ext cx="6388100" cy="152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8319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06680"/>
              </p:ext>
            </p:extLst>
          </p:nvPr>
        </p:nvGraphicFramePr>
        <p:xfrm>
          <a:off x="1447800" y="17526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k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G</a:t>
                      </a:r>
                      <a:r>
                        <a:rPr lang="en-US" baseline="-25000" dirty="0" err="1" smtClean="0"/>
                        <a:t>Cl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G</a:t>
                      </a:r>
                      <a:r>
                        <a:rPr lang="en-US" baseline="-25000" dirty="0" smtClean="0"/>
                        <a:t>Q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7.854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13.352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14.137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15.708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19.635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008092"/>
              </p:ext>
            </p:extLst>
          </p:nvPr>
        </p:nvGraphicFramePr>
        <p:xfrm>
          <a:off x="1439863" y="457200"/>
          <a:ext cx="59451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4" name="数式" r:id="rId3" imgW="2387520" imgH="444240" progId="Equation.3">
                  <p:embed/>
                </p:oleObj>
              </mc:Choice>
              <mc:Fallback>
                <p:oleObj name="数式" r:id="rId3" imgW="2387520" imgH="444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457200"/>
                        <a:ext cx="5945187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8375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9200" y="4724400"/>
            <a:ext cx="4724400" cy="1371600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216716"/>
              </p:ext>
            </p:extLst>
          </p:nvPr>
        </p:nvGraphicFramePr>
        <p:xfrm>
          <a:off x="898525" y="1149350"/>
          <a:ext cx="6340475" cy="349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1" name="数式" r:id="rId3" imgW="3060360" imgH="1803240" progId="Equation.3">
                  <p:embed/>
                </p:oleObj>
              </mc:Choice>
              <mc:Fallback>
                <p:oleObj name="数式" r:id="rId3" imgW="3060360" imgH="1803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1149350"/>
                        <a:ext cx="6340475" cy="349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6096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Microstate count for N particles in d-dimensions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601511"/>
              </p:ext>
            </p:extLst>
          </p:nvPr>
        </p:nvGraphicFramePr>
        <p:xfrm>
          <a:off x="1219200" y="4648200"/>
          <a:ext cx="46577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2" name="数式" r:id="rId5" imgW="2247840" imgH="736560" progId="Equation.3">
                  <p:embed/>
                </p:oleObj>
              </mc:Choice>
              <mc:Fallback>
                <p:oleObj name="数式" r:id="rId5" imgW="2247840" imgH="736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648200"/>
                        <a:ext cx="4657725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1554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73979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Boltzmann entropy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816690"/>
              </p:ext>
            </p:extLst>
          </p:nvPr>
        </p:nvGraphicFramePr>
        <p:xfrm>
          <a:off x="609600" y="685800"/>
          <a:ext cx="7894638" cy="276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0" name="数式" r:id="rId3" imgW="3809880" imgH="1422360" progId="Equation.3">
                  <p:embed/>
                </p:oleObj>
              </mc:Choice>
              <mc:Fallback>
                <p:oleObj name="数式" r:id="rId3" imgW="3809880" imgH="1422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0"/>
                        <a:ext cx="7894638" cy="276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777649"/>
              </p:ext>
            </p:extLst>
          </p:nvPr>
        </p:nvGraphicFramePr>
        <p:xfrm>
          <a:off x="533400" y="3505200"/>
          <a:ext cx="7129463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1" name="数式" r:id="rId5" imgW="2895480" imgH="1143000" progId="Equation.3">
                  <p:embed/>
                </p:oleObj>
              </mc:Choice>
              <mc:Fallback>
                <p:oleObj name="数式" r:id="rId5" imgW="289548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05200"/>
                        <a:ext cx="7129463" cy="275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1008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186483"/>
              </p:ext>
            </p:extLst>
          </p:nvPr>
        </p:nvGraphicFramePr>
        <p:xfrm>
          <a:off x="1858963" y="936624"/>
          <a:ext cx="5395912" cy="485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1" name="数式" r:id="rId3" imgW="2603160" imgH="2501640" progId="Equation.3">
                  <p:embed/>
                </p:oleObj>
              </mc:Choice>
              <mc:Fallback>
                <p:oleObj name="数式" r:id="rId3" imgW="2603160" imgH="250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936624"/>
                        <a:ext cx="5395912" cy="4854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847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540807"/>
              </p:ext>
            </p:extLst>
          </p:nvPr>
        </p:nvGraphicFramePr>
        <p:xfrm>
          <a:off x="152400" y="76200"/>
          <a:ext cx="8942388" cy="386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6" name="数式" r:id="rId3" imgW="3632040" imgH="1600200" progId="Equation.3">
                  <p:embed/>
                </p:oleObj>
              </mc:Choice>
              <mc:Fallback>
                <p:oleObj name="数式" r:id="rId3" imgW="3632040" imgH="1600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"/>
                        <a:ext cx="8942388" cy="386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745250"/>
              </p:ext>
            </p:extLst>
          </p:nvPr>
        </p:nvGraphicFramePr>
        <p:xfrm>
          <a:off x="76200" y="3886200"/>
          <a:ext cx="3344863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7" name="数式" r:id="rId5" imgW="1358640" imgH="660240" progId="Equation.3">
                  <p:embed/>
                </p:oleObj>
              </mc:Choice>
              <mc:Fallback>
                <p:oleObj name="数式" r:id="rId5" imgW="135864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886200"/>
                        <a:ext cx="3344863" cy="15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27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DC81-0D1C-4757-99B4-55872CCAD3FD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3" t="24926" r="39645" b="6620"/>
          <a:stretch/>
        </p:blipFill>
        <p:spPr bwMode="auto">
          <a:xfrm>
            <a:off x="1524000" y="1066800"/>
            <a:ext cx="5943600" cy="4746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371600" y="32004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7E07C-CBFE-4271-9BB7-10F6A4E87D97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Relationship between classical and quantum microstate analyses: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141628"/>
              </p:ext>
            </p:extLst>
          </p:nvPr>
        </p:nvGraphicFramePr>
        <p:xfrm>
          <a:off x="1600200" y="1600200"/>
          <a:ext cx="4533392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62" name="数式" r:id="rId3" imgW="2336760" imgH="634680" progId="Equation.3">
                  <p:embed/>
                </p:oleObj>
              </mc:Choice>
              <mc:Fallback>
                <p:oleObj name="数式" r:id="rId3" imgW="233676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600200"/>
                        <a:ext cx="4533392" cy="123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3429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for quantum particle in 1-dimensional box: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921281"/>
              </p:ext>
            </p:extLst>
          </p:nvPr>
        </p:nvGraphicFramePr>
        <p:xfrm>
          <a:off x="757238" y="4038600"/>
          <a:ext cx="5002212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63" name="数式" r:id="rId5" imgW="2577960" imgH="634680" progId="Equation.3">
                  <p:embed/>
                </p:oleObj>
              </mc:Choice>
              <mc:Fallback>
                <p:oleObj name="数式" r:id="rId5" imgW="25779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4038600"/>
                        <a:ext cx="5002212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6324600" y="4038600"/>
            <a:ext cx="1219200" cy="1452265"/>
            <a:chOff x="6324600" y="4038600"/>
            <a:chExt cx="1219200" cy="145226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6477000" y="4038600"/>
              <a:ext cx="0" cy="1066800"/>
            </a:xfrm>
            <a:prstGeom prst="line">
              <a:avLst/>
            </a:prstGeom>
            <a:ln w="508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77000" y="5105400"/>
              <a:ext cx="1066800" cy="0"/>
            </a:xfrm>
            <a:prstGeom prst="line">
              <a:avLst/>
            </a:prstGeom>
            <a:ln w="508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7086600" y="4038600"/>
              <a:ext cx="0" cy="1066800"/>
            </a:xfrm>
            <a:prstGeom prst="line">
              <a:avLst/>
            </a:prstGeom>
            <a:ln w="50800">
              <a:solidFill>
                <a:srgbClr val="FF0000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934200" y="50292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24600" y="50292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477000" y="4495800"/>
              <a:ext cx="6096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6477000" y="5040086"/>
              <a:ext cx="6096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477000" y="4876800"/>
              <a:ext cx="6096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477000" y="4572000"/>
              <a:ext cx="6096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317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18E2-7350-4D2A-A9E9-A39802F9A23B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077514"/>
              </p:ext>
            </p:extLst>
          </p:nvPr>
        </p:nvGraphicFramePr>
        <p:xfrm>
          <a:off x="460375" y="1178073"/>
          <a:ext cx="5026025" cy="2936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4" name="数式" r:id="rId3" imgW="2019240" imgH="1218960" progId="Equation.3">
                  <p:embed/>
                </p:oleObj>
              </mc:Choice>
              <mc:Fallback>
                <p:oleObj name="数式" r:id="rId3" imgW="2019240" imgH="1218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1178073"/>
                        <a:ext cx="5026025" cy="29367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 single particle of mass m confined within a 1 dimensional box of length L; d=1, N=1: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584338"/>
              </p:ext>
            </p:extLst>
          </p:nvPr>
        </p:nvGraphicFramePr>
        <p:xfrm>
          <a:off x="457201" y="3917950"/>
          <a:ext cx="6553200" cy="2635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5" name="数式" r:id="rId5" imgW="2628720" imgH="1091880" progId="Equation.3">
                  <p:embed/>
                </p:oleObj>
              </mc:Choice>
              <mc:Fallback>
                <p:oleObj name="数式" r:id="rId5" imgW="2628720" imgH="1091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1" y="3917950"/>
                        <a:ext cx="6553200" cy="2635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052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8BCB-5237-4AD3-B98E-56058DF30CB7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Many particles; N&gt;1</a:t>
            </a:r>
          </a:p>
          <a:p>
            <a:pPr lvl="1"/>
            <a:r>
              <a:rPr lang="en-US" sz="2400" dirty="0" smtClean="0"/>
              <a:t>Consider N=2, d=1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267200" y="391886"/>
            <a:ext cx="1219200" cy="1452265"/>
            <a:chOff x="6324600" y="4038600"/>
            <a:chExt cx="1219200" cy="145226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6477000" y="4038600"/>
              <a:ext cx="0" cy="1066800"/>
            </a:xfrm>
            <a:prstGeom prst="line">
              <a:avLst/>
            </a:prstGeom>
            <a:ln w="508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477000" y="5105400"/>
              <a:ext cx="1066800" cy="0"/>
            </a:xfrm>
            <a:prstGeom prst="line">
              <a:avLst/>
            </a:prstGeom>
            <a:ln w="508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7086600" y="4038600"/>
              <a:ext cx="0" cy="1066800"/>
            </a:xfrm>
            <a:prstGeom prst="line">
              <a:avLst/>
            </a:prstGeom>
            <a:ln w="50800">
              <a:solidFill>
                <a:srgbClr val="FF0000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934200" y="50292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L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24600" y="50292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0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77000" y="4495800"/>
              <a:ext cx="6096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477000" y="5040086"/>
              <a:ext cx="6096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77000" y="4876800"/>
              <a:ext cx="6096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77000" y="4572000"/>
              <a:ext cx="6096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238761"/>
              </p:ext>
            </p:extLst>
          </p:nvPr>
        </p:nvGraphicFramePr>
        <p:xfrm>
          <a:off x="457200" y="1511300"/>
          <a:ext cx="3063875" cy="3263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98" name="数式" r:id="rId3" imgW="977760" imgH="1041120" progId="Equation.3">
                  <p:embed/>
                </p:oleObj>
              </mc:Choice>
              <mc:Fallback>
                <p:oleObj name="数式" r:id="rId3" imgW="977760" imgH="10411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11300"/>
                        <a:ext cx="3063875" cy="3263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75" t="46671" r="25573" b="4276"/>
          <a:stretch/>
        </p:blipFill>
        <p:spPr bwMode="auto">
          <a:xfrm>
            <a:off x="3436434" y="1925444"/>
            <a:ext cx="5631366" cy="4018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215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AD58-8764-40E4-A037-6D0D732878B6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75" t="46671" r="25573" b="4276"/>
          <a:stretch/>
        </p:blipFill>
        <p:spPr bwMode="auto">
          <a:xfrm>
            <a:off x="457200" y="609600"/>
            <a:ext cx="7884079" cy="5625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81200" y="1143000"/>
            <a:ext cx="6360079" cy="276999"/>
          </a:xfrm>
          <a:prstGeom prst="rect">
            <a:avLst/>
          </a:prstGeom>
          <a:solidFill>
            <a:schemeClr val="accent2">
              <a:lumMod val="60000"/>
              <a:lumOff val="40000"/>
              <a:alpha val="1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1475601"/>
            <a:ext cx="6360079" cy="276999"/>
          </a:xfrm>
          <a:prstGeom prst="rect">
            <a:avLst/>
          </a:prstGeom>
          <a:solidFill>
            <a:srgbClr val="00B0F0">
              <a:alpha val="1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1828800"/>
            <a:ext cx="6360079" cy="276999"/>
          </a:xfrm>
          <a:prstGeom prst="rect">
            <a:avLst/>
          </a:prstGeom>
          <a:solidFill>
            <a:schemeClr val="accent2">
              <a:lumMod val="60000"/>
              <a:lumOff val="40000"/>
              <a:alpha val="1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2161401"/>
            <a:ext cx="6360079" cy="276999"/>
          </a:xfrm>
          <a:prstGeom prst="rect">
            <a:avLst/>
          </a:prstGeom>
          <a:solidFill>
            <a:srgbClr val="00B0F0">
              <a:alpha val="1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81200" y="2618601"/>
            <a:ext cx="6360079" cy="276999"/>
          </a:xfrm>
          <a:prstGeom prst="rect">
            <a:avLst/>
          </a:prstGeom>
          <a:solidFill>
            <a:schemeClr val="accent2">
              <a:lumMod val="60000"/>
              <a:lumOff val="40000"/>
              <a:alpha val="1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=13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1200" y="2923401"/>
            <a:ext cx="6360079" cy="276999"/>
          </a:xfrm>
          <a:prstGeom prst="rect">
            <a:avLst/>
          </a:prstGeom>
          <a:solidFill>
            <a:srgbClr val="00B0F0">
              <a:alpha val="1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=18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81200" y="3304401"/>
            <a:ext cx="6360079" cy="276999"/>
          </a:xfrm>
          <a:prstGeom prst="rect">
            <a:avLst/>
          </a:prstGeom>
          <a:solidFill>
            <a:schemeClr val="accent2">
              <a:lumMod val="60000"/>
              <a:lumOff val="40000"/>
              <a:alpha val="1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=17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81200" y="3685401"/>
            <a:ext cx="6360079" cy="276999"/>
          </a:xfrm>
          <a:prstGeom prst="rect">
            <a:avLst/>
          </a:prstGeom>
          <a:solidFill>
            <a:srgbClr val="00B0F0">
              <a:alpha val="1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=20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81200" y="4142601"/>
            <a:ext cx="6360079" cy="276999"/>
          </a:xfrm>
          <a:prstGeom prst="rect">
            <a:avLst/>
          </a:prstGeom>
          <a:solidFill>
            <a:schemeClr val="accent2">
              <a:lumMod val="60000"/>
              <a:lumOff val="40000"/>
              <a:alpha val="1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=25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4495800"/>
            <a:ext cx="6360079" cy="276999"/>
          </a:xfrm>
          <a:prstGeom prst="rect">
            <a:avLst/>
          </a:prstGeom>
          <a:solidFill>
            <a:srgbClr val="00B0F0">
              <a:alpha val="1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                                                                                                                            </a:t>
            </a:r>
            <a:r>
              <a:rPr lang="en-US" sz="1200" b="1" dirty="0" smtClean="0"/>
              <a:t>n</a:t>
            </a:r>
            <a:r>
              <a:rPr lang="en-US" sz="1200" b="1" baseline="-25000" dirty="0" smtClean="0"/>
              <a:t>1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+n</a:t>
            </a:r>
            <a:r>
              <a:rPr lang="en-US" sz="1200" b="1" baseline="-25000" dirty="0" smtClean="0"/>
              <a:t>2</a:t>
            </a:r>
            <a:r>
              <a:rPr lang="en-US" sz="1200" b="1" baseline="30000" dirty="0" smtClean="0"/>
              <a:t>2</a:t>
            </a:r>
            <a:r>
              <a:rPr lang="en-US" sz="1200" b="1" dirty="0" smtClean="0"/>
              <a:t>=32</a:t>
            </a:r>
          </a:p>
        </p:txBody>
      </p:sp>
    </p:spTree>
    <p:extLst>
      <p:ext uri="{BB962C8B-B14F-4D97-AF65-F5344CB8AC3E}">
        <p14:creationId xmlns:p14="http://schemas.microsoft.com/office/powerpoint/2010/main" val="13568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Classical analysis for </a:t>
            </a:r>
            <a:r>
              <a:rPr lang="en-US" sz="2400" dirty="0" smtClean="0">
                <a:latin typeface="Symbol" pitchFamily="18" charset="2"/>
              </a:rPr>
              <a:t>G</a:t>
            </a:r>
            <a:r>
              <a:rPr lang="en-US" sz="2400" dirty="0" smtClean="0"/>
              <a:t>(E) for d=1, N=2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500718"/>
              </p:ext>
            </p:extLst>
          </p:nvPr>
        </p:nvGraphicFramePr>
        <p:xfrm>
          <a:off x="269875" y="838200"/>
          <a:ext cx="5407025" cy="293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3" name="数式" r:id="rId3" imgW="2171520" imgH="1218960" progId="Equation.3">
                  <p:embed/>
                </p:oleObj>
              </mc:Choice>
              <mc:Fallback>
                <p:oleObj name="数式" r:id="rId3" imgW="217152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838200"/>
                        <a:ext cx="5407025" cy="293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3775501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Trick:  Map problem into general problem of finding volume of </a:t>
            </a:r>
            <a:r>
              <a:rPr lang="en-US" sz="2400" dirty="0" smtClean="0">
                <a:latin typeface="Symbol" pitchFamily="18" charset="2"/>
              </a:rPr>
              <a:t>n</a:t>
            </a:r>
            <a:r>
              <a:rPr lang="en-US" sz="2400" dirty="0" smtClean="0"/>
              <a:t> dimensional </a:t>
            </a:r>
            <a:r>
              <a:rPr lang="en-US" sz="2400" dirty="0" err="1" smtClean="0"/>
              <a:t>hypersphere</a:t>
            </a:r>
            <a:r>
              <a:rPr lang="en-US" sz="2400" dirty="0" smtClean="0"/>
              <a:t> of radius R (see Section 4.14.1 of STP)</a:t>
            </a:r>
          </a:p>
        </p:txBody>
      </p:sp>
    </p:spTree>
    <p:extLst>
      <p:ext uri="{BB962C8B-B14F-4D97-AF65-F5344CB8AC3E}">
        <p14:creationId xmlns:p14="http://schemas.microsoft.com/office/powerpoint/2010/main" val="1260805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502596"/>
              </p:ext>
            </p:extLst>
          </p:nvPr>
        </p:nvGraphicFramePr>
        <p:xfrm>
          <a:off x="685800" y="76200"/>
          <a:ext cx="4806950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3" name="数式" r:id="rId3" imgW="2603160" imgH="2031840" progId="Equation.3">
                  <p:embed/>
                </p:oleObj>
              </mc:Choice>
              <mc:Fallback>
                <p:oleObj name="数式" r:id="rId3" imgW="2603160" imgH="2031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76200"/>
                        <a:ext cx="4806950" cy="3752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8862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Clever trick to find </a:t>
            </a:r>
            <a:r>
              <a:rPr lang="en-US" sz="2400" dirty="0" err="1" smtClean="0"/>
              <a:t>C</a:t>
            </a:r>
            <a:r>
              <a:rPr lang="en-US" sz="2400" baseline="-25000" dirty="0" err="1" smtClean="0">
                <a:latin typeface="Symbol" pitchFamily="18" charset="2"/>
              </a:rPr>
              <a:t>n</a:t>
            </a:r>
            <a:r>
              <a:rPr lang="en-US" sz="2400" dirty="0" smtClean="0"/>
              <a:t>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923658"/>
              </p:ext>
            </p:extLst>
          </p:nvPr>
        </p:nvGraphicFramePr>
        <p:xfrm>
          <a:off x="411163" y="4114800"/>
          <a:ext cx="5789612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4" name="数式" r:id="rId5" imgW="3136680" imgH="1231560" progId="Equation.3">
                  <p:embed/>
                </p:oleObj>
              </mc:Choice>
              <mc:Fallback>
                <p:oleObj name="数式" r:id="rId5" imgW="3136680" imgH="1231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4114800"/>
                        <a:ext cx="5789612" cy="227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9290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1E5F-4508-4578-A76A-545F96D296D8}" type="datetime1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234099"/>
              </p:ext>
            </p:extLst>
          </p:nvPr>
        </p:nvGraphicFramePr>
        <p:xfrm>
          <a:off x="685800" y="635000"/>
          <a:ext cx="4359275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4" name="数式" r:id="rId3" imgW="2361960" imgH="2666880" progId="Equation.3">
                  <p:embed/>
                </p:oleObj>
              </mc:Choice>
              <mc:Fallback>
                <p:oleObj name="数式" r:id="rId3" imgW="2361960" imgH="2666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35000"/>
                        <a:ext cx="4359275" cy="492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37976"/>
              </p:ext>
            </p:extLst>
          </p:nvPr>
        </p:nvGraphicFramePr>
        <p:xfrm>
          <a:off x="4038600" y="3657600"/>
          <a:ext cx="4876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n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G(n/2)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</a:t>
                      </a:r>
                      <a:r>
                        <a:rPr lang="en-US" baseline="-25000" dirty="0" err="1" smtClean="0">
                          <a:latin typeface="Symbol" pitchFamily="18" charset="2"/>
                        </a:rPr>
                        <a:t>n</a:t>
                      </a:r>
                      <a:endParaRPr lang="en-US" baseline="-25000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035108"/>
              </p:ext>
            </p:extLst>
          </p:nvPr>
        </p:nvGraphicFramePr>
        <p:xfrm>
          <a:off x="5638800" y="4038600"/>
          <a:ext cx="438150" cy="375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5" name="数式" r:id="rId5" imgW="266400" imgH="228600" progId="Equation.3">
                  <p:embed/>
                </p:oleObj>
              </mc:Choice>
              <mc:Fallback>
                <p:oleObj name="数式" r:id="rId5" imgW="266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38800" y="4038600"/>
                        <a:ext cx="438150" cy="375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928618"/>
              </p:ext>
            </p:extLst>
          </p:nvPr>
        </p:nvGraphicFramePr>
        <p:xfrm>
          <a:off x="7723188" y="4497388"/>
          <a:ext cx="230187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6" name="数式" r:id="rId7" imgW="139680" imgH="139680" progId="Equation.3">
                  <p:embed/>
                </p:oleObj>
              </mc:Choice>
              <mc:Fallback>
                <p:oleObj name="数式" r:id="rId7" imgW="139680" imgH="139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3188" y="4497388"/>
                        <a:ext cx="230187" cy="23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164754"/>
              </p:ext>
            </p:extLst>
          </p:nvPr>
        </p:nvGraphicFramePr>
        <p:xfrm>
          <a:off x="5565775" y="4724400"/>
          <a:ext cx="584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7" name="数式" r:id="rId9" imgW="355320" imgH="253800" progId="Equation.3">
                  <p:embed/>
                </p:oleObj>
              </mc:Choice>
              <mc:Fallback>
                <p:oleObj name="数式" r:id="rId9" imgW="35532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775" y="4724400"/>
                        <a:ext cx="584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1911"/>
              </p:ext>
            </p:extLst>
          </p:nvPr>
        </p:nvGraphicFramePr>
        <p:xfrm>
          <a:off x="7688263" y="4783138"/>
          <a:ext cx="3127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8" name="数式" r:id="rId11" imgW="190440" imgH="228600" progId="Equation.3">
                  <p:embed/>
                </p:oleObj>
              </mc:Choice>
              <mc:Fallback>
                <p:oleObj name="数式" r:id="rId11" imgW="1904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8263" y="4783138"/>
                        <a:ext cx="31273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5408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7681</TotalTime>
  <Words>340</Words>
  <Application>Microsoft Office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436</cp:revision>
  <cp:lastPrinted>2012-02-15T14:55:21Z</cp:lastPrinted>
  <dcterms:created xsi:type="dcterms:W3CDTF">2012-01-10T18:32:24Z</dcterms:created>
  <dcterms:modified xsi:type="dcterms:W3CDTF">2012-02-15T14:55:51Z</dcterms:modified>
</cp:coreProperties>
</file>