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7" r:id="rId2"/>
    <p:sldId id="374" r:id="rId3"/>
    <p:sldId id="389" r:id="rId4"/>
    <p:sldId id="390" r:id="rId5"/>
    <p:sldId id="393" r:id="rId6"/>
    <p:sldId id="391" r:id="rId7"/>
    <p:sldId id="394" r:id="rId8"/>
    <p:sldId id="395" r:id="rId9"/>
    <p:sldId id="396" r:id="rId10"/>
    <p:sldId id="397" r:id="rId11"/>
    <p:sldId id="398" r:id="rId12"/>
    <p:sldId id="399" r:id="rId13"/>
    <p:sldId id="400" r:id="rId14"/>
    <p:sldId id="401" r:id="rId15"/>
    <p:sldId id="402" r:id="rId16"/>
    <p:sldId id="403" r:id="rId17"/>
    <p:sldId id="405" r:id="rId18"/>
    <p:sldId id="404" r:id="rId19"/>
    <p:sldId id="406" r:id="rId20"/>
    <p:sldId id="407" r:id="rId2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0" autoAdjust="0"/>
    <p:restoredTop sz="94718" autoAdjust="0"/>
  </p:normalViewPr>
  <p:slideViewPr>
    <p:cSldViewPr>
      <p:cViewPr varScale="1">
        <p:scale>
          <a:sx n="67" d="100"/>
          <a:sy n="67" d="100"/>
        </p:scale>
        <p:origin x="-5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9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300"/>
            </a:lvl1pPr>
          </a:lstStyle>
          <a:p>
            <a:fld id="{567070FD-CC2F-49DC-937B-54A5FFA27C60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300"/>
            </a:lvl1pPr>
          </a:lstStyle>
          <a:p>
            <a:fld id="{7207BF41-931B-429E-8CBB-4B52882D5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82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8" tIns="48325" rIns="96648" bIns="483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48" tIns="48325" rIns="96648" bIns="4832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4F495-D350-49A3-B641-93A3D5119A5A}" type="datetime1">
              <a:rPr lang="en-US" smtClean="0"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2146-5408-4B2A-B611-289D7FD7A364}" type="datetime1">
              <a:rPr lang="en-US" smtClean="0"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10B0-7C1A-41EF-952B-5C3326F72F29}" type="datetime1">
              <a:rPr lang="en-US" smtClean="0"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F8E22-23CD-489E-9F95-B0DBA64A377E}" type="datetime1">
              <a:rPr lang="en-US" smtClean="0"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1E665-F42F-417E-AF3E-EB281E3AF23A}" type="datetime1">
              <a:rPr lang="en-US" smtClean="0"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F80E5-E7A5-4848-869D-D1AC72D3A314}" type="datetime1">
              <a:rPr lang="en-US" smtClean="0"/>
              <a:t>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B2884-595C-47AA-98FD-7C5F88DC8565}" type="datetime1">
              <a:rPr lang="en-US" smtClean="0"/>
              <a:t>2/17/2012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30FFE-DEEB-45F4-A81B-F2BCB6C553FC}" type="datetime1">
              <a:rPr lang="en-US" smtClean="0"/>
              <a:t>2/17/2012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12B5-BB3D-4C56-B586-E9FFC1CD3A11}" type="datetime1">
              <a:rPr lang="en-US" smtClean="0"/>
              <a:t>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82CC-2AEF-4E76-97D4-0C5C00F19DA3}" type="datetime1">
              <a:rPr lang="en-US" smtClean="0"/>
              <a:t>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57FD5-89FD-4C21-AB99-D5565BCC67B8}" type="datetime1">
              <a:rPr lang="en-US" smtClean="0"/>
              <a:t>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832CD-A34A-4D20-B8DF-6E66790467A9}" type="datetime1">
              <a:rPr lang="en-US" smtClean="0"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341/641 Spring 2012 -- Lecture 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8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0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3EC4-E959-4DA2-B79B-815EE6C17569}" type="datetime1">
              <a:rPr lang="en-US" smtClean="0"/>
              <a:t>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914400"/>
            <a:ext cx="75438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341/641 </a:t>
            </a:r>
          </a:p>
          <a:p>
            <a:pPr algn="ctr"/>
            <a:r>
              <a:rPr lang="en-US" sz="3200" b="1" dirty="0" smtClean="0"/>
              <a:t>Thermodynamics and Statistical Physics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Lecture 14</a:t>
            </a:r>
          </a:p>
          <a:p>
            <a:pPr algn="ctr"/>
            <a:endParaRPr lang="en-US" sz="2000" b="1" dirty="0"/>
          </a:p>
          <a:p>
            <a:r>
              <a:rPr lang="en-US" sz="2400" dirty="0" smtClean="0"/>
              <a:t>Methodologies of statistical mechanics. (Chapter 4 in STP)</a:t>
            </a:r>
          </a:p>
          <a:p>
            <a:pPr marL="914400" lvl="1" indent="-457200">
              <a:buFont typeface="+mj-lt"/>
              <a:buAutoNum type="alphaUcPeriod"/>
            </a:pPr>
            <a:endParaRPr lang="en-US" sz="2400" dirty="0" smtClean="0"/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 err="1" smtClean="0"/>
              <a:t>Microcanonical</a:t>
            </a:r>
            <a:r>
              <a:rPr lang="en-US" sz="2400" dirty="0" smtClean="0"/>
              <a:t> ensemble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 smtClean="0"/>
              <a:t>Canonical ensemble</a:t>
            </a:r>
            <a:endParaRPr lang="en-US" sz="2400" dirty="0"/>
          </a:p>
          <a:p>
            <a:pPr marL="914400" lvl="1" indent="-457200">
              <a:buFont typeface="+mj-lt"/>
              <a:buAutoNum type="alphaUcPeriod"/>
            </a:pPr>
            <a:endParaRPr lang="en-US" sz="2400" dirty="0" smtClean="0"/>
          </a:p>
          <a:p>
            <a:pPr marL="914400" lvl="1" indent="-457200">
              <a:buFont typeface="+mj-lt"/>
              <a:buAutoNum type="alphaUcPeriod"/>
            </a:pPr>
            <a:endParaRPr lang="en-US" sz="2400" dirty="0" smtClean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68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12B5-BB3D-4C56-B586-E9FFC1CD3A11}" type="datetime1">
              <a:rPr lang="en-US" smtClean="0"/>
              <a:t>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2286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Canonical ensemble (continued)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5286952"/>
              </p:ext>
            </p:extLst>
          </p:nvPr>
        </p:nvGraphicFramePr>
        <p:xfrm>
          <a:off x="627063" y="838200"/>
          <a:ext cx="7870825" cy="196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74" name="数式" r:id="rId3" imgW="2844720" imgH="711000" progId="Equation.3">
                  <p:embed/>
                </p:oleObj>
              </mc:Choice>
              <mc:Fallback>
                <p:oleObj name="数式" r:id="rId3" imgW="284472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7063" y="838200"/>
                        <a:ext cx="7870825" cy="1966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1601563"/>
              </p:ext>
            </p:extLst>
          </p:nvPr>
        </p:nvGraphicFramePr>
        <p:xfrm>
          <a:off x="381000" y="2743200"/>
          <a:ext cx="6394450" cy="189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75" name="数式" r:id="rId5" imgW="2311200" imgH="685800" progId="Equation.3">
                  <p:embed/>
                </p:oleObj>
              </mc:Choice>
              <mc:Fallback>
                <p:oleObj name="数式" r:id="rId5" imgW="2311200" imgH="685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743200"/>
                        <a:ext cx="6394450" cy="189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522288" y="4048125"/>
            <a:ext cx="6183312" cy="1971675"/>
            <a:chOff x="522288" y="4048125"/>
            <a:chExt cx="6183312" cy="1971675"/>
          </a:xfrm>
        </p:grpSpPr>
        <p:sp>
          <p:nvSpPr>
            <p:cNvPr id="9" name="Rectangle 8"/>
            <p:cNvSpPr/>
            <p:nvPr/>
          </p:nvSpPr>
          <p:spPr>
            <a:xfrm>
              <a:off x="1066800" y="5334000"/>
              <a:ext cx="2476500" cy="6858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00292760"/>
                </p:ext>
              </p:extLst>
            </p:nvPr>
          </p:nvGraphicFramePr>
          <p:xfrm>
            <a:off x="522288" y="4048125"/>
            <a:ext cx="6183312" cy="1895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776" name="数式" r:id="rId7" imgW="2234880" imgH="685800" progId="Equation.3">
                    <p:embed/>
                  </p:oleObj>
                </mc:Choice>
                <mc:Fallback>
                  <p:oleObj name="数式" r:id="rId7" imgW="2234880" imgH="68580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2288" y="4048125"/>
                          <a:ext cx="6183312" cy="18954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42770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12B5-BB3D-4C56-B586-E9FFC1CD3A11}" type="datetime1">
              <a:rPr lang="en-US" smtClean="0"/>
              <a:t>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716218"/>
              </p:ext>
            </p:extLst>
          </p:nvPr>
        </p:nvGraphicFramePr>
        <p:xfrm>
          <a:off x="792162" y="1143000"/>
          <a:ext cx="7589838" cy="277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35" name="数式" r:id="rId3" imgW="2743200" imgH="1002960" progId="Equation.3">
                  <p:embed/>
                </p:oleObj>
              </mc:Choice>
              <mc:Fallback>
                <p:oleObj name="数式" r:id="rId3" imgW="2743200" imgH="1002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62" y="1143000"/>
                        <a:ext cx="7589838" cy="2773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6096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Canonical ensemble: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835538"/>
              </p:ext>
            </p:extLst>
          </p:nvPr>
        </p:nvGraphicFramePr>
        <p:xfrm>
          <a:off x="966788" y="4038600"/>
          <a:ext cx="6805612" cy="154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36" name="数式" r:id="rId5" imgW="2539800" imgH="558720" progId="Equation.3">
                  <p:embed/>
                </p:oleObj>
              </mc:Choice>
              <mc:Fallback>
                <p:oleObj name="数式" r:id="rId5" imgW="2539800" imgH="558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6788" y="4038600"/>
                        <a:ext cx="6805612" cy="154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615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12B5-BB3D-4C56-B586-E9FFC1CD3A11}" type="datetime1">
              <a:rPr lang="en-US" smtClean="0"/>
              <a:t>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152400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Canonical ensemble continued – average energy of system:</a:t>
            </a:r>
          </a:p>
          <a:p>
            <a:endParaRPr lang="en-US" sz="2400" dirty="0"/>
          </a:p>
          <a:p>
            <a:endParaRPr lang="en-US" sz="2400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0779948"/>
              </p:ext>
            </p:extLst>
          </p:nvPr>
        </p:nvGraphicFramePr>
        <p:xfrm>
          <a:off x="350838" y="428625"/>
          <a:ext cx="6224587" cy="238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2" name="数式" r:id="rId3" imgW="2323800" imgH="863280" progId="Equation.3">
                  <p:embed/>
                </p:oleObj>
              </mc:Choice>
              <mc:Fallback>
                <p:oleObj name="数式" r:id="rId3" imgW="2323800" imgH="8632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838" y="428625"/>
                        <a:ext cx="6224587" cy="238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66700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Heat capacity for canonical ensemble: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9703003"/>
              </p:ext>
            </p:extLst>
          </p:nvPr>
        </p:nvGraphicFramePr>
        <p:xfrm>
          <a:off x="1143000" y="3200400"/>
          <a:ext cx="6407150" cy="3124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3" name="数式" r:id="rId5" imgW="3009600" imgH="1422360" progId="Equation.3">
                  <p:embed/>
                </p:oleObj>
              </mc:Choice>
              <mc:Fallback>
                <p:oleObj name="数式" r:id="rId5" imgW="3009600" imgH="1422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200400"/>
                        <a:ext cx="6407150" cy="31247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948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12B5-BB3D-4C56-B586-E9FFC1CD3A11}" type="datetime1">
              <a:rPr lang="en-US" smtClean="0"/>
              <a:t>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First Law of Thermodynamics for canonical ensemble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4674498"/>
              </p:ext>
            </p:extLst>
          </p:nvPr>
        </p:nvGraphicFramePr>
        <p:xfrm>
          <a:off x="990600" y="838200"/>
          <a:ext cx="5578475" cy="333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60" name="数式" r:id="rId3" imgW="2082600" imgH="1206360" progId="Equation.3">
                  <p:embed/>
                </p:oleObj>
              </mc:Choice>
              <mc:Fallback>
                <p:oleObj name="数式" r:id="rId3" imgW="2082600" imgH="1206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838200"/>
                        <a:ext cx="5578475" cy="333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248401" y="3810000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 Pressure associated with state s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 flipV="1">
            <a:off x="5867400" y="3733800"/>
            <a:ext cx="533400" cy="916632"/>
          </a:xfrm>
          <a:prstGeom prst="line">
            <a:avLst/>
          </a:prstGeom>
          <a:ln w="508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795686"/>
              </p:ext>
            </p:extLst>
          </p:nvPr>
        </p:nvGraphicFramePr>
        <p:xfrm>
          <a:off x="1524000" y="4995863"/>
          <a:ext cx="4456112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61" name="数式" r:id="rId5" imgW="1663560" imgH="342720" progId="Equation.3">
                  <p:embed/>
                </p:oleObj>
              </mc:Choice>
              <mc:Fallback>
                <p:oleObj name="数式" r:id="rId5" imgW="1663560" imgH="3427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995863"/>
                        <a:ext cx="4456112" cy="947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708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12B5-BB3D-4C56-B586-E9FFC1CD3A11}" type="datetime1">
              <a:rPr lang="en-US" smtClean="0"/>
              <a:t>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1010227"/>
              </p:ext>
            </p:extLst>
          </p:nvPr>
        </p:nvGraphicFramePr>
        <p:xfrm>
          <a:off x="381000" y="152400"/>
          <a:ext cx="4456113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31" name="数式" r:id="rId3" imgW="1663560" imgH="342720" progId="Equation.3">
                  <p:embed/>
                </p:oleObj>
              </mc:Choice>
              <mc:Fallback>
                <p:oleObj name="数式" r:id="rId3" imgW="1663560" imgH="34272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52400"/>
                        <a:ext cx="4456113" cy="947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1395353"/>
              </p:ext>
            </p:extLst>
          </p:nvPr>
        </p:nvGraphicFramePr>
        <p:xfrm>
          <a:off x="457200" y="990600"/>
          <a:ext cx="6361113" cy="154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32" name="数式" r:id="rId5" imgW="2374560" imgH="558720" progId="Equation.3">
                  <p:embed/>
                </p:oleObj>
              </mc:Choice>
              <mc:Fallback>
                <p:oleObj name="数式" r:id="rId5" imgW="2374560" imgH="558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990600"/>
                        <a:ext cx="6361113" cy="154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1153945"/>
              </p:ext>
            </p:extLst>
          </p:nvPr>
        </p:nvGraphicFramePr>
        <p:xfrm>
          <a:off x="1066800" y="2298700"/>
          <a:ext cx="7521575" cy="344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33" name="数式" r:id="rId7" imgW="2920680" imgH="1295280" progId="Equation.3">
                  <p:embed/>
                </p:oleObj>
              </mc:Choice>
              <mc:Fallback>
                <p:oleObj name="数式" r:id="rId7" imgW="2920680" imgH="1295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298700"/>
                        <a:ext cx="7521575" cy="3440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own Arrow 7"/>
          <p:cNvSpPr/>
          <p:nvPr/>
        </p:nvSpPr>
        <p:spPr>
          <a:xfrm>
            <a:off x="5057775" y="5410200"/>
            <a:ext cx="3810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953000" y="5943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=0</a:t>
            </a:r>
          </a:p>
        </p:txBody>
      </p:sp>
    </p:spTree>
    <p:extLst>
      <p:ext uri="{BB962C8B-B14F-4D97-AF65-F5344CB8AC3E}">
        <p14:creationId xmlns:p14="http://schemas.microsoft.com/office/powerpoint/2010/main" val="43449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12B5-BB3D-4C56-B586-E9FFC1CD3A11}" type="datetime1">
              <a:rPr lang="en-US" smtClean="0"/>
              <a:t>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3806932"/>
              </p:ext>
            </p:extLst>
          </p:nvPr>
        </p:nvGraphicFramePr>
        <p:xfrm>
          <a:off x="838200" y="152400"/>
          <a:ext cx="6640513" cy="340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96" name="数式" r:id="rId3" imgW="2577960" imgH="1282680" progId="Equation.3">
                  <p:embed/>
                </p:oleObj>
              </mc:Choice>
              <mc:Fallback>
                <p:oleObj name="数式" r:id="rId3" imgW="2577960" imgH="12826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52400"/>
                        <a:ext cx="6640513" cy="340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250455"/>
              </p:ext>
            </p:extLst>
          </p:nvPr>
        </p:nvGraphicFramePr>
        <p:xfrm>
          <a:off x="990600" y="3886200"/>
          <a:ext cx="3124200" cy="1214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97" name="数式" r:id="rId5" imgW="1143000" imgH="431640" progId="Equation.3">
                  <p:embed/>
                </p:oleObj>
              </mc:Choice>
              <mc:Fallback>
                <p:oleObj name="数式" r:id="rId5" imgW="114300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886200"/>
                        <a:ext cx="3124200" cy="1214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030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12B5-BB3D-4C56-B586-E9FFC1CD3A11}" type="datetime1">
              <a:rPr lang="en-US" smtClean="0"/>
              <a:t>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350192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Recap: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4900520"/>
              </p:ext>
            </p:extLst>
          </p:nvPr>
        </p:nvGraphicFramePr>
        <p:xfrm>
          <a:off x="533400" y="937342"/>
          <a:ext cx="7696200" cy="49886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72" name="数式" r:id="rId3" imgW="3149280" imgH="2082600" progId="Equation.3">
                  <p:embed/>
                </p:oleObj>
              </mc:Choice>
              <mc:Fallback>
                <p:oleObj name="数式" r:id="rId3" imgW="3149280" imgH="2082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937342"/>
                        <a:ext cx="7696200" cy="49886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179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12B5-BB3D-4C56-B586-E9FFC1CD3A11}" type="datetime1">
              <a:rPr lang="en-US" smtClean="0"/>
              <a:t>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13" t="45281" r="15435" b="18050"/>
          <a:stretch/>
        </p:blipFill>
        <p:spPr bwMode="auto">
          <a:xfrm>
            <a:off x="152400" y="880246"/>
            <a:ext cx="8824631" cy="2853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381000" y="1752600"/>
            <a:ext cx="8305800" cy="457200"/>
          </a:xfrm>
          <a:prstGeom prst="rect">
            <a:avLst/>
          </a:prstGeom>
          <a:solidFill>
            <a:srgbClr val="FFFF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" y="2438400"/>
            <a:ext cx="8305800" cy="457200"/>
          </a:xfrm>
          <a:prstGeom prst="rect">
            <a:avLst/>
          </a:prstGeom>
          <a:solidFill>
            <a:srgbClr val="FFFF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3200400"/>
            <a:ext cx="8305800" cy="457200"/>
          </a:xfrm>
          <a:prstGeom prst="rect">
            <a:avLst/>
          </a:prstGeom>
          <a:solidFill>
            <a:srgbClr val="FFFF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77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12B5-BB3D-4C56-B586-E9FFC1CD3A11}" type="datetime1">
              <a:rPr lang="en-US" smtClean="0"/>
              <a:t>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Canonical ensemble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7790395"/>
              </p:ext>
            </p:extLst>
          </p:nvPr>
        </p:nvGraphicFramePr>
        <p:xfrm>
          <a:off x="1143000" y="814388"/>
          <a:ext cx="7167563" cy="345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33" name="数式" r:id="rId3" imgW="3848040" imgH="1854000" progId="Equation.3">
                  <p:embed/>
                </p:oleObj>
              </mc:Choice>
              <mc:Fallback>
                <p:oleObj name="数式" r:id="rId3" imgW="3848040" imgH="1854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814388"/>
                        <a:ext cx="7167563" cy="3452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605729"/>
              </p:ext>
            </p:extLst>
          </p:nvPr>
        </p:nvGraphicFramePr>
        <p:xfrm>
          <a:off x="1333499" y="4495800"/>
          <a:ext cx="5181601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34" name="数式" r:id="rId5" imgW="2781000" imgH="253800" progId="Equation.3">
                  <p:embed/>
                </p:oleObj>
              </mc:Choice>
              <mc:Fallback>
                <p:oleObj name="数式" r:id="rId5" imgW="2781000" imgH="253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499" y="4495800"/>
                        <a:ext cx="5181601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672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54062" y="2819400"/>
            <a:ext cx="6561138" cy="742950"/>
            <a:chOff x="990600" y="3324225"/>
            <a:chExt cx="6561138" cy="742950"/>
          </a:xfrm>
        </p:grpSpPr>
        <p:sp>
          <p:nvSpPr>
            <p:cNvPr id="7" name="Rectangle 6"/>
            <p:cNvSpPr/>
            <p:nvPr/>
          </p:nvSpPr>
          <p:spPr>
            <a:xfrm>
              <a:off x="1066800" y="3352800"/>
              <a:ext cx="6400800" cy="6858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60081662"/>
                </p:ext>
              </p:extLst>
            </p:nvPr>
          </p:nvGraphicFramePr>
          <p:xfrm>
            <a:off x="990600" y="3324225"/>
            <a:ext cx="6561138" cy="742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877" name="数式" r:id="rId3" imgW="1904760" imgH="215640" progId="Equation.3">
                    <p:embed/>
                  </p:oleObj>
                </mc:Choice>
                <mc:Fallback>
                  <p:oleObj name="数式" r:id="rId3" imgW="1904760" imgH="21564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90600" y="3324225"/>
                          <a:ext cx="6561138" cy="7429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12B5-BB3D-4C56-B586-E9FFC1CD3A11}" type="datetime1">
              <a:rPr lang="en-US" smtClean="0"/>
              <a:t>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9943794"/>
              </p:ext>
            </p:extLst>
          </p:nvPr>
        </p:nvGraphicFramePr>
        <p:xfrm>
          <a:off x="914400" y="76200"/>
          <a:ext cx="6623050" cy="269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78" name="数式" r:id="rId5" imgW="3555720" imgH="1447560" progId="Equation.3">
                  <p:embed/>
                </p:oleObj>
              </mc:Choice>
              <mc:Fallback>
                <p:oleObj name="数式" r:id="rId5" imgW="3555720" imgH="14475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76200"/>
                        <a:ext cx="6623050" cy="269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8114649"/>
              </p:ext>
            </p:extLst>
          </p:nvPr>
        </p:nvGraphicFramePr>
        <p:xfrm>
          <a:off x="1257300" y="3733800"/>
          <a:ext cx="7048500" cy="259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79" name="数式" r:id="rId7" imgW="3784320" imgH="1396800" progId="Equation.3">
                  <p:embed/>
                </p:oleObj>
              </mc:Choice>
              <mc:Fallback>
                <p:oleObj name="数式" r:id="rId7" imgW="3784320" imgH="1396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7300" y="3733800"/>
                        <a:ext cx="7048500" cy="2598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723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5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7" t="20465" r="44879" b="4126"/>
          <a:stretch/>
        </p:blipFill>
        <p:spPr bwMode="auto">
          <a:xfrm>
            <a:off x="762000" y="152400"/>
            <a:ext cx="6939116" cy="6177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2DF5-D503-44C0-9B5F-3A038CA70849}" type="datetime1">
              <a:rPr lang="en-US" smtClean="0"/>
              <a:t>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562100" y="5181600"/>
            <a:ext cx="381000" cy="2286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7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12B5-BB3D-4C56-B586-E9FFC1CD3A11}" type="datetime1">
              <a:rPr lang="en-US" smtClean="0"/>
              <a:t>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" y="15240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Example: Canonical distribution for free particles </a:t>
            </a:r>
          </a:p>
          <a:p>
            <a:endParaRPr lang="en-US" sz="2400" dirty="0" smtClean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0973451"/>
              </p:ext>
            </p:extLst>
          </p:nvPr>
        </p:nvGraphicFramePr>
        <p:xfrm>
          <a:off x="304800" y="565457"/>
          <a:ext cx="6172200" cy="31683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59" name="数式" r:id="rId3" imgW="3771720" imgH="1930320" progId="Equation.3">
                  <p:embed/>
                </p:oleObj>
              </mc:Choice>
              <mc:Fallback>
                <p:oleObj name="数式" r:id="rId3" imgW="3771720" imgH="19303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65457"/>
                        <a:ext cx="6172200" cy="31683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8790604"/>
              </p:ext>
            </p:extLst>
          </p:nvPr>
        </p:nvGraphicFramePr>
        <p:xfrm>
          <a:off x="474663" y="3843166"/>
          <a:ext cx="5697537" cy="2481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60" name="数式" r:id="rId5" imgW="3403440" imgH="1447560" progId="Equation.3">
                  <p:embed/>
                </p:oleObj>
              </mc:Choice>
              <mc:Fallback>
                <p:oleObj name="数式" r:id="rId5" imgW="3403440" imgH="14475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3843166"/>
                        <a:ext cx="5697537" cy="24814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915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038600" y="4495800"/>
            <a:ext cx="4724400" cy="1371600"/>
          </a:xfrm>
          <a:prstGeom prst="rect">
            <a:avLst/>
          </a:prstGeom>
          <a:solidFill>
            <a:srgbClr val="FFFF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F606-9024-4525-84AB-033A62485175}" type="datetime1">
              <a:rPr lang="en-US" smtClean="0"/>
              <a:t>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2383898"/>
              </p:ext>
            </p:extLst>
          </p:nvPr>
        </p:nvGraphicFramePr>
        <p:xfrm>
          <a:off x="250825" y="1066800"/>
          <a:ext cx="7445375" cy="391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5" name="数式" r:id="rId3" imgW="3822480" imgH="2019240" progId="Equation.3">
                  <p:embed/>
                </p:oleObj>
              </mc:Choice>
              <mc:Fallback>
                <p:oleObj name="数式" r:id="rId3" imgW="3822480" imgH="2019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066800"/>
                        <a:ext cx="7445375" cy="3917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228599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Microstate count for N particles in d-dimensions – </a:t>
            </a:r>
            <a:r>
              <a:rPr lang="en-US" sz="2400" dirty="0" err="1" smtClean="0"/>
              <a:t>microcanonical</a:t>
            </a:r>
            <a:r>
              <a:rPr lang="en-US" sz="2400" dirty="0" smtClean="0"/>
              <a:t> distribution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9050311"/>
              </p:ext>
            </p:extLst>
          </p:nvPr>
        </p:nvGraphicFramePr>
        <p:xfrm>
          <a:off x="4114800" y="4467225"/>
          <a:ext cx="4657725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6" name="数式" r:id="rId5" imgW="2247840" imgH="736560" progId="Equation.3">
                  <p:embed/>
                </p:oleObj>
              </mc:Choice>
              <mc:Fallback>
                <p:oleObj name="数式" r:id="rId5" imgW="2247840" imgH="736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467225"/>
                        <a:ext cx="4657725" cy="142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155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A363-8A89-417C-B909-10180644BCDA}" type="datetime1">
              <a:rPr lang="en-US" smtClean="0"/>
              <a:t>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73979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Boltzmann entropy function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7816690"/>
              </p:ext>
            </p:extLst>
          </p:nvPr>
        </p:nvGraphicFramePr>
        <p:xfrm>
          <a:off x="609600" y="685800"/>
          <a:ext cx="7894638" cy="2760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00" name="数式" r:id="rId3" imgW="3809880" imgH="1422360" progId="Equation.3">
                  <p:embed/>
                </p:oleObj>
              </mc:Choice>
              <mc:Fallback>
                <p:oleObj name="数式" r:id="rId3" imgW="3809880" imgH="14223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685800"/>
                        <a:ext cx="7894638" cy="2760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9777649"/>
              </p:ext>
            </p:extLst>
          </p:nvPr>
        </p:nvGraphicFramePr>
        <p:xfrm>
          <a:off x="533400" y="3505200"/>
          <a:ext cx="7129463" cy="275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01" name="数式" r:id="rId5" imgW="2895480" imgH="1143000" progId="Equation.3">
                  <p:embed/>
                </p:oleObj>
              </mc:Choice>
              <mc:Fallback>
                <p:oleObj name="数式" r:id="rId5" imgW="2895480" imgH="1143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505200"/>
                        <a:ext cx="7129463" cy="275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100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BF74-ACF1-4E54-88BE-35E2BE68A59C}" type="datetime1">
              <a:rPr lang="en-US" smtClean="0"/>
              <a:t>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7261879"/>
              </p:ext>
            </p:extLst>
          </p:nvPr>
        </p:nvGraphicFramePr>
        <p:xfrm>
          <a:off x="1858963" y="936624"/>
          <a:ext cx="5395912" cy="4854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78" name="数式" r:id="rId3" imgW="2603160" imgH="2501640" progId="Equation.3">
                  <p:embed/>
                </p:oleObj>
              </mc:Choice>
              <mc:Fallback>
                <p:oleObj name="数式" r:id="rId3" imgW="2603160" imgH="250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963" y="936624"/>
                        <a:ext cx="5395912" cy="48545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84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0C32D-E4E7-4F57-A70B-8450B5C89462}" type="datetime1">
              <a:rPr lang="en-US" smtClean="0"/>
              <a:t>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9453534"/>
              </p:ext>
            </p:extLst>
          </p:nvPr>
        </p:nvGraphicFramePr>
        <p:xfrm>
          <a:off x="152400" y="76200"/>
          <a:ext cx="8942388" cy="386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92" name="数式" r:id="rId3" imgW="3632040" imgH="1600200" progId="Equation.3">
                  <p:embed/>
                </p:oleObj>
              </mc:Choice>
              <mc:Fallback>
                <p:oleObj name="数式" r:id="rId3" imgW="3632040" imgH="1600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76200"/>
                        <a:ext cx="8942388" cy="3862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0745250"/>
              </p:ext>
            </p:extLst>
          </p:nvPr>
        </p:nvGraphicFramePr>
        <p:xfrm>
          <a:off x="76200" y="3886200"/>
          <a:ext cx="3344863" cy="159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93" name="数式" r:id="rId5" imgW="1358640" imgH="660240" progId="Equation.3">
                  <p:embed/>
                </p:oleObj>
              </mc:Choice>
              <mc:Fallback>
                <p:oleObj name="数式" r:id="rId5" imgW="1358640" imgH="660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3886200"/>
                        <a:ext cx="3344863" cy="159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7519527"/>
              </p:ext>
            </p:extLst>
          </p:nvPr>
        </p:nvGraphicFramePr>
        <p:xfrm>
          <a:off x="4892675" y="3932238"/>
          <a:ext cx="2093913" cy="165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94" name="数式" r:id="rId7" imgW="850680" imgH="685800" progId="Equation.3">
                  <p:embed/>
                </p:oleObj>
              </mc:Choice>
              <mc:Fallback>
                <p:oleObj name="数式" r:id="rId7" imgW="850680" imgH="685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2675" y="3932238"/>
                        <a:ext cx="2093913" cy="165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127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0C32D-E4E7-4F57-A70B-8450B5C89462}" type="datetime1">
              <a:rPr lang="en-US" smtClean="0"/>
              <a:t>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7170011"/>
              </p:ext>
            </p:extLst>
          </p:nvPr>
        </p:nvGraphicFramePr>
        <p:xfrm>
          <a:off x="178049" y="533400"/>
          <a:ext cx="8661151" cy="197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64" name="数式" r:id="rId3" imgW="3873240" imgH="901440" progId="Equation.3">
                  <p:embed/>
                </p:oleObj>
              </mc:Choice>
              <mc:Fallback>
                <p:oleObj name="数式" r:id="rId3" imgW="3873240" imgH="901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049" y="533400"/>
                        <a:ext cx="8661151" cy="1976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609600" y="2521891"/>
            <a:ext cx="1447800" cy="1143000"/>
          </a:xfrm>
          <a:prstGeom prst="rect">
            <a:avLst/>
          </a:prstGeom>
          <a:solidFill>
            <a:srgbClr val="FF0000">
              <a:alpha val="5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133600" y="2538708"/>
            <a:ext cx="1447800" cy="1143000"/>
          </a:xfrm>
          <a:prstGeom prst="rect">
            <a:avLst/>
          </a:prstGeom>
          <a:solidFill>
            <a:schemeClr val="tx2">
              <a:lumMod val="60000"/>
              <a:lumOff val="40000"/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85800" y="28194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,V</a:t>
            </a:r>
            <a:r>
              <a:rPr lang="en-US" sz="2400" baseline="-25000" dirty="0" smtClean="0"/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09800" y="28194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,V</a:t>
            </a:r>
            <a:r>
              <a:rPr lang="en-US" sz="2400" baseline="-25000" dirty="0" smtClean="0"/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10000" y="2817167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ym typeface="Wingdings" pitchFamily="2" charset="2"/>
              </a:rPr>
              <a:t></a:t>
            </a:r>
            <a:endParaRPr lang="en-US" sz="2400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4572000" y="2538708"/>
            <a:ext cx="2819400" cy="1143000"/>
          </a:xfrm>
          <a:prstGeom prst="rect">
            <a:avLst/>
          </a:prstGeom>
          <a:solidFill>
            <a:srgbClr val="CC00CC">
              <a:alpha val="5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614862" y="2879375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N,V=N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+N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,V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+V</a:t>
            </a:r>
            <a:r>
              <a:rPr lang="en-US" sz="2400" baseline="-25000" dirty="0" smtClean="0"/>
              <a:t>2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939157"/>
              </p:ext>
            </p:extLst>
          </p:nvPr>
        </p:nvGraphicFramePr>
        <p:xfrm>
          <a:off x="1397000" y="4459288"/>
          <a:ext cx="6530975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65" name="数式" r:id="rId5" imgW="2920680" imgH="660240" progId="Equation.3">
                  <p:embed/>
                </p:oleObj>
              </mc:Choice>
              <mc:Fallback>
                <p:oleObj name="数式" r:id="rId5" imgW="2920680" imgH="660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0" y="4459288"/>
                        <a:ext cx="6530975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371600" y="38055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/V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=N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/V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=N/V</a:t>
            </a:r>
            <a:endParaRPr lang="en-US" sz="2400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47523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12B5-BB3D-4C56-B586-E9FFC1CD3A11}" type="datetime1">
              <a:rPr lang="en-US" smtClean="0"/>
              <a:t>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6184729"/>
              </p:ext>
            </p:extLst>
          </p:nvPr>
        </p:nvGraphicFramePr>
        <p:xfrm>
          <a:off x="152400" y="304800"/>
          <a:ext cx="8661400" cy="200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09" name="数式" r:id="rId3" imgW="3873240" imgH="914400" progId="Equation.3">
                  <p:embed/>
                </p:oleObj>
              </mc:Choice>
              <mc:Fallback>
                <p:oleObj name="数式" r:id="rId3" imgW="3873240" imgH="914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04800"/>
                        <a:ext cx="8661400" cy="200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2588567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Canonical ensemble:</a:t>
            </a:r>
          </a:p>
        </p:txBody>
      </p:sp>
      <p:sp>
        <p:nvSpPr>
          <p:cNvPr id="7" name="Rectangle 6"/>
          <p:cNvSpPr/>
          <p:nvPr/>
        </p:nvSpPr>
        <p:spPr>
          <a:xfrm>
            <a:off x="1143000" y="3505200"/>
            <a:ext cx="6781800" cy="2667000"/>
          </a:xfrm>
          <a:prstGeom prst="rect">
            <a:avLst/>
          </a:prstGeom>
          <a:pattFill prst="zigZ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33800" y="4495800"/>
            <a:ext cx="1143000" cy="685800"/>
          </a:xfrm>
          <a:prstGeom prst="rect">
            <a:avLst/>
          </a:prstGeom>
          <a:solidFill>
            <a:srgbClr val="CC00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524000" y="381000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E</a:t>
            </a:r>
            <a:r>
              <a:rPr lang="en-US" sz="2400" b="1" baseline="-25000" dirty="0" err="1" smtClean="0"/>
              <a:t>b</a:t>
            </a:r>
            <a:endParaRPr lang="en-US" sz="2400" b="1" baseline="-250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3962400" y="457200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E</a:t>
            </a:r>
            <a:r>
              <a:rPr lang="en-US" sz="2400" b="1" baseline="-25000" dirty="0" err="1" smtClean="0"/>
              <a:t>s</a:t>
            </a:r>
            <a:endParaRPr lang="en-US" sz="2400" b="1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113087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12B5-BB3D-4C56-B586-E9FFC1CD3A11}" type="datetime1">
              <a:rPr lang="en-US" smtClean="0"/>
              <a:t>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2286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Canonical ensemble (continued)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254479"/>
              </p:ext>
            </p:extLst>
          </p:nvPr>
        </p:nvGraphicFramePr>
        <p:xfrm>
          <a:off x="779463" y="762000"/>
          <a:ext cx="7870825" cy="477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33" name="数式" r:id="rId3" imgW="2844720" imgH="1726920" progId="Equation.3">
                  <p:embed/>
                </p:oleObj>
              </mc:Choice>
              <mc:Fallback>
                <p:oleObj name="数式" r:id="rId3" imgW="2844720" imgH="17269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79463" y="762000"/>
                        <a:ext cx="7870825" cy="4778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206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50800">
          <a:tailEnd type="triangl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8816</TotalTime>
  <Words>280</Words>
  <Application>Microsoft Office PowerPoint</Application>
  <PresentationFormat>On-screen Show (4:3)</PresentationFormat>
  <Paragraphs>91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Office Theme</vt:lpstr>
      <vt:lpstr>数式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WFU2011</cp:lastModifiedBy>
  <cp:revision>512</cp:revision>
  <cp:lastPrinted>2012-02-15T14:55:21Z</cp:lastPrinted>
  <dcterms:created xsi:type="dcterms:W3CDTF">2012-01-10T18:32:24Z</dcterms:created>
  <dcterms:modified xsi:type="dcterms:W3CDTF">2012-02-17T16:14:41Z</dcterms:modified>
</cp:coreProperties>
</file>