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7" r:id="rId2"/>
    <p:sldId id="374" r:id="rId3"/>
    <p:sldId id="389" r:id="rId4"/>
    <p:sldId id="390" r:id="rId5"/>
    <p:sldId id="393" r:id="rId6"/>
    <p:sldId id="391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5" r:id="rId18"/>
    <p:sldId id="404" r:id="rId19"/>
    <p:sldId id="406" r:id="rId20"/>
    <p:sldId id="407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0" autoAdjust="0"/>
    <p:restoredTop sz="94718" autoAdjust="0"/>
  </p:normalViewPr>
  <p:slideViewPr>
    <p:cSldViewPr>
      <p:cViewPr varScale="1">
        <p:scale>
          <a:sx n="67" d="100"/>
          <a:sy n="67" d="100"/>
        </p:scale>
        <p:origin x="-5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300"/>
            </a:lvl1pPr>
          </a:lstStyle>
          <a:p>
            <a:fld id="{567070FD-CC2F-49DC-937B-54A5FFA27C6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3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4F495-D350-49A3-B641-93A3D5119A5A}" type="datetime1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2146-5408-4B2A-B611-289D7FD7A364}" type="datetime1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10B0-7C1A-41EF-952B-5C3326F72F29}" type="datetime1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F8E22-23CD-489E-9F95-B0DBA64A377E}" type="datetime1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E665-F42F-417E-AF3E-EB281E3AF23A}" type="datetime1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80E5-E7A5-4848-869D-D1AC72D3A314}" type="datetime1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2884-595C-47AA-98FD-7C5F88DC8565}" type="datetime1">
              <a:rPr lang="en-US" smtClean="0"/>
              <a:t>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0FFE-DEEB-45F4-A81B-F2BCB6C553FC}" type="datetime1">
              <a:rPr lang="en-US" smtClean="0"/>
              <a:t>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12B5-BB3D-4C56-B586-E9FFC1CD3A11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82CC-2AEF-4E76-97D4-0C5C00F19DA3}" type="datetime1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57FD5-89FD-4C21-AB99-D5565BCC67B8}" type="datetime1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832CD-A34A-4D20-B8DF-6E66790467A9}" type="datetime1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3EC4-E959-4DA2-B79B-815EE6C17569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7543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14</a:t>
            </a:r>
          </a:p>
          <a:p>
            <a:pPr algn="ctr"/>
            <a:endParaRPr lang="en-US" sz="2000" b="1" dirty="0"/>
          </a:p>
          <a:p>
            <a:r>
              <a:rPr lang="en-US" sz="2400" dirty="0" smtClean="0"/>
              <a:t>Methodologies of statistical mechanics. (Chapter 4 in STP)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err="1" smtClean="0"/>
              <a:t>Microcanonical</a:t>
            </a:r>
            <a:r>
              <a:rPr lang="en-US" sz="2400" dirty="0" smtClean="0"/>
              <a:t> ensemble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smtClean="0"/>
              <a:t>Canonical ensemble</a:t>
            </a:r>
            <a:endParaRPr lang="en-US" sz="2400" dirty="0"/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12B5-BB3D-4C56-B586-E9FFC1CD3A11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Canonical ensemble (continued)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286952"/>
              </p:ext>
            </p:extLst>
          </p:nvPr>
        </p:nvGraphicFramePr>
        <p:xfrm>
          <a:off x="627063" y="838200"/>
          <a:ext cx="7870825" cy="196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74" name="数式" r:id="rId3" imgW="2844720" imgH="711000" progId="Equation.3">
                  <p:embed/>
                </p:oleObj>
              </mc:Choice>
              <mc:Fallback>
                <p:oleObj name="数式" r:id="rId3" imgW="284472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7063" y="838200"/>
                        <a:ext cx="7870825" cy="196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601563"/>
              </p:ext>
            </p:extLst>
          </p:nvPr>
        </p:nvGraphicFramePr>
        <p:xfrm>
          <a:off x="381000" y="2743200"/>
          <a:ext cx="6394450" cy="189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75" name="数式" r:id="rId5" imgW="2311200" imgH="685800" progId="Equation.3">
                  <p:embed/>
                </p:oleObj>
              </mc:Choice>
              <mc:Fallback>
                <p:oleObj name="数式" r:id="rId5" imgW="23112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43200"/>
                        <a:ext cx="6394450" cy="189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522288" y="4048125"/>
            <a:ext cx="6183312" cy="1971675"/>
            <a:chOff x="522288" y="4048125"/>
            <a:chExt cx="6183312" cy="1971675"/>
          </a:xfrm>
        </p:grpSpPr>
        <p:sp>
          <p:nvSpPr>
            <p:cNvPr id="9" name="Rectangle 8"/>
            <p:cNvSpPr/>
            <p:nvPr/>
          </p:nvSpPr>
          <p:spPr>
            <a:xfrm>
              <a:off x="1066800" y="5334000"/>
              <a:ext cx="2476500" cy="685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0292760"/>
                </p:ext>
              </p:extLst>
            </p:nvPr>
          </p:nvGraphicFramePr>
          <p:xfrm>
            <a:off x="522288" y="4048125"/>
            <a:ext cx="6183312" cy="1895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776" name="数式" r:id="rId7" imgW="2234880" imgH="685800" progId="Equation.3">
                    <p:embed/>
                  </p:oleObj>
                </mc:Choice>
                <mc:Fallback>
                  <p:oleObj name="数式" r:id="rId7" imgW="2234880" imgH="6858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288" y="4048125"/>
                          <a:ext cx="6183312" cy="1895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2770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12B5-BB3D-4C56-B586-E9FFC1CD3A11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16218"/>
              </p:ext>
            </p:extLst>
          </p:nvPr>
        </p:nvGraphicFramePr>
        <p:xfrm>
          <a:off x="792162" y="1143000"/>
          <a:ext cx="7589838" cy="277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35" name="数式" r:id="rId3" imgW="2743200" imgH="1002960" progId="Equation.3">
                  <p:embed/>
                </p:oleObj>
              </mc:Choice>
              <mc:Fallback>
                <p:oleObj name="数式" r:id="rId3" imgW="274320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2" y="1143000"/>
                        <a:ext cx="7589838" cy="277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6096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Canonical ensemble: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35538"/>
              </p:ext>
            </p:extLst>
          </p:nvPr>
        </p:nvGraphicFramePr>
        <p:xfrm>
          <a:off x="966788" y="4038600"/>
          <a:ext cx="6805612" cy="154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36" name="数式" r:id="rId5" imgW="2539800" imgH="558720" progId="Equation.3">
                  <p:embed/>
                </p:oleObj>
              </mc:Choice>
              <mc:Fallback>
                <p:oleObj name="数式" r:id="rId5" imgW="2539800" imgH="558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4038600"/>
                        <a:ext cx="6805612" cy="154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615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12B5-BB3D-4C56-B586-E9FFC1CD3A11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Canonical ensemble continued – average energy of system: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779948"/>
              </p:ext>
            </p:extLst>
          </p:nvPr>
        </p:nvGraphicFramePr>
        <p:xfrm>
          <a:off x="350838" y="428625"/>
          <a:ext cx="6224587" cy="238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2" name="数式" r:id="rId3" imgW="2323800" imgH="863280" progId="Equation.3">
                  <p:embed/>
                </p:oleObj>
              </mc:Choice>
              <mc:Fallback>
                <p:oleObj name="数式" r:id="rId3" imgW="2323800" imgH="863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428625"/>
                        <a:ext cx="6224587" cy="238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6670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Heat capacity for canonical ensemble: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703003"/>
              </p:ext>
            </p:extLst>
          </p:nvPr>
        </p:nvGraphicFramePr>
        <p:xfrm>
          <a:off x="1143000" y="3200400"/>
          <a:ext cx="6407150" cy="3124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3" name="数式" r:id="rId5" imgW="3009600" imgH="1422360" progId="Equation.3">
                  <p:embed/>
                </p:oleObj>
              </mc:Choice>
              <mc:Fallback>
                <p:oleObj name="数式" r:id="rId5" imgW="3009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00400"/>
                        <a:ext cx="6407150" cy="3124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948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12B5-BB3D-4C56-B586-E9FFC1CD3A11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Law of Thermodynamics for canonical ensemble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674498"/>
              </p:ext>
            </p:extLst>
          </p:nvPr>
        </p:nvGraphicFramePr>
        <p:xfrm>
          <a:off x="990600" y="838200"/>
          <a:ext cx="5578475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0" name="数式" r:id="rId3" imgW="2082600" imgH="1206360" progId="Equation.3">
                  <p:embed/>
                </p:oleObj>
              </mc:Choice>
              <mc:Fallback>
                <p:oleObj name="数式" r:id="rId3" imgW="2082600" imgH="1206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838200"/>
                        <a:ext cx="5578475" cy="333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48401" y="38100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Pressure associated with state 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5867400" y="3733800"/>
            <a:ext cx="533400" cy="916632"/>
          </a:xfrm>
          <a:prstGeom prst="line">
            <a:avLst/>
          </a:prstGeom>
          <a:ln w="508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95686"/>
              </p:ext>
            </p:extLst>
          </p:nvPr>
        </p:nvGraphicFramePr>
        <p:xfrm>
          <a:off x="1524000" y="4995863"/>
          <a:ext cx="4456112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1" name="数式" r:id="rId5" imgW="1663560" imgH="342720" progId="Equation.3">
                  <p:embed/>
                </p:oleObj>
              </mc:Choice>
              <mc:Fallback>
                <p:oleObj name="数式" r:id="rId5" imgW="1663560" imgH="342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995863"/>
                        <a:ext cx="4456112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08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12B5-BB3D-4C56-B586-E9FFC1CD3A11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010227"/>
              </p:ext>
            </p:extLst>
          </p:nvPr>
        </p:nvGraphicFramePr>
        <p:xfrm>
          <a:off x="381000" y="152400"/>
          <a:ext cx="4456113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31" name="数式" r:id="rId3" imgW="1663560" imgH="342720" progId="Equation.3">
                  <p:embed/>
                </p:oleObj>
              </mc:Choice>
              <mc:Fallback>
                <p:oleObj name="数式" r:id="rId3" imgW="1663560" imgH="3427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"/>
                        <a:ext cx="4456113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395353"/>
              </p:ext>
            </p:extLst>
          </p:nvPr>
        </p:nvGraphicFramePr>
        <p:xfrm>
          <a:off x="457200" y="990600"/>
          <a:ext cx="6361113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32" name="数式" r:id="rId5" imgW="2374560" imgH="558720" progId="Equation.3">
                  <p:embed/>
                </p:oleObj>
              </mc:Choice>
              <mc:Fallback>
                <p:oleObj name="数式" r:id="rId5" imgW="2374560" imgH="558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90600"/>
                        <a:ext cx="6361113" cy="154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153945"/>
              </p:ext>
            </p:extLst>
          </p:nvPr>
        </p:nvGraphicFramePr>
        <p:xfrm>
          <a:off x="1066800" y="2298700"/>
          <a:ext cx="7521575" cy="344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33" name="数式" r:id="rId7" imgW="2920680" imgH="1295280" progId="Equation.3">
                  <p:embed/>
                </p:oleObj>
              </mc:Choice>
              <mc:Fallback>
                <p:oleObj name="数式" r:id="rId7" imgW="292068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98700"/>
                        <a:ext cx="7521575" cy="344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>
            <a:off x="5057775" y="54102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53000" y="5943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=0</a:t>
            </a:r>
          </a:p>
        </p:txBody>
      </p:sp>
    </p:spTree>
    <p:extLst>
      <p:ext uri="{BB962C8B-B14F-4D97-AF65-F5344CB8AC3E}">
        <p14:creationId xmlns:p14="http://schemas.microsoft.com/office/powerpoint/2010/main" val="43449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12B5-BB3D-4C56-B586-E9FFC1CD3A11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806932"/>
              </p:ext>
            </p:extLst>
          </p:nvPr>
        </p:nvGraphicFramePr>
        <p:xfrm>
          <a:off x="838200" y="152400"/>
          <a:ext cx="6640513" cy="340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96" name="数式" r:id="rId3" imgW="2577960" imgH="1282680" progId="Equation.3">
                  <p:embed/>
                </p:oleObj>
              </mc:Choice>
              <mc:Fallback>
                <p:oleObj name="数式" r:id="rId3" imgW="2577960" imgH="1282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2400"/>
                        <a:ext cx="6640513" cy="340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50455"/>
              </p:ext>
            </p:extLst>
          </p:nvPr>
        </p:nvGraphicFramePr>
        <p:xfrm>
          <a:off x="990600" y="3886200"/>
          <a:ext cx="3124200" cy="121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97" name="数式" r:id="rId5" imgW="1143000" imgH="431640" progId="Equation.3">
                  <p:embed/>
                </p:oleObj>
              </mc:Choice>
              <mc:Fallback>
                <p:oleObj name="数式" r:id="rId5" imgW="11430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86200"/>
                        <a:ext cx="3124200" cy="1214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030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12B5-BB3D-4C56-B586-E9FFC1CD3A11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350192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Recap: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900520"/>
              </p:ext>
            </p:extLst>
          </p:nvPr>
        </p:nvGraphicFramePr>
        <p:xfrm>
          <a:off x="533400" y="937342"/>
          <a:ext cx="7696200" cy="4988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2" name="数式" r:id="rId3" imgW="3149280" imgH="2082600" progId="Equation.3">
                  <p:embed/>
                </p:oleObj>
              </mc:Choice>
              <mc:Fallback>
                <p:oleObj name="数式" r:id="rId3" imgW="3149280" imgH="20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937342"/>
                        <a:ext cx="7696200" cy="49886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179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12B5-BB3D-4C56-B586-E9FFC1CD3A11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3" t="45281" r="15435" b="18050"/>
          <a:stretch/>
        </p:blipFill>
        <p:spPr bwMode="auto">
          <a:xfrm>
            <a:off x="152400" y="880246"/>
            <a:ext cx="8824631" cy="2853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81000" y="1752600"/>
            <a:ext cx="8305800" cy="457200"/>
          </a:xfrm>
          <a:prstGeom prst="rect">
            <a:avLst/>
          </a:prstGeom>
          <a:solidFill>
            <a:srgbClr val="FFFF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2438400"/>
            <a:ext cx="8305800" cy="457200"/>
          </a:xfrm>
          <a:prstGeom prst="rect">
            <a:avLst/>
          </a:prstGeom>
          <a:solidFill>
            <a:srgbClr val="FFFF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3200400"/>
            <a:ext cx="8305800" cy="457200"/>
          </a:xfrm>
          <a:prstGeom prst="rect">
            <a:avLst/>
          </a:prstGeom>
          <a:solidFill>
            <a:srgbClr val="FFFF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12B5-BB3D-4C56-B586-E9FFC1CD3A11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Canonical ensemble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790395"/>
              </p:ext>
            </p:extLst>
          </p:nvPr>
        </p:nvGraphicFramePr>
        <p:xfrm>
          <a:off x="1143000" y="814388"/>
          <a:ext cx="7167563" cy="345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33" name="数式" r:id="rId3" imgW="3848040" imgH="1854000" progId="Equation.3">
                  <p:embed/>
                </p:oleObj>
              </mc:Choice>
              <mc:Fallback>
                <p:oleObj name="数式" r:id="rId3" imgW="384804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814388"/>
                        <a:ext cx="7167563" cy="345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05729"/>
              </p:ext>
            </p:extLst>
          </p:nvPr>
        </p:nvGraphicFramePr>
        <p:xfrm>
          <a:off x="1333499" y="4495800"/>
          <a:ext cx="5181601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34" name="数式" r:id="rId5" imgW="2781000" imgH="253800" progId="Equation.3">
                  <p:embed/>
                </p:oleObj>
              </mc:Choice>
              <mc:Fallback>
                <p:oleObj name="数式" r:id="rId5" imgW="278100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499" y="4495800"/>
                        <a:ext cx="5181601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672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54062" y="2819400"/>
            <a:ext cx="6561138" cy="742950"/>
            <a:chOff x="990600" y="3324225"/>
            <a:chExt cx="6561138" cy="742950"/>
          </a:xfrm>
        </p:grpSpPr>
        <p:sp>
          <p:nvSpPr>
            <p:cNvPr id="7" name="Rectangle 6"/>
            <p:cNvSpPr/>
            <p:nvPr/>
          </p:nvSpPr>
          <p:spPr>
            <a:xfrm>
              <a:off x="1066800" y="3352800"/>
              <a:ext cx="6400800" cy="685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0081662"/>
                </p:ext>
              </p:extLst>
            </p:nvPr>
          </p:nvGraphicFramePr>
          <p:xfrm>
            <a:off x="990600" y="3324225"/>
            <a:ext cx="6561138" cy="742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877" name="数式" r:id="rId3" imgW="1904760" imgH="215640" progId="Equation.3">
                    <p:embed/>
                  </p:oleObj>
                </mc:Choice>
                <mc:Fallback>
                  <p:oleObj name="数式" r:id="rId3" imgW="1904760" imgH="215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0600" y="3324225"/>
                          <a:ext cx="6561138" cy="742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12B5-BB3D-4C56-B586-E9FFC1CD3A11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943794"/>
              </p:ext>
            </p:extLst>
          </p:nvPr>
        </p:nvGraphicFramePr>
        <p:xfrm>
          <a:off x="914400" y="76200"/>
          <a:ext cx="662305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78" name="数式" r:id="rId5" imgW="3555720" imgH="1447560" progId="Equation.3">
                  <p:embed/>
                </p:oleObj>
              </mc:Choice>
              <mc:Fallback>
                <p:oleObj name="数式" r:id="rId5" imgW="3555720" imgH="14475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76200"/>
                        <a:ext cx="6623050" cy="269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114649"/>
              </p:ext>
            </p:extLst>
          </p:nvPr>
        </p:nvGraphicFramePr>
        <p:xfrm>
          <a:off x="1257300" y="3733800"/>
          <a:ext cx="7048500" cy="259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79" name="数式" r:id="rId7" imgW="3784320" imgH="1396800" progId="Equation.3">
                  <p:embed/>
                </p:oleObj>
              </mc:Choice>
              <mc:Fallback>
                <p:oleObj name="数式" r:id="rId7" imgW="3784320" imgH="139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3733800"/>
                        <a:ext cx="7048500" cy="259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72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" t="20465" r="44879" b="4126"/>
          <a:stretch/>
        </p:blipFill>
        <p:spPr bwMode="auto">
          <a:xfrm>
            <a:off x="762000" y="152400"/>
            <a:ext cx="6939116" cy="6177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2DF5-D503-44C0-9B5F-3A038CA70849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562100" y="5181600"/>
            <a:ext cx="381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12B5-BB3D-4C56-B586-E9FFC1CD3A11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 Canonical distribution for free particles </a:t>
            </a:r>
          </a:p>
          <a:p>
            <a:endParaRPr lang="en-US" sz="24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973451"/>
              </p:ext>
            </p:extLst>
          </p:nvPr>
        </p:nvGraphicFramePr>
        <p:xfrm>
          <a:off x="304800" y="565457"/>
          <a:ext cx="6172200" cy="3168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59" name="数式" r:id="rId3" imgW="3771720" imgH="1930320" progId="Equation.3">
                  <p:embed/>
                </p:oleObj>
              </mc:Choice>
              <mc:Fallback>
                <p:oleObj name="数式" r:id="rId3" imgW="3771720" imgH="1930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65457"/>
                        <a:ext cx="6172200" cy="31683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790604"/>
              </p:ext>
            </p:extLst>
          </p:nvPr>
        </p:nvGraphicFramePr>
        <p:xfrm>
          <a:off x="474663" y="3843166"/>
          <a:ext cx="5697537" cy="2481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60" name="数式" r:id="rId5" imgW="3403440" imgH="1447560" progId="Equation.3">
                  <p:embed/>
                </p:oleObj>
              </mc:Choice>
              <mc:Fallback>
                <p:oleObj name="数式" r:id="rId5" imgW="3403440" imgH="1447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3843166"/>
                        <a:ext cx="5697537" cy="2481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91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038600" y="4495800"/>
            <a:ext cx="4724400" cy="137160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F606-9024-4525-84AB-033A62485175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383898"/>
              </p:ext>
            </p:extLst>
          </p:nvPr>
        </p:nvGraphicFramePr>
        <p:xfrm>
          <a:off x="250825" y="1066800"/>
          <a:ext cx="7445375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5" name="数式" r:id="rId3" imgW="3822480" imgH="2019240" progId="Equation.3">
                  <p:embed/>
                </p:oleObj>
              </mc:Choice>
              <mc:Fallback>
                <p:oleObj name="数式" r:id="rId3" imgW="3822480" imgH="2019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066800"/>
                        <a:ext cx="7445375" cy="391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599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Microstate count for N particles in d-dimensions – </a:t>
            </a:r>
            <a:r>
              <a:rPr lang="en-US" sz="2400" dirty="0" err="1" smtClean="0"/>
              <a:t>microcanonical</a:t>
            </a:r>
            <a:r>
              <a:rPr lang="en-US" sz="2400" dirty="0" smtClean="0"/>
              <a:t> distribution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050311"/>
              </p:ext>
            </p:extLst>
          </p:nvPr>
        </p:nvGraphicFramePr>
        <p:xfrm>
          <a:off x="4114800" y="4467225"/>
          <a:ext cx="465772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6" name="数式" r:id="rId5" imgW="2247840" imgH="736560" progId="Equation.3">
                  <p:embed/>
                </p:oleObj>
              </mc:Choice>
              <mc:Fallback>
                <p:oleObj name="数式" r:id="rId5" imgW="2247840" imgH="736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467225"/>
                        <a:ext cx="4657725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155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A363-8A89-417C-B909-10180644BCDA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73979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Boltzmann entropy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816690"/>
              </p:ext>
            </p:extLst>
          </p:nvPr>
        </p:nvGraphicFramePr>
        <p:xfrm>
          <a:off x="609600" y="685800"/>
          <a:ext cx="7894638" cy="276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00" name="数式" r:id="rId3" imgW="3809880" imgH="1422360" progId="Equation.3">
                  <p:embed/>
                </p:oleObj>
              </mc:Choice>
              <mc:Fallback>
                <p:oleObj name="数式" r:id="rId3" imgW="3809880" imgH="1422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85800"/>
                        <a:ext cx="7894638" cy="2760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777649"/>
              </p:ext>
            </p:extLst>
          </p:nvPr>
        </p:nvGraphicFramePr>
        <p:xfrm>
          <a:off x="533400" y="3505200"/>
          <a:ext cx="7129463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01" name="数式" r:id="rId5" imgW="2895480" imgH="1143000" progId="Equation.3">
                  <p:embed/>
                </p:oleObj>
              </mc:Choice>
              <mc:Fallback>
                <p:oleObj name="数式" r:id="rId5" imgW="289548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05200"/>
                        <a:ext cx="7129463" cy="275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100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BF74-ACF1-4E54-88BE-35E2BE68A59C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261879"/>
              </p:ext>
            </p:extLst>
          </p:nvPr>
        </p:nvGraphicFramePr>
        <p:xfrm>
          <a:off x="1858963" y="936624"/>
          <a:ext cx="5395912" cy="485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78" name="数式" r:id="rId3" imgW="2603160" imgH="2501640" progId="Equation.3">
                  <p:embed/>
                </p:oleObj>
              </mc:Choice>
              <mc:Fallback>
                <p:oleObj name="数式" r:id="rId3" imgW="2603160" imgH="250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936624"/>
                        <a:ext cx="5395912" cy="4854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8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C32D-E4E7-4F57-A70B-8450B5C89462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453534"/>
              </p:ext>
            </p:extLst>
          </p:nvPr>
        </p:nvGraphicFramePr>
        <p:xfrm>
          <a:off x="152400" y="76200"/>
          <a:ext cx="8942388" cy="386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92" name="数式" r:id="rId3" imgW="3632040" imgH="1600200" progId="Equation.3">
                  <p:embed/>
                </p:oleObj>
              </mc:Choice>
              <mc:Fallback>
                <p:oleObj name="数式" r:id="rId3" imgW="3632040" imgH="1600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"/>
                        <a:ext cx="8942388" cy="386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745250"/>
              </p:ext>
            </p:extLst>
          </p:nvPr>
        </p:nvGraphicFramePr>
        <p:xfrm>
          <a:off x="76200" y="3886200"/>
          <a:ext cx="3344863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93" name="数式" r:id="rId5" imgW="1358640" imgH="660240" progId="Equation.3">
                  <p:embed/>
                </p:oleObj>
              </mc:Choice>
              <mc:Fallback>
                <p:oleObj name="数式" r:id="rId5" imgW="135864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886200"/>
                        <a:ext cx="3344863" cy="159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519527"/>
              </p:ext>
            </p:extLst>
          </p:nvPr>
        </p:nvGraphicFramePr>
        <p:xfrm>
          <a:off x="4892675" y="3932238"/>
          <a:ext cx="2093913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94" name="数式" r:id="rId7" imgW="850680" imgH="685800" progId="Equation.3">
                  <p:embed/>
                </p:oleObj>
              </mc:Choice>
              <mc:Fallback>
                <p:oleObj name="数式" r:id="rId7" imgW="85068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675" y="3932238"/>
                        <a:ext cx="2093913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127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C32D-E4E7-4F57-A70B-8450B5C89462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170011"/>
              </p:ext>
            </p:extLst>
          </p:nvPr>
        </p:nvGraphicFramePr>
        <p:xfrm>
          <a:off x="178049" y="533400"/>
          <a:ext cx="8661151" cy="197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64" name="数式" r:id="rId3" imgW="3873240" imgH="901440" progId="Equation.3">
                  <p:embed/>
                </p:oleObj>
              </mc:Choice>
              <mc:Fallback>
                <p:oleObj name="数式" r:id="rId3" imgW="387324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049" y="533400"/>
                        <a:ext cx="8661151" cy="197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09600" y="2521891"/>
            <a:ext cx="1447800" cy="1143000"/>
          </a:xfrm>
          <a:prstGeom prst="rect">
            <a:avLst/>
          </a:prstGeom>
          <a:solidFill>
            <a:srgbClr val="FF0000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33600" y="2538708"/>
            <a:ext cx="1447800" cy="1143000"/>
          </a:xfrm>
          <a:prstGeom prst="rect">
            <a:avLst/>
          </a:prstGeom>
          <a:solidFill>
            <a:schemeClr val="tx2">
              <a:lumMod val="60000"/>
              <a:lumOff val="40000"/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2819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,V</a:t>
            </a:r>
            <a:r>
              <a:rPr lang="en-US" sz="2400" baseline="-25000" dirty="0" smtClean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9800" y="2819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,V</a:t>
            </a:r>
            <a:r>
              <a:rPr lang="en-US" sz="2400" baseline="-25000" dirty="0" smtClean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0" y="281716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</a:t>
            </a:r>
            <a:endParaRPr lang="en-US" sz="24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4572000" y="2538708"/>
            <a:ext cx="2819400" cy="1143000"/>
          </a:xfrm>
          <a:prstGeom prst="rect">
            <a:avLst/>
          </a:prstGeom>
          <a:solidFill>
            <a:srgbClr val="CC00CC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14862" y="287937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N,V=N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+V</a:t>
            </a:r>
            <a:r>
              <a:rPr lang="en-US" sz="2400" baseline="-25000" dirty="0" smtClean="0"/>
              <a:t>2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39157"/>
              </p:ext>
            </p:extLst>
          </p:nvPr>
        </p:nvGraphicFramePr>
        <p:xfrm>
          <a:off x="1397000" y="4459288"/>
          <a:ext cx="653097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65" name="数式" r:id="rId5" imgW="2920680" imgH="660240" progId="Equation.3">
                  <p:embed/>
                </p:oleObj>
              </mc:Choice>
              <mc:Fallback>
                <p:oleObj name="数式" r:id="rId5" imgW="292068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4459288"/>
                        <a:ext cx="653097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371600" y="38055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/V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/V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=N/V</a:t>
            </a:r>
            <a:endParaRPr lang="en-US" sz="24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4752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12B5-BB3D-4C56-B586-E9FFC1CD3A11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184729"/>
              </p:ext>
            </p:extLst>
          </p:nvPr>
        </p:nvGraphicFramePr>
        <p:xfrm>
          <a:off x="152400" y="304800"/>
          <a:ext cx="8661400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09" name="数式" r:id="rId3" imgW="3873240" imgH="914400" progId="Equation.3">
                  <p:embed/>
                </p:oleObj>
              </mc:Choice>
              <mc:Fallback>
                <p:oleObj name="数式" r:id="rId3" imgW="387324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661400" cy="200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5885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Canonical ensemble: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3505200"/>
            <a:ext cx="6781800" cy="2667000"/>
          </a:xfrm>
          <a:prstGeom prst="rect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33800" y="4495800"/>
            <a:ext cx="1143000" cy="685800"/>
          </a:xfrm>
          <a:prstGeom prst="rect">
            <a:avLst/>
          </a:prstGeom>
          <a:solidFill>
            <a:srgbClr val="CC00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0" y="38100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E</a:t>
            </a:r>
            <a:r>
              <a:rPr lang="en-US" sz="2400" b="1" baseline="-25000" dirty="0" err="1" smtClean="0"/>
              <a:t>b</a:t>
            </a:r>
            <a:endParaRPr lang="en-US" sz="2400" b="1" baseline="-25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962400" y="45720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E</a:t>
            </a:r>
            <a:r>
              <a:rPr lang="en-US" sz="2400" b="1" baseline="-25000" dirty="0" err="1" smtClean="0"/>
              <a:t>s</a:t>
            </a:r>
            <a:endParaRPr lang="en-US" sz="2400" b="1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13087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12B5-BB3D-4C56-B586-E9FFC1CD3A11}" type="datetime1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Canonical ensemble (continued)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254479"/>
              </p:ext>
            </p:extLst>
          </p:nvPr>
        </p:nvGraphicFramePr>
        <p:xfrm>
          <a:off x="779463" y="762000"/>
          <a:ext cx="7870825" cy="477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33" name="数式" r:id="rId3" imgW="2844720" imgH="1726920" progId="Equation.3">
                  <p:embed/>
                </p:oleObj>
              </mc:Choice>
              <mc:Fallback>
                <p:oleObj name="数式" r:id="rId3" imgW="2844720" imgH="1726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9463" y="762000"/>
                        <a:ext cx="7870825" cy="477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206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8816</TotalTime>
  <Words>280</Words>
  <Application>Microsoft Office PowerPoint</Application>
  <PresentationFormat>On-screen Show (4:3)</PresentationFormat>
  <Paragraphs>91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512</cp:revision>
  <cp:lastPrinted>2012-02-15T14:55:21Z</cp:lastPrinted>
  <dcterms:created xsi:type="dcterms:W3CDTF">2012-01-10T18:32:24Z</dcterms:created>
  <dcterms:modified xsi:type="dcterms:W3CDTF">2012-02-17T16:14:41Z</dcterms:modified>
</cp:coreProperties>
</file>